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74" r:id="rId10"/>
    <p:sldId id="265" r:id="rId11"/>
    <p:sldId id="266" r:id="rId12"/>
    <p:sldId id="267" r:id="rId13"/>
    <p:sldId id="275" r:id="rId14"/>
    <p:sldId id="276" r:id="rId15"/>
    <p:sldId id="272" r:id="rId16"/>
    <p:sldId id="277" r:id="rId17"/>
    <p:sldId id="278" r:id="rId18"/>
    <p:sldId id="269" r:id="rId19"/>
    <p:sldId id="271" r:id="rId20"/>
    <p:sldId id="273" r:id="rId21"/>
    <p:sldId id="281" r:id="rId22"/>
  </p:sldIdLst>
  <p:sldSz cx="9144000" cy="5143500" type="screen16x9"/>
  <p:notesSz cx="6858000" cy="9144000"/>
  <p:embeddedFontLst>
    <p:embeddedFont>
      <p:font typeface="Average" panose="020B0604020202020204" charset="0"/>
      <p:regular r:id="rId24"/>
    </p:embeddedFont>
    <p:embeddedFont>
      <p:font typeface="Lato" panose="020F0502020204030203" pitchFamily="34" charset="0"/>
      <p:regular r:id="rId25"/>
      <p:bold r:id="rId26"/>
      <p:italic r:id="rId27"/>
      <p:boldItalic r:id="rId28"/>
    </p:embeddedFont>
    <p:embeddedFont>
      <p:font typeface="Oswald" panose="00000500000000000000"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t1AVZSlIy0KKhZUTkyeLGqer8+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0E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60647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6754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59063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115399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2451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146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18"/>
          <p:cNvGrpSpPr/>
          <p:nvPr/>
        </p:nvGrpSpPr>
        <p:grpSpPr>
          <a:xfrm>
            <a:off x="4350279" y="2855377"/>
            <a:ext cx="443589" cy="105632"/>
            <a:chOff x="4137525" y="2915950"/>
            <a:chExt cx="869100" cy="207000"/>
          </a:xfrm>
        </p:grpSpPr>
        <p:sp>
          <p:nvSpPr>
            <p:cNvPr id="11" name="Google Shape;11;p18"/>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8"/>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8"/>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18"/>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18"/>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1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28"/>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28"/>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4" name="Google Shape;54;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1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 name="Google Shape;19;p1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0" name="Google Shape;20;p19"/>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1" name="Google Shape;21;p19"/>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2" name="Google Shape;22;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3" name="Google Shape;23;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6" name="Google Shape;26;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9" name="Google Shape;29;p2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4" name="Google Shape;34;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5" name="Google Shape;35;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1" name="Google Shape;41;p2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2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3" name="Google Shape;43;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7" name="Google Shape;47;p2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50" name="Google Shape;50;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B45F06"/>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1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58"/>
        <p:cNvGrpSpPr/>
        <p:nvPr/>
      </p:nvGrpSpPr>
      <p:grpSpPr>
        <a:xfrm>
          <a:off x="0" y="0"/>
          <a:ext cx="0" cy="0"/>
          <a:chOff x="0" y="0"/>
          <a:chExt cx="0" cy="0"/>
        </a:xfrm>
      </p:grpSpPr>
      <p:sp>
        <p:nvSpPr>
          <p:cNvPr id="59" name="Google Shape;59;p1"/>
          <p:cNvSpPr/>
          <p:nvPr/>
        </p:nvSpPr>
        <p:spPr>
          <a:xfrm>
            <a:off x="228700" y="175775"/>
            <a:ext cx="8686600" cy="4791950"/>
          </a:xfrm>
          <a:prstGeom prst="flowChartProcess">
            <a:avLst/>
          </a:prstGeom>
          <a:solidFill>
            <a:srgbClr val="6699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dirty="0"/>
              <a:t> NORABEL HEALTHCARE </a:t>
            </a:r>
            <a:r>
              <a:rPr lang="en-CA" dirty="0"/>
              <a:t>ANALYSIS</a:t>
            </a:r>
            <a:r>
              <a:rPr lang="en" dirty="0"/>
              <a:t> SUMMARY REPORT </a:t>
            </a:r>
            <a:endParaRPr dirty="0"/>
          </a:p>
        </p:txBody>
      </p:sp>
      <p:sp>
        <p:nvSpPr>
          <p:cNvPr id="61" name="Google Shape;61;p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dirty="0">
                <a:solidFill>
                  <a:srgbClr val="FFFFFF"/>
                </a:solidFill>
              </a:rPr>
              <a:t>AYOOLUWA OYEBISI</a:t>
            </a:r>
            <a:endParaRPr dirty="0">
              <a:solidFill>
                <a:srgbClr val="FFFFFF"/>
              </a:solidFill>
            </a:endParaRPr>
          </a:p>
          <a:p>
            <a:pPr marL="0" lvl="0" indent="0" algn="ctr" rtl="0">
              <a:lnSpc>
                <a:spcPct val="100000"/>
              </a:lnSpc>
              <a:spcBef>
                <a:spcPts val="0"/>
              </a:spcBef>
              <a:spcAft>
                <a:spcPts val="0"/>
              </a:spcAft>
              <a:buSzPts val="2100"/>
              <a:buNone/>
            </a:pPr>
            <a:r>
              <a:rPr lang="en" dirty="0">
                <a:solidFill>
                  <a:srgbClr val="FFFFFF"/>
                </a:solidFill>
              </a:rPr>
              <a:t>APRIL,2022</a:t>
            </a:r>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159301" y="1165054"/>
            <a:ext cx="4045200" cy="167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dirty="0"/>
              <a:t>IMPACT OF AGE &amp; GENDER ON BOTH DISEASES</a:t>
            </a:r>
            <a:endParaRPr dirty="0"/>
          </a:p>
        </p:txBody>
      </p:sp>
      <p:sp>
        <p:nvSpPr>
          <p:cNvPr id="116" name="Google Shape;116;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914400" lvl="0" indent="0" algn="l" rtl="0">
              <a:lnSpc>
                <a:spcPct val="115000"/>
              </a:lnSpc>
              <a:spcBef>
                <a:spcPts val="0"/>
              </a:spcBef>
              <a:spcAft>
                <a:spcPts val="0"/>
              </a:spcAft>
              <a:buSzPts val="1800"/>
              <a:buNone/>
            </a:pPr>
            <a:endParaRPr sz="1500">
              <a:solidFill>
                <a:srgbClr val="40404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a:p>
          <a:p>
            <a:pPr marL="457200" lvl="0" indent="0" algn="l" rtl="0">
              <a:lnSpc>
                <a:spcPct val="115000"/>
              </a:lnSpc>
              <a:spcBef>
                <a:spcPts val="1600"/>
              </a:spcBef>
              <a:spcAft>
                <a:spcPts val="1600"/>
              </a:spcAft>
              <a:buSzPts val="1800"/>
              <a:buNone/>
            </a:pPr>
            <a:endParaRPr/>
          </a:p>
        </p:txBody>
      </p:sp>
      <p:pic>
        <p:nvPicPr>
          <p:cNvPr id="5" name="Picture 4">
            <a:extLst>
              <a:ext uri="{FF2B5EF4-FFF2-40B4-BE49-F238E27FC236}">
                <a16:creationId xmlns:a16="http://schemas.microsoft.com/office/drawing/2014/main" id="{4604061D-A8B1-4F1C-A88C-F8245F7EAB1B}"/>
              </a:ext>
            </a:extLst>
          </p:cNvPr>
          <p:cNvPicPr>
            <a:picLocks noChangeAspect="1"/>
          </p:cNvPicPr>
          <p:nvPr/>
        </p:nvPicPr>
        <p:blipFill>
          <a:blip r:embed="rId3"/>
          <a:stretch>
            <a:fillRect/>
          </a:stretch>
        </p:blipFill>
        <p:spPr>
          <a:xfrm>
            <a:off x="4706257" y="142740"/>
            <a:ext cx="4303486" cy="2295525"/>
          </a:xfrm>
          <a:prstGeom prst="rect">
            <a:avLst/>
          </a:prstGeom>
        </p:spPr>
      </p:pic>
      <p:pic>
        <p:nvPicPr>
          <p:cNvPr id="7" name="Picture 6">
            <a:extLst>
              <a:ext uri="{FF2B5EF4-FFF2-40B4-BE49-F238E27FC236}">
                <a16:creationId xmlns:a16="http://schemas.microsoft.com/office/drawing/2014/main" id="{2CEAF898-C12D-4E36-83A4-35BA2498A1F1}"/>
              </a:ext>
            </a:extLst>
          </p:cNvPr>
          <p:cNvPicPr>
            <a:picLocks noChangeAspect="1"/>
          </p:cNvPicPr>
          <p:nvPr/>
        </p:nvPicPr>
        <p:blipFill>
          <a:blip r:embed="rId4"/>
          <a:stretch>
            <a:fillRect/>
          </a:stretch>
        </p:blipFill>
        <p:spPr>
          <a:xfrm>
            <a:off x="4681213" y="2571749"/>
            <a:ext cx="4303486" cy="24290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121"/>
        <p:cNvGrpSpPr/>
        <p:nvPr/>
      </p:nvGrpSpPr>
      <p:grpSpPr>
        <a:xfrm>
          <a:off x="0" y="0"/>
          <a:ext cx="0" cy="0"/>
          <a:chOff x="0" y="0"/>
          <a:chExt cx="0" cy="0"/>
        </a:xfrm>
      </p:grpSpPr>
      <p:sp>
        <p:nvSpPr>
          <p:cNvPr id="122" name="Google Shape;122;p10"/>
          <p:cNvSpPr txBox="1">
            <a:spLocks noGrp="1"/>
          </p:cNvSpPr>
          <p:nvPr>
            <p:ph type="title"/>
          </p:nvPr>
        </p:nvSpPr>
        <p:spPr>
          <a:xfrm>
            <a:off x="274750" y="1548850"/>
            <a:ext cx="4045200" cy="167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dirty="0"/>
              <a:t>IMPACT OF WORK_TYPE &amp; SMOKING_STATUS ON BOTH DISEASES</a:t>
            </a:r>
            <a:endParaRPr dirty="0"/>
          </a:p>
        </p:txBody>
      </p:sp>
      <p:sp>
        <p:nvSpPr>
          <p:cNvPr id="123" name="Google Shape;123;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914400" lvl="0" indent="0" algn="l" rtl="0">
              <a:lnSpc>
                <a:spcPct val="115000"/>
              </a:lnSpc>
              <a:spcBef>
                <a:spcPts val="0"/>
              </a:spcBef>
              <a:spcAft>
                <a:spcPts val="0"/>
              </a:spcAft>
              <a:buSzPts val="1800"/>
              <a:buNone/>
            </a:pPr>
            <a:endParaRPr sz="1500">
              <a:solidFill>
                <a:srgbClr val="40404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a:p>
          <a:p>
            <a:pPr marL="457200" lvl="0" indent="0" algn="l" rtl="0">
              <a:lnSpc>
                <a:spcPct val="115000"/>
              </a:lnSpc>
              <a:spcBef>
                <a:spcPts val="1600"/>
              </a:spcBef>
              <a:spcAft>
                <a:spcPts val="1600"/>
              </a:spcAft>
              <a:buSzPts val="1800"/>
              <a:buNone/>
            </a:pPr>
            <a:endParaRPr/>
          </a:p>
        </p:txBody>
      </p:sp>
      <p:pic>
        <p:nvPicPr>
          <p:cNvPr id="9" name="Picture 8">
            <a:extLst>
              <a:ext uri="{FF2B5EF4-FFF2-40B4-BE49-F238E27FC236}">
                <a16:creationId xmlns:a16="http://schemas.microsoft.com/office/drawing/2014/main" id="{9D01708B-6E8E-434C-998A-23975C9B711E}"/>
              </a:ext>
            </a:extLst>
          </p:cNvPr>
          <p:cNvPicPr>
            <a:picLocks noChangeAspect="1"/>
          </p:cNvPicPr>
          <p:nvPr/>
        </p:nvPicPr>
        <p:blipFill>
          <a:blip r:embed="rId3"/>
          <a:stretch>
            <a:fillRect/>
          </a:stretch>
        </p:blipFill>
        <p:spPr>
          <a:xfrm>
            <a:off x="4900038" y="254442"/>
            <a:ext cx="3800475" cy="1876425"/>
          </a:xfrm>
          <a:prstGeom prst="rect">
            <a:avLst/>
          </a:prstGeom>
        </p:spPr>
      </p:pic>
      <p:pic>
        <p:nvPicPr>
          <p:cNvPr id="11" name="Picture 10">
            <a:extLst>
              <a:ext uri="{FF2B5EF4-FFF2-40B4-BE49-F238E27FC236}">
                <a16:creationId xmlns:a16="http://schemas.microsoft.com/office/drawing/2014/main" id="{58CA4E1A-5C83-496D-833C-BC188377B255}"/>
              </a:ext>
            </a:extLst>
          </p:cNvPr>
          <p:cNvPicPr>
            <a:picLocks noChangeAspect="1"/>
          </p:cNvPicPr>
          <p:nvPr/>
        </p:nvPicPr>
        <p:blipFill>
          <a:blip r:embed="rId4"/>
          <a:stretch>
            <a:fillRect/>
          </a:stretch>
        </p:blipFill>
        <p:spPr>
          <a:xfrm>
            <a:off x="4881775" y="2130867"/>
            <a:ext cx="3837000" cy="2952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128"/>
        <p:cNvGrpSpPr/>
        <p:nvPr/>
      </p:nvGrpSpPr>
      <p:grpSpPr>
        <a:xfrm>
          <a:off x="0" y="0"/>
          <a:ext cx="0" cy="0"/>
          <a:chOff x="0" y="0"/>
          <a:chExt cx="0" cy="0"/>
        </a:xfrm>
      </p:grpSpPr>
      <p:sp>
        <p:nvSpPr>
          <p:cNvPr id="129" name="Google Shape;129;p11"/>
          <p:cNvSpPr txBox="1">
            <a:spLocks noGrp="1"/>
          </p:cNvSpPr>
          <p:nvPr>
            <p:ph type="title"/>
          </p:nvPr>
        </p:nvSpPr>
        <p:spPr>
          <a:xfrm>
            <a:off x="274750" y="1548850"/>
            <a:ext cx="4045200" cy="167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dirty="0"/>
              <a:t>IMPACT OF RESIDENCE_TYPE &amp; MARITAL_STATUS ON BOTH DISEASES</a:t>
            </a:r>
            <a:endParaRPr dirty="0"/>
          </a:p>
        </p:txBody>
      </p:sp>
      <p:sp>
        <p:nvSpPr>
          <p:cNvPr id="130" name="Google Shape;130;p11"/>
          <p:cNvSpPr txBox="1">
            <a:spLocks noGrp="1"/>
          </p:cNvSpPr>
          <p:nvPr>
            <p:ph type="body" idx="2"/>
          </p:nvPr>
        </p:nvSpPr>
        <p:spPr>
          <a:xfrm>
            <a:off x="4939500" y="836627"/>
            <a:ext cx="3837000" cy="3695100"/>
          </a:xfrm>
          <a:prstGeom prst="rect">
            <a:avLst/>
          </a:prstGeom>
          <a:noFill/>
          <a:ln>
            <a:noFill/>
          </a:ln>
        </p:spPr>
        <p:txBody>
          <a:bodyPr spcFirstLastPara="1" wrap="square" lIns="91425" tIns="91425" rIns="91425" bIns="91425" anchor="ctr" anchorCtr="0">
            <a:noAutofit/>
          </a:bodyPr>
          <a:lstStyle/>
          <a:p>
            <a:pPr marL="914400" lvl="0" indent="0" algn="l" rtl="0">
              <a:lnSpc>
                <a:spcPct val="115000"/>
              </a:lnSpc>
              <a:spcBef>
                <a:spcPts val="0"/>
              </a:spcBef>
              <a:spcAft>
                <a:spcPts val="0"/>
              </a:spcAft>
              <a:buSzPts val="1800"/>
              <a:buNone/>
            </a:pPr>
            <a:endParaRPr sz="1500" dirty="0">
              <a:solidFill>
                <a:srgbClr val="40404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dirty="0"/>
          </a:p>
          <a:p>
            <a:pPr marL="457200" lvl="0" indent="0" algn="l" rtl="0">
              <a:lnSpc>
                <a:spcPct val="115000"/>
              </a:lnSpc>
              <a:spcBef>
                <a:spcPts val="1600"/>
              </a:spcBef>
              <a:spcAft>
                <a:spcPts val="1600"/>
              </a:spcAft>
              <a:buSzPts val="1800"/>
              <a:buNone/>
            </a:pPr>
            <a:endParaRPr dirty="0"/>
          </a:p>
        </p:txBody>
      </p:sp>
      <p:pic>
        <p:nvPicPr>
          <p:cNvPr id="3" name="Picture 2">
            <a:extLst>
              <a:ext uri="{FF2B5EF4-FFF2-40B4-BE49-F238E27FC236}">
                <a16:creationId xmlns:a16="http://schemas.microsoft.com/office/drawing/2014/main" id="{FC9A93DC-12EA-4F5B-89F8-4AE9DA2338E1}"/>
              </a:ext>
            </a:extLst>
          </p:cNvPr>
          <p:cNvPicPr>
            <a:picLocks noChangeAspect="1"/>
          </p:cNvPicPr>
          <p:nvPr/>
        </p:nvPicPr>
        <p:blipFill>
          <a:blip r:embed="rId3"/>
          <a:stretch>
            <a:fillRect/>
          </a:stretch>
        </p:blipFill>
        <p:spPr>
          <a:xfrm>
            <a:off x="4572000" y="368196"/>
            <a:ext cx="2286000" cy="2203554"/>
          </a:xfrm>
          <a:prstGeom prst="rect">
            <a:avLst/>
          </a:prstGeom>
        </p:spPr>
      </p:pic>
      <p:pic>
        <p:nvPicPr>
          <p:cNvPr id="13" name="Picture 12">
            <a:extLst>
              <a:ext uri="{FF2B5EF4-FFF2-40B4-BE49-F238E27FC236}">
                <a16:creationId xmlns:a16="http://schemas.microsoft.com/office/drawing/2014/main" id="{18BD7A18-619E-4EC2-9175-D1B4DA782E88}"/>
              </a:ext>
            </a:extLst>
          </p:cNvPr>
          <p:cNvPicPr>
            <a:picLocks noChangeAspect="1"/>
          </p:cNvPicPr>
          <p:nvPr/>
        </p:nvPicPr>
        <p:blipFill>
          <a:blip r:embed="rId4"/>
          <a:stretch>
            <a:fillRect/>
          </a:stretch>
        </p:blipFill>
        <p:spPr>
          <a:xfrm>
            <a:off x="6891170" y="2850792"/>
            <a:ext cx="2196058" cy="1924512"/>
          </a:xfrm>
          <a:prstGeom prst="rect">
            <a:avLst/>
          </a:prstGeom>
        </p:spPr>
      </p:pic>
      <p:pic>
        <p:nvPicPr>
          <p:cNvPr id="15" name="Picture 14">
            <a:extLst>
              <a:ext uri="{FF2B5EF4-FFF2-40B4-BE49-F238E27FC236}">
                <a16:creationId xmlns:a16="http://schemas.microsoft.com/office/drawing/2014/main" id="{474C01EC-B684-4C9C-A565-43A4073DD43D}"/>
              </a:ext>
            </a:extLst>
          </p:cNvPr>
          <p:cNvPicPr>
            <a:picLocks noChangeAspect="1"/>
          </p:cNvPicPr>
          <p:nvPr/>
        </p:nvPicPr>
        <p:blipFill>
          <a:blip r:embed="rId5"/>
          <a:stretch>
            <a:fillRect/>
          </a:stretch>
        </p:blipFill>
        <p:spPr>
          <a:xfrm>
            <a:off x="4628772" y="2850792"/>
            <a:ext cx="2229228" cy="1866900"/>
          </a:xfrm>
          <a:prstGeom prst="rect">
            <a:avLst/>
          </a:prstGeom>
        </p:spPr>
      </p:pic>
      <p:pic>
        <p:nvPicPr>
          <p:cNvPr id="17" name="Picture 16">
            <a:extLst>
              <a:ext uri="{FF2B5EF4-FFF2-40B4-BE49-F238E27FC236}">
                <a16:creationId xmlns:a16="http://schemas.microsoft.com/office/drawing/2014/main" id="{2437C903-86B2-4E76-B1AE-EF93AEB29D61}"/>
              </a:ext>
            </a:extLst>
          </p:cNvPr>
          <p:cNvPicPr>
            <a:picLocks noChangeAspect="1"/>
          </p:cNvPicPr>
          <p:nvPr/>
        </p:nvPicPr>
        <p:blipFill>
          <a:blip r:embed="rId6"/>
          <a:stretch>
            <a:fillRect/>
          </a:stretch>
        </p:blipFill>
        <p:spPr>
          <a:xfrm>
            <a:off x="6896100" y="368194"/>
            <a:ext cx="2247900" cy="22035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b="0" i="0" u="none" strike="noStrike" cap="none" dirty="0">
                <a:solidFill>
                  <a:srgbClr val="FFFFFF"/>
                </a:solidFill>
                <a:latin typeface="Arial"/>
                <a:ea typeface="Arial"/>
                <a:cs typeface="Arial"/>
                <a:sym typeface="Arial"/>
              </a:rPr>
              <a:t>Behavioral factors on both diseases</a:t>
            </a:r>
            <a:endParaRPr dirty="0"/>
          </a:p>
        </p:txBody>
      </p:sp>
    </p:spTree>
    <p:extLst>
      <p:ext uri="{BB962C8B-B14F-4D97-AF65-F5344CB8AC3E}">
        <p14:creationId xmlns:p14="http://schemas.microsoft.com/office/powerpoint/2010/main" val="103532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128"/>
        <p:cNvGrpSpPr/>
        <p:nvPr/>
      </p:nvGrpSpPr>
      <p:grpSpPr>
        <a:xfrm>
          <a:off x="0" y="0"/>
          <a:ext cx="0" cy="0"/>
          <a:chOff x="0" y="0"/>
          <a:chExt cx="0" cy="0"/>
        </a:xfrm>
      </p:grpSpPr>
      <p:sp>
        <p:nvSpPr>
          <p:cNvPr id="129" name="Google Shape;129;p11"/>
          <p:cNvSpPr txBox="1">
            <a:spLocks noGrp="1"/>
          </p:cNvSpPr>
          <p:nvPr>
            <p:ph type="title"/>
          </p:nvPr>
        </p:nvSpPr>
        <p:spPr>
          <a:xfrm>
            <a:off x="274750" y="1548850"/>
            <a:ext cx="4045200" cy="167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dirty="0"/>
              <a:t>IMPACT OF Avg Bmi  &amp; Avg_Glu ON BOTH DISEASES</a:t>
            </a:r>
            <a:endParaRPr dirty="0"/>
          </a:p>
        </p:txBody>
      </p:sp>
      <p:sp>
        <p:nvSpPr>
          <p:cNvPr id="130" name="Google Shape;130;p11"/>
          <p:cNvSpPr txBox="1">
            <a:spLocks noGrp="1"/>
          </p:cNvSpPr>
          <p:nvPr>
            <p:ph type="body" idx="2"/>
          </p:nvPr>
        </p:nvSpPr>
        <p:spPr>
          <a:xfrm>
            <a:off x="4939500" y="836627"/>
            <a:ext cx="3837000" cy="3695100"/>
          </a:xfrm>
          <a:prstGeom prst="rect">
            <a:avLst/>
          </a:prstGeom>
          <a:noFill/>
          <a:ln>
            <a:noFill/>
          </a:ln>
        </p:spPr>
        <p:txBody>
          <a:bodyPr spcFirstLastPara="1" wrap="square" lIns="91425" tIns="91425" rIns="91425" bIns="91425" anchor="ctr" anchorCtr="0">
            <a:noAutofit/>
          </a:bodyPr>
          <a:lstStyle/>
          <a:p>
            <a:pPr marL="914400" lvl="0" indent="0" algn="l" rtl="0">
              <a:lnSpc>
                <a:spcPct val="115000"/>
              </a:lnSpc>
              <a:spcBef>
                <a:spcPts val="0"/>
              </a:spcBef>
              <a:spcAft>
                <a:spcPts val="0"/>
              </a:spcAft>
              <a:buSzPts val="1800"/>
              <a:buNone/>
            </a:pPr>
            <a:endParaRPr sz="1500" dirty="0">
              <a:solidFill>
                <a:srgbClr val="40404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dirty="0"/>
          </a:p>
          <a:p>
            <a:pPr marL="457200" lvl="0" indent="0" algn="l" rtl="0">
              <a:lnSpc>
                <a:spcPct val="115000"/>
              </a:lnSpc>
              <a:spcBef>
                <a:spcPts val="1600"/>
              </a:spcBef>
              <a:spcAft>
                <a:spcPts val="1600"/>
              </a:spcAft>
              <a:buSzPts val="1800"/>
              <a:buNone/>
            </a:pPr>
            <a:endParaRPr dirty="0"/>
          </a:p>
        </p:txBody>
      </p:sp>
      <p:pic>
        <p:nvPicPr>
          <p:cNvPr id="4" name="Picture 3">
            <a:extLst>
              <a:ext uri="{FF2B5EF4-FFF2-40B4-BE49-F238E27FC236}">
                <a16:creationId xmlns:a16="http://schemas.microsoft.com/office/drawing/2014/main" id="{339E1FE3-01D8-4C2C-A65D-830AA9A52D22}"/>
              </a:ext>
            </a:extLst>
          </p:cNvPr>
          <p:cNvPicPr>
            <a:picLocks noChangeAspect="1"/>
          </p:cNvPicPr>
          <p:nvPr/>
        </p:nvPicPr>
        <p:blipFill>
          <a:blip r:embed="rId3"/>
          <a:stretch>
            <a:fillRect/>
          </a:stretch>
        </p:blipFill>
        <p:spPr>
          <a:xfrm>
            <a:off x="4885932" y="47625"/>
            <a:ext cx="3419475" cy="2476500"/>
          </a:xfrm>
          <a:prstGeom prst="rect">
            <a:avLst/>
          </a:prstGeom>
        </p:spPr>
      </p:pic>
      <p:pic>
        <p:nvPicPr>
          <p:cNvPr id="6" name="Picture 5">
            <a:extLst>
              <a:ext uri="{FF2B5EF4-FFF2-40B4-BE49-F238E27FC236}">
                <a16:creationId xmlns:a16="http://schemas.microsoft.com/office/drawing/2014/main" id="{88C45ACC-92F5-4A1C-B523-999474235BD0}"/>
              </a:ext>
            </a:extLst>
          </p:cNvPr>
          <p:cNvPicPr>
            <a:picLocks noChangeAspect="1"/>
          </p:cNvPicPr>
          <p:nvPr/>
        </p:nvPicPr>
        <p:blipFill>
          <a:blip r:embed="rId4"/>
          <a:stretch>
            <a:fillRect/>
          </a:stretch>
        </p:blipFill>
        <p:spPr>
          <a:xfrm>
            <a:off x="4885933" y="2571750"/>
            <a:ext cx="3419475" cy="2524125"/>
          </a:xfrm>
          <a:prstGeom prst="rect">
            <a:avLst/>
          </a:prstGeom>
        </p:spPr>
      </p:pic>
    </p:spTree>
    <p:extLst>
      <p:ext uri="{BB962C8B-B14F-4D97-AF65-F5344CB8AC3E}">
        <p14:creationId xmlns:p14="http://schemas.microsoft.com/office/powerpoint/2010/main" val="112845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endParaRPr/>
          </a:p>
        </p:txBody>
      </p:sp>
      <p:sp>
        <p:nvSpPr>
          <p:cNvPr id="190" name="Google Shape;19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3" name="Picture 2">
            <a:extLst>
              <a:ext uri="{FF2B5EF4-FFF2-40B4-BE49-F238E27FC236}">
                <a16:creationId xmlns:a16="http://schemas.microsoft.com/office/drawing/2014/main" id="{6B2C3F5F-3E2E-4160-8324-DC9EE15265B5}"/>
              </a:ext>
            </a:extLst>
          </p:cNvPr>
          <p:cNvPicPr>
            <a:picLocks noChangeAspect="1"/>
          </p:cNvPicPr>
          <p:nvPr/>
        </p:nvPicPr>
        <p:blipFill>
          <a:blip r:embed="rId3"/>
          <a:stretch>
            <a:fillRect/>
          </a:stretch>
        </p:blipFill>
        <p:spPr>
          <a:xfrm>
            <a:off x="0" y="0"/>
            <a:ext cx="9144000" cy="49931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endParaRPr/>
          </a:p>
        </p:txBody>
      </p:sp>
      <p:sp>
        <p:nvSpPr>
          <p:cNvPr id="190" name="Google Shape;19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4" name="Picture 3">
            <a:extLst>
              <a:ext uri="{FF2B5EF4-FFF2-40B4-BE49-F238E27FC236}">
                <a16:creationId xmlns:a16="http://schemas.microsoft.com/office/drawing/2014/main" id="{95983CA7-27FA-40D0-911A-5665FC63022F}"/>
              </a:ext>
            </a:extLst>
          </p:cNvPr>
          <p:cNvPicPr>
            <a:picLocks noChangeAspect="1"/>
          </p:cNvPicPr>
          <p:nvPr/>
        </p:nvPicPr>
        <p:blipFill>
          <a:blip r:embed="rId3"/>
          <a:stretch>
            <a:fillRect/>
          </a:stretch>
        </p:blipFill>
        <p:spPr>
          <a:xfrm>
            <a:off x="0" y="59962"/>
            <a:ext cx="9144000" cy="4946230"/>
          </a:xfrm>
          <a:prstGeom prst="rect">
            <a:avLst/>
          </a:prstGeom>
        </p:spPr>
      </p:pic>
      <p:pic>
        <p:nvPicPr>
          <p:cNvPr id="6" name="Picture 5">
            <a:extLst>
              <a:ext uri="{FF2B5EF4-FFF2-40B4-BE49-F238E27FC236}">
                <a16:creationId xmlns:a16="http://schemas.microsoft.com/office/drawing/2014/main" id="{C1B61C4D-060B-436E-ACA9-6BF76B7940A6}"/>
              </a:ext>
            </a:extLst>
          </p:cNvPr>
          <p:cNvPicPr>
            <a:picLocks noChangeAspect="1"/>
          </p:cNvPicPr>
          <p:nvPr/>
        </p:nvPicPr>
        <p:blipFill>
          <a:blip r:embed="rId3"/>
          <a:stretch>
            <a:fillRect/>
          </a:stretch>
        </p:blipFill>
        <p:spPr>
          <a:xfrm>
            <a:off x="0" y="137308"/>
            <a:ext cx="9144000" cy="4868883"/>
          </a:xfrm>
          <a:prstGeom prst="rect">
            <a:avLst/>
          </a:prstGeom>
        </p:spPr>
      </p:pic>
      <p:pic>
        <p:nvPicPr>
          <p:cNvPr id="8" name="Picture 7">
            <a:extLst>
              <a:ext uri="{FF2B5EF4-FFF2-40B4-BE49-F238E27FC236}">
                <a16:creationId xmlns:a16="http://schemas.microsoft.com/office/drawing/2014/main" id="{1E95B8D7-8DA2-43A3-BF82-956A716BF2C7}"/>
              </a:ext>
            </a:extLst>
          </p:cNvPr>
          <p:cNvPicPr>
            <a:picLocks noChangeAspect="1"/>
          </p:cNvPicPr>
          <p:nvPr/>
        </p:nvPicPr>
        <p:blipFill>
          <a:blip r:embed="rId3"/>
          <a:stretch>
            <a:fillRect/>
          </a:stretch>
        </p:blipFill>
        <p:spPr>
          <a:xfrm>
            <a:off x="0" y="137308"/>
            <a:ext cx="9144000" cy="4868883"/>
          </a:xfrm>
          <a:prstGeom prst="rect">
            <a:avLst/>
          </a:prstGeom>
        </p:spPr>
      </p:pic>
    </p:spTree>
    <p:extLst>
      <p:ext uri="{BB962C8B-B14F-4D97-AF65-F5344CB8AC3E}">
        <p14:creationId xmlns:p14="http://schemas.microsoft.com/office/powerpoint/2010/main" val="261040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169"/>
        <p:cNvGrpSpPr/>
        <p:nvPr/>
      </p:nvGrpSpPr>
      <p:grpSpPr>
        <a:xfrm>
          <a:off x="0" y="0"/>
          <a:ext cx="0" cy="0"/>
          <a:chOff x="0" y="0"/>
          <a:chExt cx="0" cy="0"/>
        </a:xfrm>
      </p:grpSpPr>
      <p:sp>
        <p:nvSpPr>
          <p:cNvPr id="171" name="Google Shape;171;p13"/>
          <p:cNvSpPr txBox="1">
            <a:spLocks noGrp="1"/>
          </p:cNvSpPr>
          <p:nvPr>
            <p:ph type="body" idx="1"/>
          </p:nvPr>
        </p:nvSpPr>
        <p:spPr>
          <a:xfrm>
            <a:off x="191779" y="153218"/>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b="1" dirty="0">
                <a:solidFill>
                  <a:schemeClr val="tx1"/>
                </a:solidFill>
                <a:latin typeface="Arial"/>
                <a:ea typeface="Arial"/>
                <a:cs typeface="Arial"/>
                <a:sym typeface="Arial"/>
              </a:rPr>
              <a:t>Analysis</a:t>
            </a:r>
          </a:p>
          <a:p>
            <a:pPr marL="0" lvl="0" indent="0" algn="l" rtl="0">
              <a:lnSpc>
                <a:spcPct val="115000"/>
              </a:lnSpc>
              <a:spcBef>
                <a:spcPts val="0"/>
              </a:spcBef>
              <a:spcAft>
                <a:spcPts val="0"/>
              </a:spcAft>
              <a:buSzPts val="1800"/>
              <a:buNone/>
            </a:pPr>
            <a:r>
              <a:rPr lang="en" sz="1600" b="1" dirty="0">
                <a:solidFill>
                  <a:schemeClr val="tx1"/>
                </a:solidFill>
                <a:latin typeface="Arial"/>
                <a:ea typeface="Arial"/>
                <a:cs typeface="Arial"/>
                <a:sym typeface="Arial"/>
              </a:rPr>
              <a:t>Findings</a:t>
            </a:r>
            <a:endParaRPr sz="1600" dirty="0">
              <a:solidFill>
                <a:schemeClr val="tx1"/>
              </a:solidFill>
              <a:latin typeface="Arial"/>
              <a:ea typeface="Arial"/>
              <a:cs typeface="Arial"/>
              <a:sym typeface="Arial"/>
            </a:endParaRPr>
          </a:p>
          <a:p>
            <a:pPr marL="0" lvl="0" indent="0" algn="l" rtl="0">
              <a:lnSpc>
                <a:spcPct val="115000"/>
              </a:lnSpc>
              <a:spcBef>
                <a:spcPts val="1600"/>
              </a:spcBef>
              <a:spcAft>
                <a:spcPts val="0"/>
              </a:spcAft>
              <a:buSzPts val="1800"/>
              <a:buNone/>
            </a:pPr>
            <a:r>
              <a:rPr lang="en-US" sz="1500" dirty="0">
                <a:solidFill>
                  <a:schemeClr val="tx1"/>
                </a:solidFill>
                <a:latin typeface="Arial"/>
                <a:ea typeface="Arial"/>
                <a:cs typeface="Arial"/>
                <a:sym typeface="Arial"/>
              </a:rPr>
              <a:t>In this analysis, a lot of valuable insights were discovered, trends and patterns were also identified in the dataset. The insights will be listed below:</a:t>
            </a:r>
          </a:p>
          <a:p>
            <a:pPr marL="285750" indent="-285750">
              <a:spcBef>
                <a:spcPts val="1600"/>
              </a:spcBef>
            </a:pPr>
            <a:r>
              <a:rPr lang="en-US" sz="1500" dirty="0">
                <a:solidFill>
                  <a:schemeClr val="tx1"/>
                </a:solidFill>
                <a:latin typeface="Arial"/>
                <a:ea typeface="Lato"/>
                <a:cs typeface="Arial"/>
                <a:sym typeface="Arial"/>
              </a:rPr>
              <a:t>The number of Heart disease and Hypertension increases as age increases, and the % of female with hypertension is higher than % of male while the % of male</a:t>
            </a:r>
            <a:r>
              <a:rPr lang="en-US" sz="1400" dirty="0">
                <a:solidFill>
                  <a:schemeClr val="tx1"/>
                </a:solidFill>
                <a:latin typeface="Arial"/>
                <a:ea typeface="Lato"/>
                <a:cs typeface="Arial"/>
                <a:sym typeface="Arial"/>
              </a:rPr>
              <a:t> with heart disease is higher than the % of female .</a:t>
            </a:r>
          </a:p>
          <a:p>
            <a:pPr marL="285750" indent="-285750">
              <a:spcBef>
                <a:spcPts val="1600"/>
              </a:spcBef>
            </a:pPr>
            <a:r>
              <a:rPr lang="en-US" sz="1400" dirty="0">
                <a:solidFill>
                  <a:schemeClr val="tx1"/>
                </a:solidFill>
                <a:latin typeface="Arial"/>
                <a:ea typeface="Lato"/>
                <a:cs typeface="Arial"/>
                <a:sym typeface="Arial"/>
              </a:rPr>
              <a:t>Individuals working in a private organization and has never smoked  has higher numbers of Heart disease and Hypertension.</a:t>
            </a:r>
          </a:p>
          <a:p>
            <a:pPr marL="285750" indent="-285750">
              <a:spcBef>
                <a:spcPts val="1600"/>
              </a:spcBef>
            </a:pPr>
            <a:r>
              <a:rPr lang="en-US" sz="1400" dirty="0">
                <a:solidFill>
                  <a:schemeClr val="tx1"/>
                </a:solidFill>
                <a:latin typeface="Arial"/>
                <a:ea typeface="Lato"/>
                <a:cs typeface="Arial"/>
                <a:sym typeface="Arial"/>
              </a:rPr>
              <a:t>92.96% and 90.02% of Ever married  individuals has Heart disease and Hypertension respectively. </a:t>
            </a:r>
          </a:p>
          <a:p>
            <a:pPr marL="285750" indent="-285750">
              <a:spcBef>
                <a:spcPts val="1600"/>
              </a:spcBef>
            </a:pPr>
            <a:r>
              <a:rPr lang="en-US" sz="1400" dirty="0">
                <a:solidFill>
                  <a:schemeClr val="tx1"/>
                </a:solidFill>
                <a:latin typeface="Arial"/>
                <a:ea typeface="Lato"/>
                <a:cs typeface="Arial"/>
                <a:sym typeface="Arial"/>
              </a:rPr>
              <a:t>Residence type has less effect on both Heart disease and Hypertension.</a:t>
            </a:r>
          </a:p>
          <a:p>
            <a:pPr marL="285750" indent="-285750">
              <a:spcBef>
                <a:spcPts val="1600"/>
              </a:spcBef>
            </a:pPr>
            <a:r>
              <a:rPr lang="en-US" sz="1400" dirty="0">
                <a:solidFill>
                  <a:schemeClr val="tx1"/>
                </a:solidFill>
                <a:latin typeface="Arial"/>
                <a:ea typeface="Lato"/>
                <a:cs typeface="Arial"/>
                <a:sym typeface="Arial"/>
              </a:rPr>
              <a:t>Comparing Average </a:t>
            </a:r>
            <a:r>
              <a:rPr lang="en-US" sz="1400" dirty="0" err="1">
                <a:solidFill>
                  <a:schemeClr val="tx1"/>
                </a:solidFill>
                <a:latin typeface="Arial"/>
                <a:ea typeface="Lato"/>
                <a:cs typeface="Arial"/>
                <a:sym typeface="Arial"/>
              </a:rPr>
              <a:t>Bmi</a:t>
            </a:r>
            <a:r>
              <a:rPr lang="en-US" sz="1400" dirty="0">
                <a:solidFill>
                  <a:schemeClr val="tx1"/>
                </a:solidFill>
                <a:latin typeface="Arial"/>
                <a:ea typeface="Lato"/>
                <a:cs typeface="Arial"/>
                <a:sym typeface="Arial"/>
              </a:rPr>
              <a:t> and Avg Glu on both diseases, Average Glu has more influence on both Hypertensive and Heart disease than Average </a:t>
            </a:r>
            <a:r>
              <a:rPr lang="en-US" sz="1400" dirty="0" err="1">
                <a:solidFill>
                  <a:schemeClr val="tx1"/>
                </a:solidFill>
                <a:latin typeface="Arial"/>
                <a:ea typeface="Lato"/>
                <a:cs typeface="Arial"/>
                <a:sym typeface="Arial"/>
              </a:rPr>
              <a:t>Bmi</a:t>
            </a:r>
            <a:r>
              <a:rPr lang="en-US" sz="1400" dirty="0">
                <a:solidFill>
                  <a:schemeClr val="tx1"/>
                </a:solidFill>
                <a:latin typeface="Arial"/>
                <a:ea typeface="Lato"/>
                <a:cs typeface="Arial"/>
                <a:sym typeface="Arial"/>
              </a:rPr>
              <a:t>.</a:t>
            </a:r>
          </a:p>
          <a:p>
            <a:pPr marL="0" lvl="0" indent="0" algn="l" rtl="0">
              <a:lnSpc>
                <a:spcPct val="115000"/>
              </a:lnSpc>
              <a:spcBef>
                <a:spcPts val="1600"/>
              </a:spcBef>
              <a:spcAft>
                <a:spcPts val="0"/>
              </a:spcAft>
              <a:buSzPts val="1800"/>
              <a:buNone/>
            </a:pPr>
            <a:endParaRPr sz="1400" dirty="0">
              <a:solidFill>
                <a:schemeClr val="tx1"/>
              </a:solidFill>
              <a:latin typeface="Lato"/>
              <a:ea typeface="Lato"/>
              <a:cs typeface="Lato"/>
              <a:sym typeface="Lato"/>
            </a:endParaRPr>
          </a:p>
          <a:p>
            <a:pPr marL="457200" lvl="0" indent="0" algn="l" rtl="0">
              <a:lnSpc>
                <a:spcPct val="115000"/>
              </a:lnSpc>
              <a:spcBef>
                <a:spcPts val="1600"/>
              </a:spcBef>
              <a:spcAft>
                <a:spcPts val="1600"/>
              </a:spcAft>
              <a:buSzPts val="1800"/>
              <a:buNone/>
            </a:pPr>
            <a:endParaRPr dirty="0">
              <a:solidFill>
                <a:srgbClr val="000000"/>
              </a:solidFill>
            </a:endParaRPr>
          </a:p>
        </p:txBody>
      </p:sp>
    </p:spTree>
    <p:extLst>
      <p:ext uri="{BB962C8B-B14F-4D97-AF65-F5344CB8AC3E}">
        <p14:creationId xmlns:p14="http://schemas.microsoft.com/office/powerpoint/2010/main" val="150985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169"/>
        <p:cNvGrpSpPr/>
        <p:nvPr/>
      </p:nvGrpSpPr>
      <p:grpSpPr>
        <a:xfrm>
          <a:off x="0" y="0"/>
          <a:ext cx="0" cy="0"/>
          <a:chOff x="0" y="0"/>
          <a:chExt cx="0" cy="0"/>
        </a:xfrm>
      </p:grpSpPr>
      <p:sp>
        <p:nvSpPr>
          <p:cNvPr id="171" name="Google Shape;171;p13"/>
          <p:cNvSpPr txBox="1">
            <a:spLocks noGrp="1"/>
          </p:cNvSpPr>
          <p:nvPr>
            <p:ph type="body" idx="1"/>
          </p:nvPr>
        </p:nvSpPr>
        <p:spPr>
          <a:xfrm>
            <a:off x="311700" y="617914"/>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dirty="0">
                <a:solidFill>
                  <a:schemeClr val="tx1"/>
                </a:solidFill>
                <a:latin typeface="Arial"/>
                <a:ea typeface="Arial"/>
                <a:cs typeface="Arial"/>
                <a:sym typeface="Arial"/>
              </a:rPr>
              <a:t>Further Analysis based on key insights</a:t>
            </a:r>
            <a:r>
              <a:rPr lang="en" sz="1600" dirty="0">
                <a:solidFill>
                  <a:schemeClr val="tx1"/>
                </a:solidFill>
                <a:latin typeface="Arial"/>
                <a:ea typeface="Arial"/>
                <a:cs typeface="Arial"/>
                <a:sym typeface="Arial"/>
              </a:rPr>
              <a:t> </a:t>
            </a:r>
            <a:endParaRPr sz="1600" dirty="0">
              <a:solidFill>
                <a:schemeClr val="tx1"/>
              </a:solidFill>
              <a:latin typeface="Arial"/>
              <a:ea typeface="Arial"/>
              <a:cs typeface="Arial"/>
              <a:sym typeface="Arial"/>
            </a:endParaRPr>
          </a:p>
          <a:p>
            <a:pPr marL="0" lvl="0" indent="0" algn="l" rtl="0">
              <a:lnSpc>
                <a:spcPct val="115000"/>
              </a:lnSpc>
              <a:spcBef>
                <a:spcPts val="0"/>
              </a:spcBef>
              <a:spcAft>
                <a:spcPts val="0"/>
              </a:spcAft>
              <a:buSzPts val="1800"/>
              <a:buNone/>
            </a:pPr>
            <a:r>
              <a:rPr lang="en" sz="1500" dirty="0">
                <a:solidFill>
                  <a:schemeClr val="tx1"/>
                </a:solidFill>
                <a:latin typeface="Arial"/>
                <a:ea typeface="Arial"/>
                <a:cs typeface="Arial"/>
                <a:sym typeface="Arial"/>
              </a:rPr>
              <a:t>Based on the variouis analysis done in previous section several deeper questions are asked to strengthen our standing. </a:t>
            </a:r>
            <a:endParaRPr sz="1500" dirty="0">
              <a:solidFill>
                <a:schemeClr val="tx1"/>
              </a:solidFill>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 sz="1500" dirty="0">
                <a:solidFill>
                  <a:schemeClr val="tx1"/>
                </a:solidFill>
                <a:latin typeface="Arial"/>
                <a:ea typeface="Arial"/>
                <a:cs typeface="Arial"/>
                <a:sym typeface="Arial"/>
              </a:rPr>
              <a:t>Why is Hypertension disease more among female genders? </a:t>
            </a:r>
            <a:endParaRPr sz="1500" dirty="0">
              <a:solidFill>
                <a:schemeClr val="tx1"/>
              </a:solidFill>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 sz="1500" dirty="0">
                <a:solidFill>
                  <a:schemeClr val="tx1"/>
                </a:solidFill>
                <a:latin typeface="Arial"/>
                <a:ea typeface="Arial"/>
                <a:cs typeface="Arial"/>
                <a:sym typeface="Arial"/>
              </a:rPr>
              <a:t>Why is Heart disease and Hypertension increasing as age increases ? </a:t>
            </a:r>
            <a:endParaRPr sz="1500" dirty="0">
              <a:solidFill>
                <a:schemeClr val="tx1"/>
              </a:solidFill>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 sz="1500" dirty="0">
                <a:solidFill>
                  <a:schemeClr val="tx1"/>
                </a:solidFill>
                <a:latin typeface="Arial"/>
                <a:ea typeface="Arial"/>
                <a:cs typeface="Arial"/>
                <a:sym typeface="Arial"/>
              </a:rPr>
              <a:t>Why is Heart Disease and Hypertension more predominant in people that has never smoked?</a:t>
            </a:r>
            <a:endParaRPr sz="1500" dirty="0">
              <a:solidFill>
                <a:schemeClr val="tx1"/>
              </a:solidFill>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 sz="1500" dirty="0">
                <a:solidFill>
                  <a:schemeClr val="tx1"/>
                </a:solidFill>
                <a:latin typeface="Arial"/>
                <a:ea typeface="Arial"/>
                <a:cs typeface="Arial"/>
                <a:sym typeface="Arial"/>
              </a:rPr>
              <a:t>Why is Heart Disease and Hypertension more prevalent in individuals with high Avg glucose ?</a:t>
            </a:r>
            <a:endParaRPr sz="1500" dirty="0">
              <a:solidFill>
                <a:schemeClr val="tx1"/>
              </a:solidFill>
              <a:latin typeface="Arial"/>
              <a:ea typeface="Arial"/>
              <a:cs typeface="Arial"/>
              <a:sym typeface="Arial"/>
            </a:endParaRPr>
          </a:p>
          <a:p>
            <a:pPr marL="0" lvl="0" indent="0" algn="l" rtl="0">
              <a:lnSpc>
                <a:spcPct val="115000"/>
              </a:lnSpc>
              <a:spcBef>
                <a:spcPts val="0"/>
              </a:spcBef>
              <a:spcAft>
                <a:spcPts val="0"/>
              </a:spcAft>
              <a:buSzPts val="1800"/>
              <a:buNone/>
            </a:pPr>
            <a:endParaRPr sz="1500" dirty="0">
              <a:solidFill>
                <a:schemeClr val="tx1"/>
              </a:solidFill>
              <a:latin typeface="Arial"/>
              <a:ea typeface="Arial"/>
              <a:cs typeface="Arial"/>
              <a:sym typeface="Arial"/>
            </a:endParaRPr>
          </a:p>
          <a:p>
            <a:pPr marL="0" lvl="0" indent="0" algn="l" rtl="0">
              <a:lnSpc>
                <a:spcPct val="115000"/>
              </a:lnSpc>
              <a:spcBef>
                <a:spcPts val="0"/>
              </a:spcBef>
              <a:spcAft>
                <a:spcPts val="0"/>
              </a:spcAft>
              <a:buSzPts val="1800"/>
              <a:buNone/>
            </a:pPr>
            <a:r>
              <a:rPr lang="en" sz="1500" dirty="0">
                <a:solidFill>
                  <a:schemeClr val="tx1"/>
                </a:solidFill>
                <a:latin typeface="Arial"/>
                <a:ea typeface="Arial"/>
                <a:cs typeface="Arial"/>
                <a:sym typeface="Arial"/>
              </a:rPr>
              <a:t>To further explore my analysis, an interactive dashboard solution to identify key influencing factors affecting Heart Disease and Hypertension was provided. </a:t>
            </a:r>
            <a:endParaRPr sz="1500" dirty="0">
              <a:solidFill>
                <a:schemeClr val="tx1"/>
              </a:solidFill>
              <a:latin typeface="Arial"/>
              <a:ea typeface="Arial"/>
              <a:cs typeface="Arial"/>
              <a:sym typeface="Arial"/>
            </a:endParaRPr>
          </a:p>
          <a:p>
            <a:pPr marL="0" lvl="0" indent="0" algn="l" rtl="0">
              <a:lnSpc>
                <a:spcPct val="115000"/>
              </a:lnSpc>
              <a:spcBef>
                <a:spcPts val="0"/>
              </a:spcBef>
              <a:spcAft>
                <a:spcPts val="0"/>
              </a:spcAft>
              <a:buSzPts val="1800"/>
              <a:buNone/>
            </a:pPr>
            <a:endParaRPr sz="1400" dirty="0">
              <a:solidFill>
                <a:srgbClr val="000000"/>
              </a:solidFill>
              <a:latin typeface="Lato"/>
              <a:ea typeface="Lato"/>
              <a:cs typeface="Lato"/>
              <a:sym typeface="Lato"/>
            </a:endParaRPr>
          </a:p>
          <a:p>
            <a:pPr marL="457200" lvl="0" indent="0" algn="l" rtl="0">
              <a:lnSpc>
                <a:spcPct val="115000"/>
              </a:lnSpc>
              <a:spcBef>
                <a:spcPts val="1600"/>
              </a:spcBef>
              <a:spcAft>
                <a:spcPts val="1600"/>
              </a:spcAft>
              <a:buSzPts val="1800"/>
              <a:buNone/>
            </a:pPr>
            <a:endParaRPr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endParaRPr/>
          </a:p>
        </p:txBody>
      </p:sp>
      <p:sp>
        <p:nvSpPr>
          <p:cNvPr id="183" name="Google Shape;183;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3" name="Picture 2">
            <a:extLst>
              <a:ext uri="{FF2B5EF4-FFF2-40B4-BE49-F238E27FC236}">
                <a16:creationId xmlns:a16="http://schemas.microsoft.com/office/drawing/2014/main" id="{3F91DB09-B813-4B7C-A203-90A8E03FEA2E}"/>
              </a:ext>
            </a:extLst>
          </p:cNvPr>
          <p:cNvPicPr>
            <a:picLocks noChangeAspect="1"/>
          </p:cNvPicPr>
          <p:nvPr/>
        </p:nvPicPr>
        <p:blipFill>
          <a:blip r:embed="rId3"/>
          <a:stretch>
            <a:fillRect/>
          </a:stretch>
        </p:blipFill>
        <p:spPr>
          <a:xfrm>
            <a:off x="0" y="52466"/>
            <a:ext cx="9144000" cy="4919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265500" y="1733850"/>
            <a:ext cx="4045200" cy="167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dirty="0"/>
              <a:t>BUSINESS GOAL</a:t>
            </a:r>
            <a:endParaRPr dirty="0"/>
          </a:p>
        </p:txBody>
      </p:sp>
      <p:sp>
        <p:nvSpPr>
          <p:cNvPr id="67" name="Google Shape;67;p2"/>
          <p:cNvSpPr txBox="1">
            <a:spLocks noGrp="1"/>
          </p:cNvSpPr>
          <p:nvPr>
            <p:ph type="body" idx="2"/>
          </p:nvPr>
        </p:nvSpPr>
        <p:spPr>
          <a:xfrm>
            <a:off x="4759050" y="101750"/>
            <a:ext cx="4045200" cy="455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r>
              <a:rPr lang="en-CA" sz="1400" dirty="0">
                <a:solidFill>
                  <a:srgbClr val="000000"/>
                </a:solidFill>
                <a:latin typeface="Lato"/>
                <a:ea typeface="Lato"/>
                <a:cs typeface="Lato"/>
                <a:sym typeface="Lato"/>
              </a:rPr>
              <a:t>Norabel</a:t>
            </a:r>
            <a:r>
              <a:rPr lang="en" sz="1400" dirty="0">
                <a:solidFill>
                  <a:srgbClr val="000000"/>
                </a:solidFill>
                <a:latin typeface="Lato"/>
                <a:ea typeface="Lato"/>
                <a:cs typeface="Lato"/>
                <a:sym typeface="Lato"/>
              </a:rPr>
              <a:t> health care is a non-governmental organization that provides essential information on health care. Recent studies shows that there is an increase in the number of heart disease &amp;Hypertension disease which requires extensive analysis.</a:t>
            </a:r>
            <a:r>
              <a:rPr lang="en-US" sz="1400" dirty="0">
                <a:solidFill>
                  <a:srgbClr val="000000"/>
                </a:solidFill>
                <a:latin typeface="Lato"/>
                <a:ea typeface="Lato"/>
                <a:cs typeface="Lato"/>
                <a:sym typeface="Lato"/>
              </a:rPr>
              <a:t> An exploratory analysis using Healthcare patient's datasets to develop an interactive dashboard that provides insights on the key influencing factors on heart disease and hypertensive which will help in making informed decisions.</a:t>
            </a:r>
            <a:endParaRPr lang="en" sz="1400" dirty="0">
              <a:solidFill>
                <a:srgbClr val="000000"/>
              </a:solidFill>
              <a:latin typeface="Lato"/>
              <a:ea typeface="Lato"/>
              <a:cs typeface="Lato"/>
              <a:sym typeface="Lato"/>
            </a:endParaRPr>
          </a:p>
          <a:p>
            <a:pPr marL="457200" lvl="0" indent="0" algn="l" rtl="0">
              <a:lnSpc>
                <a:spcPct val="115000"/>
              </a:lnSpc>
              <a:spcBef>
                <a:spcPts val="0"/>
              </a:spcBef>
              <a:spcAft>
                <a:spcPts val="0"/>
              </a:spcAft>
              <a:buSzPts val="1800"/>
              <a:buNone/>
            </a:pPr>
            <a:endParaRPr sz="1400" dirty="0">
              <a:solidFill>
                <a:srgbClr val="000000"/>
              </a:solidFill>
              <a:latin typeface="Lato"/>
              <a:ea typeface="Lato"/>
              <a:cs typeface="Lato"/>
              <a:sym typeface="Lato"/>
            </a:endParaRPr>
          </a:p>
          <a:p>
            <a:pPr marL="0" lvl="0" indent="0" algn="l" rtl="0">
              <a:lnSpc>
                <a:spcPct val="115000"/>
              </a:lnSpc>
              <a:spcBef>
                <a:spcPts val="1600"/>
              </a:spcBef>
              <a:spcAft>
                <a:spcPts val="1600"/>
              </a:spcAft>
              <a:buSzPts val="18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195"/>
        <p:cNvGrpSpPr/>
        <p:nvPr/>
      </p:nvGrpSpPr>
      <p:grpSpPr>
        <a:xfrm>
          <a:off x="0" y="0"/>
          <a:ext cx="0" cy="0"/>
          <a:chOff x="0" y="0"/>
          <a:chExt cx="0" cy="0"/>
        </a:xfrm>
      </p:grpSpPr>
      <p:sp>
        <p:nvSpPr>
          <p:cNvPr id="196" name="Google Shape;19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RECOMMENDATIONS</a:t>
            </a:r>
            <a:endParaRPr/>
          </a:p>
        </p:txBody>
      </p:sp>
      <p:sp>
        <p:nvSpPr>
          <p:cNvPr id="23" name="Google Shape;200;p16">
            <a:extLst>
              <a:ext uri="{FF2B5EF4-FFF2-40B4-BE49-F238E27FC236}">
                <a16:creationId xmlns:a16="http://schemas.microsoft.com/office/drawing/2014/main" id="{168B096B-0A35-4571-AC22-886E2A0FDB45}"/>
              </a:ext>
            </a:extLst>
          </p:cNvPr>
          <p:cNvSpPr txBox="1">
            <a:spLocks/>
          </p:cNvSpPr>
          <p:nvPr/>
        </p:nvSpPr>
        <p:spPr>
          <a:xfrm>
            <a:off x="254000" y="1129797"/>
            <a:ext cx="3860800" cy="1649689"/>
          </a:xfrm>
          <a:prstGeom prst="rect">
            <a:avLst/>
          </a:prstGeom>
          <a:solidFill>
            <a:srgbClr val="00206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0" indent="0" algn="ctr">
              <a:lnSpc>
                <a:spcPct val="100000"/>
              </a:lnSpc>
              <a:buFont typeface="Average"/>
              <a:buNone/>
            </a:pPr>
            <a:r>
              <a:rPr lang="en-US" dirty="0">
                <a:solidFill>
                  <a:schemeClr val="tx1"/>
                </a:solidFill>
              </a:rPr>
              <a:t>High Priority</a:t>
            </a:r>
          </a:p>
          <a:p>
            <a:pPr marL="0" indent="0" algn="ctr">
              <a:lnSpc>
                <a:spcPct val="100000"/>
              </a:lnSpc>
              <a:buFont typeface="Average"/>
              <a:buNone/>
            </a:pPr>
            <a:endParaRPr lang="en-US" dirty="0">
              <a:solidFill>
                <a:schemeClr val="tx1"/>
              </a:solidFill>
            </a:endParaRPr>
          </a:p>
          <a:p>
            <a:pPr marL="0" indent="0">
              <a:lnSpc>
                <a:spcPct val="100000"/>
              </a:lnSpc>
              <a:buFont typeface="Average"/>
              <a:buNone/>
            </a:pPr>
            <a:r>
              <a:rPr lang="en-US" dirty="0">
                <a:solidFill>
                  <a:schemeClr val="tx1"/>
                </a:solidFill>
                <a:latin typeface="+mj-lt"/>
              </a:rPr>
              <a:t>Increase in awareness of Heart diseases and Hypertension. Early detection saves live.</a:t>
            </a:r>
          </a:p>
        </p:txBody>
      </p:sp>
      <p:sp>
        <p:nvSpPr>
          <p:cNvPr id="24" name="Google Shape;210;p16">
            <a:extLst>
              <a:ext uri="{FF2B5EF4-FFF2-40B4-BE49-F238E27FC236}">
                <a16:creationId xmlns:a16="http://schemas.microsoft.com/office/drawing/2014/main" id="{42F436F8-5457-4850-8A6E-5D815F5DD0E2}"/>
              </a:ext>
            </a:extLst>
          </p:cNvPr>
          <p:cNvSpPr txBox="1">
            <a:spLocks/>
          </p:cNvSpPr>
          <p:nvPr/>
        </p:nvSpPr>
        <p:spPr>
          <a:xfrm>
            <a:off x="2362200" y="3036701"/>
            <a:ext cx="4114800" cy="1649689"/>
          </a:xfrm>
          <a:prstGeom prst="rect">
            <a:avLst/>
          </a:prstGeom>
          <a:solidFill>
            <a:srgbClr val="00206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0" indent="0" algn="ctr">
              <a:lnSpc>
                <a:spcPct val="100000"/>
              </a:lnSpc>
              <a:buFont typeface="Average"/>
              <a:buNone/>
            </a:pPr>
            <a:r>
              <a:rPr lang="en-US" dirty="0">
                <a:solidFill>
                  <a:schemeClr val="tx1"/>
                </a:solidFill>
              </a:rPr>
              <a:t>Mid Priority</a:t>
            </a:r>
          </a:p>
          <a:p>
            <a:pPr marL="114300" indent="0" algn="l">
              <a:buNone/>
            </a:pPr>
            <a:endParaRPr lang="en-US" dirty="0">
              <a:solidFill>
                <a:schemeClr val="tx1"/>
              </a:solidFill>
            </a:endParaRPr>
          </a:p>
          <a:p>
            <a:pPr marL="114300" indent="0" algn="l">
              <a:buNone/>
            </a:pPr>
            <a:r>
              <a:rPr lang="en-US" sz="1600" dirty="0">
                <a:solidFill>
                  <a:schemeClr val="tx1"/>
                </a:solidFill>
                <a:latin typeface="arial" panose="020B0604020202020204" pitchFamily="34" charset="0"/>
              </a:rPr>
              <a:t>Stress management and regular health screening will help to reduce Heart Disease and Hypertension.</a:t>
            </a:r>
            <a:endParaRPr lang="en-US" sz="1600" b="0" i="0" dirty="0">
              <a:solidFill>
                <a:schemeClr val="tx1"/>
              </a:solidFill>
              <a:effectLst/>
              <a:latin typeface="arial" panose="020B0604020202020204" pitchFamily="34" charset="0"/>
            </a:endParaRPr>
          </a:p>
        </p:txBody>
      </p:sp>
      <p:sp>
        <p:nvSpPr>
          <p:cNvPr id="25" name="Google Shape;210;p16">
            <a:extLst>
              <a:ext uri="{FF2B5EF4-FFF2-40B4-BE49-F238E27FC236}">
                <a16:creationId xmlns:a16="http://schemas.microsoft.com/office/drawing/2014/main" id="{4E34656B-EC4F-4103-B41C-3F080CD17DAF}"/>
              </a:ext>
            </a:extLst>
          </p:cNvPr>
          <p:cNvSpPr txBox="1">
            <a:spLocks/>
          </p:cNvSpPr>
          <p:nvPr/>
        </p:nvSpPr>
        <p:spPr>
          <a:xfrm>
            <a:off x="4568372" y="1129797"/>
            <a:ext cx="4114800" cy="1649689"/>
          </a:xfrm>
          <a:prstGeom prst="rect">
            <a:avLst/>
          </a:prstGeom>
          <a:solidFill>
            <a:srgbClr val="00206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0" indent="0" algn="ctr">
              <a:lnSpc>
                <a:spcPct val="100000"/>
              </a:lnSpc>
              <a:buFont typeface="Average"/>
              <a:buNone/>
            </a:pPr>
            <a:endParaRPr lang="en-US" sz="1600" dirty="0">
              <a:solidFill>
                <a:schemeClr val="tx1"/>
              </a:solidFill>
            </a:endParaRPr>
          </a:p>
          <a:p>
            <a:pPr marL="0" indent="0" algn="ctr">
              <a:lnSpc>
                <a:spcPct val="100000"/>
              </a:lnSpc>
              <a:buFont typeface="Average"/>
              <a:buNone/>
            </a:pPr>
            <a:r>
              <a:rPr lang="en-US" dirty="0">
                <a:solidFill>
                  <a:schemeClr val="tx1"/>
                </a:solidFill>
              </a:rPr>
              <a:t>High Priority</a:t>
            </a:r>
          </a:p>
          <a:p>
            <a:pPr marL="0" indent="0">
              <a:lnSpc>
                <a:spcPct val="100000"/>
              </a:lnSpc>
              <a:buNone/>
            </a:pPr>
            <a:br>
              <a:rPr lang="en-US" sz="1600" b="1" i="0" dirty="0">
                <a:solidFill>
                  <a:srgbClr val="404040"/>
                </a:solidFill>
                <a:effectLst/>
                <a:latin typeface="+mj-lt"/>
              </a:rPr>
            </a:br>
            <a:r>
              <a:rPr lang="en-CA" sz="1600" b="1" i="0" dirty="0">
                <a:solidFill>
                  <a:schemeClr val="tx1"/>
                </a:solidFill>
                <a:effectLst/>
                <a:latin typeface="+mj-lt"/>
              </a:rPr>
              <a:t>Eating a healthy diet and </a:t>
            </a:r>
            <a:r>
              <a:rPr lang="en-US" sz="1600" b="1" i="0" dirty="0">
                <a:solidFill>
                  <a:schemeClr val="tx1"/>
                </a:solidFill>
                <a:effectLst/>
                <a:latin typeface="+mj-lt"/>
              </a:rPr>
              <a:t>Staying at a healthy weight will help reduce both diseases.</a:t>
            </a:r>
            <a:endParaRPr lang="en-US" sz="1600" b="0" i="0" dirty="0">
              <a:solidFill>
                <a:schemeClr val="tx1"/>
              </a:solidFill>
              <a:effectLst/>
              <a:latin typeface="+mj-lt"/>
            </a:endParaRPr>
          </a:p>
          <a:p>
            <a:pPr marL="0" indent="0">
              <a:lnSpc>
                <a:spcPct val="100000"/>
              </a:lnSpc>
              <a:buFont typeface="Average"/>
              <a:buNone/>
            </a:pPr>
            <a:endParaRPr lang="en-US"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endParaRPr/>
          </a:p>
        </p:txBody>
      </p:sp>
      <p:sp>
        <p:nvSpPr>
          <p:cNvPr id="190" name="Google Shape;19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4" name="Picture 3">
            <a:extLst>
              <a:ext uri="{FF2B5EF4-FFF2-40B4-BE49-F238E27FC236}">
                <a16:creationId xmlns:a16="http://schemas.microsoft.com/office/drawing/2014/main" id="{BB53A696-82F7-4A81-B63F-3E1D6138B043}"/>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38399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265500" y="1733850"/>
            <a:ext cx="4045200" cy="167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dirty="0"/>
              <a:t>DATA SELECTION</a:t>
            </a:r>
            <a:endParaRPr dirty="0"/>
          </a:p>
        </p:txBody>
      </p:sp>
      <p:sp>
        <p:nvSpPr>
          <p:cNvPr id="73" name="Google Shape;73;p3"/>
          <p:cNvSpPr txBox="1">
            <a:spLocks noGrp="1"/>
          </p:cNvSpPr>
          <p:nvPr>
            <p:ph type="body" idx="2"/>
          </p:nvPr>
        </p:nvSpPr>
        <p:spPr>
          <a:xfrm>
            <a:off x="4759050" y="482400"/>
            <a:ext cx="4045200" cy="4178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r>
              <a:rPr lang="en" sz="1400" dirty="0">
                <a:solidFill>
                  <a:srgbClr val="000000"/>
                </a:solidFill>
                <a:latin typeface="Lato"/>
                <a:ea typeface="Lato"/>
                <a:cs typeface="Lato"/>
                <a:sym typeface="Lato"/>
              </a:rPr>
              <a:t>Identified key data sources and databases for the analysis.</a:t>
            </a:r>
            <a:endParaRPr sz="1400" dirty="0">
              <a:solidFill>
                <a:srgbClr val="000000"/>
              </a:solidFill>
              <a:latin typeface="Lato"/>
              <a:ea typeface="Lato"/>
              <a:cs typeface="Lato"/>
              <a:sym typeface="Lato"/>
            </a:endParaRPr>
          </a:p>
          <a:p>
            <a:pPr marL="457200" lvl="0" indent="-317500" algn="l" rtl="0">
              <a:lnSpc>
                <a:spcPct val="115000"/>
              </a:lnSpc>
              <a:spcBef>
                <a:spcPts val="1600"/>
              </a:spcBef>
              <a:spcAft>
                <a:spcPts val="0"/>
              </a:spcAft>
              <a:buClr>
                <a:srgbClr val="000000"/>
              </a:buClr>
              <a:buSzPts val="1400"/>
              <a:buFont typeface="Lato"/>
              <a:buChar char="●"/>
            </a:pPr>
            <a:r>
              <a:rPr lang="en" sz="1400" dirty="0">
                <a:solidFill>
                  <a:srgbClr val="000000"/>
                </a:solidFill>
                <a:latin typeface="Lato"/>
                <a:ea typeface="Lato"/>
                <a:cs typeface="Lato"/>
                <a:sym typeface="Lato"/>
              </a:rPr>
              <a:t>Electronic Medical Record</a:t>
            </a:r>
            <a:endParaRPr sz="1400" dirty="0">
              <a:solidFill>
                <a:srgbClr val="000000"/>
              </a:solidFill>
              <a:latin typeface="Lato"/>
              <a:ea typeface="Lato"/>
              <a:cs typeface="Lato"/>
              <a:sym typeface="Lato"/>
            </a:endParaRPr>
          </a:p>
          <a:p>
            <a:pPr marL="457200" lvl="0" indent="-317500" algn="l" rtl="0">
              <a:lnSpc>
                <a:spcPct val="115000"/>
              </a:lnSpc>
              <a:spcBef>
                <a:spcPts val="0"/>
              </a:spcBef>
              <a:spcAft>
                <a:spcPts val="0"/>
              </a:spcAft>
              <a:buClr>
                <a:srgbClr val="000000"/>
              </a:buClr>
              <a:buSzPts val="1400"/>
              <a:buFont typeface="Lato"/>
              <a:buChar char="●"/>
            </a:pPr>
            <a:r>
              <a:rPr lang="en" sz="1400" dirty="0">
                <a:solidFill>
                  <a:srgbClr val="000000"/>
                </a:solidFill>
                <a:latin typeface="Lato"/>
                <a:ea typeface="Lato"/>
                <a:cs typeface="Lato"/>
                <a:sym typeface="Lato"/>
              </a:rPr>
              <a:t>EXCEL</a:t>
            </a:r>
          </a:p>
          <a:p>
            <a:pPr marL="457200" lvl="0" indent="-317500" algn="l" rtl="0">
              <a:lnSpc>
                <a:spcPct val="115000"/>
              </a:lnSpc>
              <a:spcBef>
                <a:spcPts val="0"/>
              </a:spcBef>
              <a:spcAft>
                <a:spcPts val="0"/>
              </a:spcAft>
              <a:buClr>
                <a:srgbClr val="000000"/>
              </a:buClr>
              <a:buSzPts val="1400"/>
              <a:buFont typeface="Lato"/>
              <a:buChar char="●"/>
            </a:pPr>
            <a:r>
              <a:rPr lang="en" sz="1400" dirty="0">
                <a:solidFill>
                  <a:srgbClr val="000000"/>
                </a:solidFill>
                <a:latin typeface="Lato"/>
                <a:ea typeface="Lato"/>
                <a:cs typeface="Lato"/>
                <a:sym typeface="Lato"/>
              </a:rPr>
              <a:t>MEDPAR</a:t>
            </a:r>
            <a:endParaRPr sz="1400" dirty="0">
              <a:solidFill>
                <a:srgbClr val="000000"/>
              </a:solidFill>
              <a:latin typeface="Lato"/>
              <a:ea typeface="Lato"/>
              <a:cs typeface="Lato"/>
              <a:sym typeface="Lato"/>
            </a:endParaRPr>
          </a:p>
          <a:p>
            <a:pPr marL="0" lvl="0" indent="0" algn="l" rtl="0">
              <a:lnSpc>
                <a:spcPct val="115000"/>
              </a:lnSpc>
              <a:spcBef>
                <a:spcPts val="1600"/>
              </a:spcBef>
              <a:spcAft>
                <a:spcPts val="160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78"/>
        <p:cNvGrpSpPr/>
        <p:nvPr/>
      </p:nvGrpSpPr>
      <p:grpSpPr>
        <a:xfrm>
          <a:off x="0" y="0"/>
          <a:ext cx="0" cy="0"/>
          <a:chOff x="0" y="0"/>
          <a:chExt cx="0" cy="0"/>
        </a:xfrm>
      </p:grpSpPr>
      <p:sp>
        <p:nvSpPr>
          <p:cNvPr id="79" name="Google Shape;79;p4"/>
          <p:cNvSpPr txBox="1">
            <a:spLocks noGrp="1"/>
          </p:cNvSpPr>
          <p:nvPr>
            <p:ph type="title"/>
          </p:nvPr>
        </p:nvSpPr>
        <p:spPr>
          <a:xfrm>
            <a:off x="490250" y="526350"/>
            <a:ext cx="28956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sz="4200" b="1">
                <a:solidFill>
                  <a:srgbClr val="FFFFFF"/>
                </a:solidFill>
              </a:rPr>
              <a:t>APPROACH </a:t>
            </a:r>
            <a:endParaRPr sz="4200" b="1">
              <a:solidFill>
                <a:srgbClr val="FFFFFF"/>
              </a:solidFill>
            </a:endParaRPr>
          </a:p>
          <a:p>
            <a:pPr marL="0" lvl="0" indent="0" algn="l" rtl="0">
              <a:lnSpc>
                <a:spcPct val="100000"/>
              </a:lnSpc>
              <a:spcBef>
                <a:spcPts val="0"/>
              </a:spcBef>
              <a:spcAft>
                <a:spcPts val="0"/>
              </a:spcAft>
              <a:buSzPts val="4800"/>
              <a:buNone/>
            </a:pPr>
            <a:endParaRPr sz="4200"/>
          </a:p>
        </p:txBody>
      </p:sp>
      <p:sp>
        <p:nvSpPr>
          <p:cNvPr id="80" name="Google Shape;80;p4"/>
          <p:cNvSpPr txBox="1"/>
          <p:nvPr/>
        </p:nvSpPr>
        <p:spPr>
          <a:xfrm>
            <a:off x="3561600" y="203525"/>
            <a:ext cx="5393400" cy="4560600"/>
          </a:xfrm>
          <a:prstGeom prst="rect">
            <a:avLst/>
          </a:prstGeom>
          <a:noFill/>
          <a:ln>
            <a:noFill/>
          </a:ln>
        </p:spPr>
        <p:txBody>
          <a:bodyPr spcFirstLastPara="1" wrap="square" lIns="91425" tIns="91425" rIns="91425" bIns="91425" anchor="t" anchorCtr="0">
            <a:noAutofit/>
          </a:bodyPr>
          <a:lstStyle/>
          <a:p>
            <a:pPr marL="342900" marR="0" lvl="0" indent="0" algn="l" rtl="0">
              <a:lnSpc>
                <a:spcPct val="115000"/>
              </a:lnSpc>
              <a:spcBef>
                <a:spcPts val="0"/>
              </a:spcBef>
              <a:spcAft>
                <a:spcPts val="0"/>
              </a:spcAft>
              <a:buClr>
                <a:srgbClr val="000000"/>
              </a:buClr>
              <a:buSzPts val="1600"/>
              <a:buFont typeface="Arial"/>
              <a:buNone/>
            </a:pPr>
            <a:endParaRPr sz="1600" b="1" i="0" u="none" strike="noStrike" cap="none" dirty="0">
              <a:solidFill>
                <a:srgbClr val="FFFFF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FFFFFF"/>
                </a:solidFill>
                <a:latin typeface="Arial"/>
                <a:ea typeface="Arial"/>
                <a:cs typeface="Arial"/>
                <a:sym typeface="Arial"/>
              </a:rPr>
              <a:t> </a:t>
            </a:r>
            <a:endParaRPr sz="1500" b="0" i="0" u="none" strike="noStrike" cap="none" dirty="0">
              <a:solidFill>
                <a:srgbClr val="FFFFFF"/>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FFFFFF"/>
                </a:solidFill>
                <a:latin typeface="Arial"/>
                <a:ea typeface="Arial"/>
                <a:cs typeface="Arial"/>
                <a:sym typeface="Arial"/>
              </a:rPr>
              <a:t>In this analysis I used </a:t>
            </a:r>
            <a:r>
              <a:rPr lang="en" sz="1500" b="1" i="0" u="none" strike="noStrike" cap="none" dirty="0">
                <a:solidFill>
                  <a:srgbClr val="FFFFFF"/>
                </a:solidFill>
                <a:latin typeface="Arial"/>
                <a:ea typeface="Arial"/>
                <a:cs typeface="Arial"/>
                <a:sym typeface="Arial"/>
              </a:rPr>
              <a:t>various analytics tools (excel and Power BI</a:t>
            </a:r>
            <a:r>
              <a:rPr lang="en" sz="1500" b="0" i="0" u="none" strike="noStrike" cap="none" dirty="0">
                <a:solidFill>
                  <a:srgbClr val="FFFFFF"/>
                </a:solidFill>
                <a:latin typeface="Arial"/>
                <a:ea typeface="Arial"/>
                <a:cs typeface="Arial"/>
                <a:sym typeface="Arial"/>
              </a:rPr>
              <a:t> to transform, analyze, visualize and create a compelling data story. In this analysis, I;</a:t>
            </a:r>
            <a:endParaRPr sz="1500" b="0" i="0" u="none" strike="noStrike" cap="none" dirty="0">
              <a:solidFill>
                <a:srgbClr val="FFFFFF"/>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rgbClr val="FFFFFF"/>
              </a:solidFill>
              <a:latin typeface="Arial"/>
              <a:ea typeface="Arial"/>
              <a:cs typeface="Arial"/>
              <a:sym typeface="Arial"/>
            </a:endParaRPr>
          </a:p>
          <a:p>
            <a:pPr marL="457200" marR="0" lvl="0" indent="-323850" algn="l" rtl="0">
              <a:lnSpc>
                <a:spcPct val="115000"/>
              </a:lnSpc>
              <a:spcBef>
                <a:spcPts val="0"/>
              </a:spcBef>
              <a:spcAft>
                <a:spcPts val="0"/>
              </a:spcAft>
              <a:buClr>
                <a:srgbClr val="FFFFFF"/>
              </a:buClr>
              <a:buSzPts val="1500"/>
              <a:buFont typeface="Arial"/>
              <a:buAutoNum type="arabicPeriod"/>
            </a:pPr>
            <a:r>
              <a:rPr lang="en" sz="1500" b="0" i="0" u="none" strike="noStrike" cap="none" dirty="0">
                <a:solidFill>
                  <a:srgbClr val="FFFFFF"/>
                </a:solidFill>
                <a:latin typeface="Arial"/>
                <a:ea typeface="Arial"/>
                <a:cs typeface="Arial"/>
                <a:sym typeface="Arial"/>
              </a:rPr>
              <a:t>Explored Health care dataset through various statistical and visualization techniques</a:t>
            </a:r>
            <a:endParaRPr sz="1500" b="0" i="0" u="none" strike="noStrike" cap="none" dirty="0">
              <a:solidFill>
                <a:srgbClr val="FFFFFF"/>
              </a:solidFill>
              <a:latin typeface="Arial"/>
              <a:ea typeface="Arial"/>
              <a:cs typeface="Arial"/>
              <a:sym typeface="Arial"/>
            </a:endParaRPr>
          </a:p>
          <a:p>
            <a:pPr marL="457200" marR="0" lvl="0" indent="-323850" algn="l" rtl="0">
              <a:lnSpc>
                <a:spcPct val="115000"/>
              </a:lnSpc>
              <a:spcBef>
                <a:spcPts val="0"/>
              </a:spcBef>
              <a:spcAft>
                <a:spcPts val="0"/>
              </a:spcAft>
              <a:buClr>
                <a:srgbClr val="FFFFFF"/>
              </a:buClr>
              <a:buSzPts val="1500"/>
              <a:buFont typeface="Arial"/>
              <a:buAutoNum type="arabicPeriod"/>
            </a:pPr>
            <a:r>
              <a:rPr lang="en" sz="1500" b="0" i="0" u="none" strike="noStrike" cap="none" dirty="0">
                <a:solidFill>
                  <a:srgbClr val="FFFFFF"/>
                </a:solidFill>
                <a:latin typeface="Arial"/>
                <a:ea typeface="Arial"/>
                <a:cs typeface="Arial"/>
                <a:sym typeface="Arial"/>
              </a:rPr>
              <a:t>Find out </a:t>
            </a:r>
            <a:r>
              <a:rPr lang="en-US" sz="1500" b="0" i="0" u="none" strike="noStrike" cap="none" dirty="0">
                <a:solidFill>
                  <a:srgbClr val="FFFFFF"/>
                </a:solidFill>
                <a:latin typeface="Arial"/>
                <a:ea typeface="Arial"/>
                <a:cs typeface="Arial"/>
                <a:sym typeface="Arial"/>
              </a:rPr>
              <a:t> demographic factors on both diseases.</a:t>
            </a:r>
          </a:p>
          <a:p>
            <a:pPr marL="457200" indent="-323850">
              <a:lnSpc>
                <a:spcPct val="115000"/>
              </a:lnSpc>
              <a:buClr>
                <a:srgbClr val="FFFFFF"/>
              </a:buClr>
              <a:buSzPts val="1500"/>
              <a:buFont typeface="Arial"/>
              <a:buAutoNum type="arabicPeriod"/>
            </a:pPr>
            <a:r>
              <a:rPr lang="en" sz="1500" b="0" i="0" u="none" strike="noStrike" cap="none" dirty="0">
                <a:solidFill>
                  <a:srgbClr val="FFFFFF"/>
                </a:solidFill>
                <a:latin typeface="Arial"/>
                <a:ea typeface="Arial"/>
                <a:cs typeface="Arial"/>
                <a:sym typeface="Arial"/>
              </a:rPr>
              <a:t>Find out </a:t>
            </a:r>
            <a:r>
              <a:rPr lang="en-US" sz="1500" b="0" i="0" u="none" strike="noStrike" cap="none" dirty="0">
                <a:solidFill>
                  <a:srgbClr val="FFFFFF"/>
                </a:solidFill>
                <a:latin typeface="Arial"/>
                <a:ea typeface="Arial"/>
                <a:cs typeface="Arial"/>
                <a:sym typeface="Arial"/>
              </a:rPr>
              <a:t> behavioral factors on both diseases.</a:t>
            </a:r>
            <a:endParaRPr sz="1500" b="0" i="0" u="none" strike="noStrike" cap="none" dirty="0">
              <a:solidFill>
                <a:srgbClr val="FFFFFF"/>
              </a:solidFill>
              <a:latin typeface="Arial"/>
              <a:ea typeface="Arial"/>
              <a:cs typeface="Arial"/>
              <a:sym typeface="Arial"/>
            </a:endParaRPr>
          </a:p>
          <a:p>
            <a:pPr marL="457200" marR="0" lvl="0" indent="-323850" algn="l" rtl="0">
              <a:lnSpc>
                <a:spcPct val="115000"/>
              </a:lnSpc>
              <a:spcBef>
                <a:spcPts val="0"/>
              </a:spcBef>
              <a:spcAft>
                <a:spcPts val="0"/>
              </a:spcAft>
              <a:buClr>
                <a:srgbClr val="FFFFFF"/>
              </a:buClr>
              <a:buSzPts val="1500"/>
              <a:buFont typeface="Arial"/>
              <a:buAutoNum type="arabicPeriod"/>
            </a:pPr>
            <a:r>
              <a:rPr lang="en" sz="1500" b="0" i="0" u="none" strike="noStrike" cap="none" dirty="0">
                <a:solidFill>
                  <a:srgbClr val="FFFFFF"/>
                </a:solidFill>
                <a:latin typeface="Arial"/>
                <a:ea typeface="Arial"/>
                <a:cs typeface="Arial"/>
                <a:sym typeface="Arial"/>
              </a:rPr>
              <a:t>Provided key level insights</a:t>
            </a:r>
            <a:endParaRPr sz="1500" b="0" i="0" u="none" strike="noStrike" cap="none" dirty="0">
              <a:solidFill>
                <a:srgbClr val="FFFFFF"/>
              </a:solidFill>
              <a:latin typeface="Arial"/>
              <a:ea typeface="Arial"/>
              <a:cs typeface="Arial"/>
              <a:sym typeface="Arial"/>
            </a:endParaRPr>
          </a:p>
          <a:p>
            <a:pPr marL="457200" marR="0" lvl="0" indent="-323850" algn="l" rtl="0">
              <a:lnSpc>
                <a:spcPct val="115000"/>
              </a:lnSpc>
              <a:spcBef>
                <a:spcPts val="0"/>
              </a:spcBef>
              <a:spcAft>
                <a:spcPts val="0"/>
              </a:spcAft>
              <a:buClr>
                <a:srgbClr val="FFFFFF"/>
              </a:buClr>
              <a:buSzPts val="1500"/>
              <a:buFont typeface="Arial"/>
              <a:buAutoNum type="arabicPeriod"/>
            </a:pPr>
            <a:r>
              <a:rPr lang="en" sz="1500" b="0" i="0" u="none" strike="noStrike" cap="none" dirty="0">
                <a:solidFill>
                  <a:srgbClr val="FFFFFF"/>
                </a:solidFill>
                <a:latin typeface="Arial"/>
                <a:ea typeface="Arial"/>
                <a:cs typeface="Arial"/>
                <a:sym typeface="Arial"/>
              </a:rPr>
              <a:t>Make recommendations that </a:t>
            </a:r>
            <a:r>
              <a:rPr lang="en" sz="1500" dirty="0">
                <a:solidFill>
                  <a:srgbClr val="FFFFFF"/>
                </a:solidFill>
              </a:rPr>
              <a:t>will help to decrease the prevalence of the disease</a:t>
            </a:r>
            <a:r>
              <a:rPr lang="en" sz="1500" b="0" i="0" u="none" strike="noStrike" cap="none" dirty="0">
                <a:solidFill>
                  <a:srgbClr val="FFFFFF"/>
                </a:solidFill>
                <a:latin typeface="Arial"/>
                <a:ea typeface="Arial"/>
                <a:cs typeface="Arial"/>
                <a:sym typeface="Arial"/>
              </a:rPr>
              <a:t>.</a:t>
            </a:r>
            <a:endParaRPr sz="1500" b="0" i="0" u="none" strike="noStrike" cap="none" dirty="0">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265500" y="1733850"/>
            <a:ext cx="4045200" cy="167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a:t>ANALYTICS FRAMEWORK</a:t>
            </a:r>
            <a:endParaRPr/>
          </a:p>
        </p:txBody>
      </p:sp>
      <p:sp>
        <p:nvSpPr>
          <p:cNvPr id="86" name="Google Shape;86;p5"/>
          <p:cNvSpPr txBox="1">
            <a:spLocks noGrp="1"/>
          </p:cNvSpPr>
          <p:nvPr>
            <p:ph type="body" idx="2"/>
          </p:nvPr>
        </p:nvSpPr>
        <p:spPr>
          <a:xfrm>
            <a:off x="4759050" y="732175"/>
            <a:ext cx="4045200" cy="4178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r>
              <a:rPr lang="en" sz="1500" dirty="0">
                <a:solidFill>
                  <a:srgbClr val="404040"/>
                </a:solidFill>
                <a:highlight>
                  <a:srgbClr val="FFFFFF"/>
                </a:highlight>
                <a:latin typeface="Arial"/>
                <a:ea typeface="Arial"/>
                <a:cs typeface="Arial"/>
                <a:sym typeface="Arial"/>
              </a:rPr>
              <a:t>Our </a:t>
            </a:r>
            <a:r>
              <a:rPr lang="en" sz="1500" b="1" dirty="0">
                <a:solidFill>
                  <a:srgbClr val="404040"/>
                </a:solidFill>
                <a:highlight>
                  <a:srgbClr val="FFFFFF"/>
                </a:highlight>
                <a:latin typeface="Arial"/>
                <a:ea typeface="Arial"/>
                <a:cs typeface="Arial"/>
                <a:sym typeface="Arial"/>
              </a:rPr>
              <a:t>AI-powered data analytics framework</a:t>
            </a:r>
            <a:r>
              <a:rPr lang="en" sz="1500" dirty="0">
                <a:solidFill>
                  <a:srgbClr val="404040"/>
                </a:solidFill>
                <a:highlight>
                  <a:srgbClr val="FFFFFF"/>
                </a:highlight>
                <a:latin typeface="Arial"/>
                <a:ea typeface="Arial"/>
                <a:cs typeface="Arial"/>
                <a:sym typeface="Arial"/>
              </a:rPr>
              <a:t> </a:t>
            </a:r>
            <a:r>
              <a:rPr lang="en" sz="1500" dirty="0">
                <a:solidFill>
                  <a:srgbClr val="000000"/>
                </a:solidFill>
                <a:highlight>
                  <a:srgbClr val="FFFFFF"/>
                </a:highlight>
                <a:latin typeface="Arial"/>
                <a:ea typeface="Arial"/>
                <a:cs typeface="Arial"/>
                <a:sym typeface="Arial"/>
              </a:rPr>
              <a:t> </a:t>
            </a:r>
            <a:endParaRPr sz="1500" dirty="0">
              <a:solidFill>
                <a:srgbClr val="000000"/>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 sz="1500" dirty="0">
                <a:solidFill>
                  <a:srgbClr val="404040"/>
                </a:solidFill>
                <a:highlight>
                  <a:srgbClr val="FFFFFF"/>
                </a:highlight>
                <a:latin typeface="Arial"/>
                <a:ea typeface="Arial"/>
                <a:cs typeface="Arial"/>
                <a:sym typeface="Arial"/>
              </a:rPr>
              <a:t>Data Selection</a:t>
            </a:r>
            <a:endParaRPr sz="1500" dirty="0">
              <a:solidFill>
                <a:srgbClr val="404040"/>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 sz="1500" dirty="0">
                <a:solidFill>
                  <a:srgbClr val="404040"/>
                </a:solidFill>
                <a:highlight>
                  <a:srgbClr val="FFFFFF"/>
                </a:highlight>
                <a:latin typeface="Arial"/>
                <a:ea typeface="Arial"/>
                <a:cs typeface="Arial"/>
                <a:sym typeface="Arial"/>
              </a:rPr>
              <a:t>Data Exploration</a:t>
            </a:r>
            <a:r>
              <a:rPr lang="en" sz="1500" dirty="0">
                <a:solidFill>
                  <a:srgbClr val="000000"/>
                </a:solidFill>
                <a:highlight>
                  <a:srgbClr val="FFFFFF"/>
                </a:highlight>
                <a:latin typeface="Arial"/>
                <a:ea typeface="Arial"/>
                <a:cs typeface="Arial"/>
                <a:sym typeface="Arial"/>
              </a:rPr>
              <a:t> </a:t>
            </a:r>
            <a:endParaRPr sz="1500" dirty="0">
              <a:solidFill>
                <a:srgbClr val="000000"/>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 sz="1500" dirty="0">
                <a:solidFill>
                  <a:srgbClr val="404040"/>
                </a:solidFill>
                <a:highlight>
                  <a:srgbClr val="FFFFFF"/>
                </a:highlight>
                <a:latin typeface="Arial"/>
                <a:ea typeface="Arial"/>
                <a:cs typeface="Arial"/>
                <a:sym typeface="Arial"/>
              </a:rPr>
              <a:t>Distribution Analysis</a:t>
            </a:r>
            <a:r>
              <a:rPr lang="en" sz="1500" dirty="0">
                <a:solidFill>
                  <a:srgbClr val="000000"/>
                </a:solidFill>
                <a:highlight>
                  <a:srgbClr val="FFFFFF"/>
                </a:highlight>
                <a:latin typeface="Arial"/>
                <a:ea typeface="Arial"/>
                <a:cs typeface="Arial"/>
                <a:sym typeface="Arial"/>
              </a:rPr>
              <a:t> </a:t>
            </a:r>
            <a:endParaRPr sz="1500" dirty="0">
              <a:solidFill>
                <a:srgbClr val="000000"/>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n" sz="1500" dirty="0">
                <a:solidFill>
                  <a:srgbClr val="404040"/>
                </a:solidFill>
                <a:highlight>
                  <a:srgbClr val="FFFFFF"/>
                </a:highlight>
                <a:latin typeface="Arial"/>
                <a:ea typeface="Arial"/>
                <a:cs typeface="Arial"/>
                <a:sym typeface="Arial"/>
              </a:rPr>
              <a:t>Insights, Conclusion and Recommendations</a:t>
            </a:r>
            <a:r>
              <a:rPr lang="en" sz="1500" dirty="0">
                <a:solidFill>
                  <a:srgbClr val="000000"/>
                </a:solidFill>
                <a:highlight>
                  <a:srgbClr val="FFFFFF"/>
                </a:highlight>
                <a:latin typeface="Arial"/>
                <a:ea typeface="Arial"/>
                <a:cs typeface="Arial"/>
                <a:sym typeface="Arial"/>
              </a:rPr>
              <a:t> </a:t>
            </a:r>
            <a:endParaRPr sz="1500"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400" dirty="0">
              <a:solidFill>
                <a:srgbClr val="000000"/>
              </a:solidFill>
              <a:latin typeface="Lato"/>
              <a:ea typeface="Lato"/>
              <a:cs typeface="Lato"/>
              <a:sym typeface="Lato"/>
            </a:endParaRPr>
          </a:p>
          <a:p>
            <a:pPr marL="457200" lvl="0" indent="0" algn="l" rtl="0">
              <a:lnSpc>
                <a:spcPct val="115000"/>
              </a:lnSpc>
              <a:spcBef>
                <a:spcPts val="1600"/>
              </a:spcBef>
              <a:spcAft>
                <a:spcPts val="0"/>
              </a:spcAft>
              <a:buSzPts val="1800"/>
              <a:buNone/>
            </a:pPr>
            <a:endParaRPr sz="1400" dirty="0">
              <a:solidFill>
                <a:srgbClr val="000000"/>
              </a:solidFill>
              <a:latin typeface="Lato"/>
              <a:ea typeface="Lato"/>
              <a:cs typeface="Lato"/>
              <a:sym typeface="Lato"/>
            </a:endParaRPr>
          </a:p>
          <a:p>
            <a:pPr marL="0" lvl="0" indent="0" algn="l" rtl="0">
              <a:lnSpc>
                <a:spcPct val="115000"/>
              </a:lnSpc>
              <a:spcBef>
                <a:spcPts val="1600"/>
              </a:spcBef>
              <a:spcAft>
                <a:spcPts val="160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t>SUMMARY OF ANALYSIS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645900" y="152300"/>
            <a:ext cx="7852200" cy="861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endParaRPr/>
          </a:p>
        </p:txBody>
      </p:sp>
      <p:pic>
        <p:nvPicPr>
          <p:cNvPr id="97" name="Google Shape;97;p7"/>
          <p:cNvPicPr preferRelativeResize="0"/>
          <p:nvPr/>
        </p:nvPicPr>
        <p:blipFill rotWithShape="1">
          <a:blip r:embed="rId3">
            <a:alphaModFix/>
          </a:blip>
          <a:srcRect/>
          <a:stretch/>
        </p:blipFill>
        <p:spPr>
          <a:xfrm>
            <a:off x="462550" y="152300"/>
            <a:ext cx="8331600" cy="4861676"/>
          </a:xfrm>
          <a:prstGeom prst="rect">
            <a:avLst/>
          </a:prstGeom>
          <a:noFill/>
          <a:ln>
            <a:noFill/>
          </a:ln>
        </p:spPr>
      </p:pic>
      <p:pic>
        <p:nvPicPr>
          <p:cNvPr id="3" name="Picture 2">
            <a:extLst>
              <a:ext uri="{FF2B5EF4-FFF2-40B4-BE49-F238E27FC236}">
                <a16:creationId xmlns:a16="http://schemas.microsoft.com/office/drawing/2014/main" id="{4D5ECF29-4B30-46ED-A85C-B200B11B18D1}"/>
              </a:ext>
            </a:extLst>
          </p:cNvPr>
          <p:cNvPicPr>
            <a:picLocks noChangeAspect="1"/>
          </p:cNvPicPr>
          <p:nvPr/>
        </p:nvPicPr>
        <p:blipFill>
          <a:blip r:embed="rId4"/>
          <a:stretch>
            <a:fillRect/>
          </a:stretch>
        </p:blipFill>
        <p:spPr>
          <a:xfrm>
            <a:off x="0" y="129442"/>
            <a:ext cx="9144000" cy="4884615"/>
          </a:xfrm>
          <a:prstGeom prst="rect">
            <a:avLst/>
          </a:prstGeom>
        </p:spPr>
      </p:pic>
      <p:pic>
        <p:nvPicPr>
          <p:cNvPr id="5" name="Picture 4">
            <a:extLst>
              <a:ext uri="{FF2B5EF4-FFF2-40B4-BE49-F238E27FC236}">
                <a16:creationId xmlns:a16="http://schemas.microsoft.com/office/drawing/2014/main" id="{4D556BD0-3D4C-48FB-8ABB-12866796BCAE}"/>
              </a:ext>
            </a:extLst>
          </p:cNvPr>
          <p:cNvPicPr>
            <a:picLocks noChangeAspect="1"/>
          </p:cNvPicPr>
          <p:nvPr/>
        </p:nvPicPr>
        <p:blipFill>
          <a:blip r:embed="rId5"/>
          <a:stretch>
            <a:fillRect/>
          </a:stretch>
        </p:blipFill>
        <p:spPr>
          <a:xfrm>
            <a:off x="0" y="86040"/>
            <a:ext cx="9144000" cy="49714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265500" y="1733850"/>
            <a:ext cx="4045200" cy="167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a:t>KEY INSIGHTS</a:t>
            </a:r>
            <a:endParaRPr/>
          </a:p>
        </p:txBody>
      </p:sp>
      <p:sp>
        <p:nvSpPr>
          <p:cNvPr id="103" name="Google Shape;103;p8"/>
          <p:cNvSpPr txBox="1">
            <a:spLocks noGrp="1"/>
          </p:cNvSpPr>
          <p:nvPr>
            <p:ph type="body" idx="2"/>
          </p:nvPr>
        </p:nvSpPr>
        <p:spPr>
          <a:xfrm>
            <a:off x="4904010" y="791028"/>
            <a:ext cx="3804561" cy="3628271"/>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r>
              <a:rPr lang="en" sz="1500" dirty="0">
                <a:solidFill>
                  <a:srgbClr val="404040"/>
                </a:solidFill>
                <a:highlight>
                  <a:srgbClr val="FFFFFF"/>
                </a:highlight>
                <a:latin typeface="Arial"/>
                <a:ea typeface="Arial"/>
                <a:cs typeface="Arial"/>
                <a:sym typeface="Arial"/>
              </a:rPr>
              <a:t>I performed univariate analysis against various variables of interest, like;</a:t>
            </a:r>
            <a:endParaRPr sz="1500" dirty="0">
              <a:solidFill>
                <a:srgbClr val="404040"/>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404040"/>
              </a:buClr>
              <a:buSzPts val="1500"/>
              <a:buFont typeface="Arial"/>
              <a:buChar char="●"/>
            </a:pPr>
            <a:r>
              <a:rPr lang="en-US" sz="1500" dirty="0">
                <a:solidFill>
                  <a:srgbClr val="404040"/>
                </a:solidFill>
                <a:highlight>
                  <a:srgbClr val="FFFFFF"/>
                </a:highlight>
                <a:latin typeface="Arial"/>
                <a:ea typeface="Arial"/>
                <a:cs typeface="Arial"/>
                <a:sym typeface="Arial"/>
              </a:rPr>
              <a:t>the impact of demographic factors on both diseases.</a:t>
            </a:r>
            <a:endParaRPr sz="1500" dirty="0">
              <a:solidFill>
                <a:srgbClr val="404040"/>
              </a:solidFill>
              <a:highlight>
                <a:srgbClr val="FFFFFF"/>
              </a:highlight>
              <a:latin typeface="Arial"/>
              <a:ea typeface="Arial"/>
              <a:cs typeface="Arial"/>
              <a:sym typeface="Arial"/>
            </a:endParaRPr>
          </a:p>
          <a:p>
            <a:pPr indent="-323850">
              <a:buClr>
                <a:srgbClr val="404040"/>
              </a:buClr>
              <a:buSzPts val="1500"/>
              <a:buFont typeface="Arial"/>
              <a:buChar char="●"/>
            </a:pPr>
            <a:r>
              <a:rPr lang="en-US" sz="1500" dirty="0">
                <a:solidFill>
                  <a:srgbClr val="404040"/>
                </a:solidFill>
                <a:highlight>
                  <a:srgbClr val="FFFFFF"/>
                </a:highlight>
                <a:latin typeface="Arial"/>
                <a:ea typeface="Arial"/>
                <a:cs typeface="Arial"/>
                <a:sym typeface="Arial"/>
              </a:rPr>
              <a:t>the impact of </a:t>
            </a:r>
            <a:r>
              <a:rPr lang="en-CA" sz="1500" dirty="0">
                <a:solidFill>
                  <a:srgbClr val="404040"/>
                </a:solidFill>
                <a:highlight>
                  <a:srgbClr val="FFFFFF"/>
                </a:highlight>
                <a:latin typeface="Arial"/>
                <a:ea typeface="Arial"/>
                <a:cs typeface="Arial"/>
                <a:sym typeface="Arial"/>
              </a:rPr>
              <a:t>behavioral factors </a:t>
            </a:r>
            <a:r>
              <a:rPr lang="en-US" sz="1500" dirty="0">
                <a:solidFill>
                  <a:srgbClr val="404040"/>
                </a:solidFill>
                <a:highlight>
                  <a:srgbClr val="FFFFFF"/>
                </a:highlight>
                <a:latin typeface="Arial"/>
                <a:ea typeface="Arial"/>
                <a:cs typeface="Arial"/>
                <a:sym typeface="Arial"/>
              </a:rPr>
              <a:t>on both diseases.</a:t>
            </a:r>
          </a:p>
          <a:p>
            <a:pPr marL="133350" lvl="0" indent="0" algn="l" rtl="0">
              <a:lnSpc>
                <a:spcPct val="115000"/>
              </a:lnSpc>
              <a:spcBef>
                <a:spcPts val="0"/>
              </a:spcBef>
              <a:spcAft>
                <a:spcPts val="0"/>
              </a:spcAft>
              <a:buClr>
                <a:srgbClr val="404040"/>
              </a:buClr>
              <a:buSzPts val="1500"/>
              <a:buNone/>
            </a:pPr>
            <a:endParaRPr sz="1500" dirty="0">
              <a:solidFill>
                <a:srgbClr val="404040"/>
              </a:solidFill>
              <a:highlight>
                <a:srgbClr val="FFFFFF"/>
              </a:highlight>
              <a:latin typeface="Arial"/>
              <a:ea typeface="Arial"/>
              <a:cs typeface="Arial"/>
              <a:sym typeface="Arial"/>
            </a:endParaRPr>
          </a:p>
          <a:p>
            <a:pPr marL="133350" lvl="0" indent="0" algn="l" rtl="0">
              <a:lnSpc>
                <a:spcPct val="115000"/>
              </a:lnSpc>
              <a:spcBef>
                <a:spcPts val="0"/>
              </a:spcBef>
              <a:spcAft>
                <a:spcPts val="0"/>
              </a:spcAft>
              <a:buClr>
                <a:srgbClr val="404040"/>
              </a:buClr>
              <a:buSzPts val="1500"/>
              <a:buNone/>
            </a:pPr>
            <a:endParaRPr sz="1500" dirty="0">
              <a:solidFill>
                <a:srgbClr val="404040"/>
              </a:solidFill>
              <a:highlight>
                <a:srgbClr val="FFFFFF"/>
              </a:highlight>
              <a:latin typeface="Arial"/>
              <a:ea typeface="Arial"/>
              <a:cs typeface="Arial"/>
              <a:sym typeface="Arial"/>
            </a:endParaRPr>
          </a:p>
          <a:p>
            <a:pPr marL="914400" lvl="0" indent="0" algn="l" rtl="0">
              <a:lnSpc>
                <a:spcPct val="115000"/>
              </a:lnSpc>
              <a:spcBef>
                <a:spcPts val="0"/>
              </a:spcBef>
              <a:spcAft>
                <a:spcPts val="0"/>
              </a:spcAft>
              <a:buSzPts val="1800"/>
              <a:buNone/>
            </a:pPr>
            <a:endParaRPr sz="1500" dirty="0">
              <a:solidFill>
                <a:srgbClr val="40404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r>
              <a:rPr lang="en" sz="1600" dirty="0"/>
              <a:t>I derived key valuable insights, identify trends and patterns that can help provide actionable decision making towards reducing </a:t>
            </a:r>
            <a:r>
              <a:rPr lang="en-CA" sz="1600" dirty="0"/>
              <a:t>Heart</a:t>
            </a:r>
            <a:r>
              <a:rPr lang="en" sz="1600" dirty="0"/>
              <a:t> and Hypentensive  Diseases.</a:t>
            </a:r>
            <a:endParaRPr sz="1600" dirty="0"/>
          </a:p>
          <a:p>
            <a:pPr marL="457200" lvl="0" indent="0" algn="l" rtl="0">
              <a:lnSpc>
                <a:spcPct val="115000"/>
              </a:lnSpc>
              <a:spcBef>
                <a:spcPts val="1600"/>
              </a:spcBef>
              <a:spcAft>
                <a:spcPts val="160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dirty="0">
                <a:solidFill>
                  <a:srgbClr val="FFFFFF"/>
                </a:solidFill>
                <a:latin typeface="Arial"/>
                <a:ea typeface="Arial"/>
                <a:cs typeface="Arial"/>
                <a:sym typeface="Arial"/>
              </a:rPr>
              <a:t>D</a:t>
            </a:r>
            <a:r>
              <a:rPr lang="en-US" sz="3600" b="0" i="0" u="none" strike="noStrike" cap="none" dirty="0">
                <a:solidFill>
                  <a:srgbClr val="FFFFFF"/>
                </a:solidFill>
                <a:latin typeface="Arial"/>
                <a:ea typeface="Arial"/>
                <a:cs typeface="Arial"/>
                <a:sym typeface="Arial"/>
              </a:rPr>
              <a:t>emographic factors on both diseases</a:t>
            </a:r>
            <a:endParaRPr dirty="0"/>
          </a:p>
        </p:txBody>
      </p:sp>
    </p:spTree>
    <p:extLst>
      <p:ext uri="{BB962C8B-B14F-4D97-AF65-F5344CB8AC3E}">
        <p14:creationId xmlns:p14="http://schemas.microsoft.com/office/powerpoint/2010/main" val="1072543297"/>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601</Words>
  <Application>Microsoft Office PowerPoint</Application>
  <PresentationFormat>On-screen Show (16:9)</PresentationFormat>
  <Paragraphs>72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Average</vt:lpstr>
      <vt:lpstr>Arial</vt:lpstr>
      <vt:lpstr>Oswald</vt:lpstr>
      <vt:lpstr>Lato</vt:lpstr>
      <vt:lpstr>Arial</vt:lpstr>
      <vt:lpstr>Slate</vt:lpstr>
      <vt:lpstr> NORABEL HEALTHCARE ANALYSIS SUMMARY REPORT </vt:lpstr>
      <vt:lpstr>BUSINESS GOAL</vt:lpstr>
      <vt:lpstr>DATA SELECTION</vt:lpstr>
      <vt:lpstr>APPROACH  </vt:lpstr>
      <vt:lpstr>ANALYTICS FRAMEWORK</vt:lpstr>
      <vt:lpstr>SUMMARY OF ANALYSIS</vt:lpstr>
      <vt:lpstr>PowerPoint Presentation</vt:lpstr>
      <vt:lpstr>KEY INSIGHTS</vt:lpstr>
      <vt:lpstr>Demographic factors on both diseases</vt:lpstr>
      <vt:lpstr>IMPACT OF AGE &amp; GENDER ON BOTH DISEASES</vt:lpstr>
      <vt:lpstr>IMPACT OF WORK_TYPE &amp; SMOKING_STATUS ON BOTH DISEASES</vt:lpstr>
      <vt:lpstr>IMPACT OF RESIDENCE_TYPE &amp; MARITAL_STATUS ON BOTH DISEASES</vt:lpstr>
      <vt:lpstr>Behavioral factors on both diseases</vt:lpstr>
      <vt:lpstr>IMPACT OF Avg Bmi  &amp; Avg_Glu ON BOTH DISEASES</vt:lpstr>
      <vt:lpstr>PowerPoint Presentation</vt:lpstr>
      <vt:lpstr>PowerPoint Presentation</vt:lpstr>
      <vt:lpstr>PowerPoint Presentation</vt:lpstr>
      <vt:lpstr>PowerPoint Presentation</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TECHCON EXECUTIVE SUMMARY REPORT FOR ANALYSIS</dc:title>
  <dc:creator>Ayo</dc:creator>
  <cp:lastModifiedBy>Ayooluwa Oyebisi</cp:lastModifiedBy>
  <cp:revision>9</cp:revision>
  <dcterms:modified xsi:type="dcterms:W3CDTF">2022-04-04T13:38:28Z</dcterms:modified>
</cp:coreProperties>
</file>