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Montserrat"/>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Economica-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ddc4f331e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ddc4f331e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ddc4f331e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ddc4f331e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ddc4f331e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ddc4f331e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ddc4f331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ddc4f331e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ddc4f331e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ddc4f331e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ddc4f331e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ddc4f331e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ddc4f331e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ddc4f331e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ddc4f331e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ddc4f331e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ddc4f331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ddc4f331e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ddc4f331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ddc4f331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ddc4f331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ddc4f331e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ddc4f331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ddc4f331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ddc4f331e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ddc4f331e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ddc4f331e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ddc4f331e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ddc4f331e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ddc4f331e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83325" y="1444250"/>
            <a:ext cx="3702300" cy="15372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7132"/>
              <a:buFont typeface="Arial"/>
              <a:buNone/>
            </a:pPr>
            <a:r>
              <a:rPr b="1" lang="en-GB" sz="2666">
                <a:solidFill>
                  <a:srgbClr val="0E39AA"/>
                </a:solidFill>
                <a:latin typeface="Montserrat"/>
                <a:ea typeface="Montserrat"/>
                <a:cs typeface="Montserrat"/>
                <a:sym typeface="Montserrat"/>
              </a:rPr>
              <a:t>Wheels Presentation</a:t>
            </a:r>
            <a:r>
              <a:rPr lang="en-GB" sz="2666">
                <a:solidFill>
                  <a:srgbClr val="0E39AA"/>
                </a:solidFill>
              </a:rPr>
              <a:t>:</a:t>
            </a:r>
            <a:endParaRPr sz="2666">
              <a:solidFill>
                <a:srgbClr val="0E39AA"/>
              </a:solidFill>
            </a:endParaRPr>
          </a:p>
          <a:p>
            <a:pPr indent="0" lvl="0" marL="0" rtl="0" algn="ctr">
              <a:spcBef>
                <a:spcPts val="0"/>
              </a:spcBef>
              <a:spcAft>
                <a:spcPts val="0"/>
              </a:spcAft>
              <a:buSzPct val="26902"/>
              <a:buNone/>
            </a:pPr>
            <a:r>
              <a:t/>
            </a:r>
            <a:endParaRPr sz="368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sz="2100">
                <a:solidFill>
                  <a:srgbClr val="7F7F7F"/>
                </a:solidFill>
                <a:latin typeface="Montserrat"/>
                <a:ea typeface="Montserrat"/>
                <a:cs typeface="Montserrat"/>
                <a:sym typeface="Montserrat"/>
              </a:rPr>
              <a:t>Project Report</a:t>
            </a:r>
            <a:endParaRPr>
              <a:latin typeface="Montserrat"/>
              <a:ea typeface="Montserrat"/>
              <a:cs typeface="Montserrat"/>
              <a:sym typeface="Montserrat"/>
            </a:endParaRPr>
          </a:p>
        </p:txBody>
      </p:sp>
      <p:sp>
        <p:nvSpPr>
          <p:cNvPr id="64" name="Google Shape;64;p13"/>
          <p:cNvSpPr txBox="1"/>
          <p:nvPr/>
        </p:nvSpPr>
        <p:spPr>
          <a:xfrm>
            <a:off x="6225975" y="4712150"/>
            <a:ext cx="28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By: Ayoyinka Sofuwa</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259100" y="83600"/>
            <a:ext cx="45804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Trend of purchases by Quarter</a:t>
            </a:r>
            <a:endParaRPr b="1" sz="1500">
              <a:latin typeface="Montserrat"/>
              <a:ea typeface="Montserrat"/>
              <a:cs typeface="Montserrat"/>
              <a:sym typeface="Montserrat"/>
            </a:endParaRPr>
          </a:p>
        </p:txBody>
      </p:sp>
      <p:pic>
        <p:nvPicPr>
          <p:cNvPr id="167" name="Google Shape;167;p22"/>
          <p:cNvPicPr preferRelativeResize="0"/>
          <p:nvPr/>
        </p:nvPicPr>
        <p:blipFill>
          <a:blip r:embed="rId3">
            <a:alphaModFix/>
          </a:blip>
          <a:stretch>
            <a:fillRect/>
          </a:stretch>
        </p:blipFill>
        <p:spPr>
          <a:xfrm>
            <a:off x="1581804" y="605288"/>
            <a:ext cx="5514526" cy="3155125"/>
          </a:xfrm>
          <a:prstGeom prst="rect">
            <a:avLst/>
          </a:prstGeom>
          <a:noFill/>
          <a:ln>
            <a:noFill/>
          </a:ln>
        </p:spPr>
      </p:pic>
      <p:sp>
        <p:nvSpPr>
          <p:cNvPr id="168" name="Google Shape;168;p22"/>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69" name="Google Shape;169;p22"/>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171" name="Google Shape;171;p22"/>
          <p:cNvSpPr txBox="1"/>
          <p:nvPr/>
        </p:nvSpPr>
        <p:spPr>
          <a:xfrm>
            <a:off x="371400" y="4325100"/>
            <a:ext cx="836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From the chart, we observe a steep decline in purchases between Q1 and Q2, and a steady decline from Q2 down to Q4. And this confirms that the number of orders dropped over the course of the year.</a:t>
            </a:r>
            <a:endParaRPr sz="12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3"/>
          <p:cNvPicPr preferRelativeResize="0"/>
          <p:nvPr/>
        </p:nvPicPr>
        <p:blipFill>
          <a:blip r:embed="rId3">
            <a:alphaModFix/>
          </a:blip>
          <a:stretch>
            <a:fillRect/>
          </a:stretch>
        </p:blipFill>
        <p:spPr>
          <a:xfrm>
            <a:off x="611100" y="714074"/>
            <a:ext cx="7547574" cy="2861375"/>
          </a:xfrm>
          <a:prstGeom prst="rect">
            <a:avLst/>
          </a:prstGeom>
          <a:noFill/>
          <a:ln>
            <a:noFill/>
          </a:ln>
        </p:spPr>
      </p:pic>
      <p:sp>
        <p:nvSpPr>
          <p:cNvPr id="177" name="Google Shape;177;p23"/>
          <p:cNvSpPr txBox="1"/>
          <p:nvPr/>
        </p:nvSpPr>
        <p:spPr>
          <a:xfrm>
            <a:off x="138200" y="66875"/>
            <a:ext cx="57006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Quarter on Quarter % change in Revenue</a:t>
            </a:r>
            <a:endParaRPr b="1" sz="1900">
              <a:latin typeface="Montserrat"/>
              <a:ea typeface="Montserrat"/>
              <a:cs typeface="Montserrat"/>
              <a:sym typeface="Montserrat"/>
            </a:endParaRPr>
          </a:p>
        </p:txBody>
      </p:sp>
      <p:sp>
        <p:nvSpPr>
          <p:cNvPr id="178" name="Google Shape;178;p23"/>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dk1"/>
                </a:solidFill>
                <a:latin typeface="Montserrat"/>
                <a:ea typeface="Montserrat"/>
                <a:cs typeface="Montserrat"/>
                <a:sym typeface="Montserrat"/>
              </a:rPr>
              <a:t>This table shows a drop in percentage change per quarter over the course of the year</a:t>
            </a:r>
            <a:endParaRPr/>
          </a:p>
        </p:txBody>
      </p:sp>
      <p:sp>
        <p:nvSpPr>
          <p:cNvPr id="179" name="Google Shape;179;p23"/>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86" name="Google Shape;186;p24"/>
          <p:cNvSpPr txBox="1"/>
          <p:nvPr/>
        </p:nvSpPr>
        <p:spPr>
          <a:xfrm>
            <a:off x="159300" y="159800"/>
            <a:ext cx="5653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solidFill>
                  <a:srgbClr val="0E39AA"/>
                </a:solidFill>
                <a:latin typeface="Montserrat"/>
                <a:ea typeface="Montserrat"/>
                <a:cs typeface="Montserrat"/>
                <a:sym typeface="Montserrat"/>
              </a:rPr>
              <a:t>Trend of Revenue and Orders by Quarter</a:t>
            </a:r>
            <a:endParaRPr b="1" sz="1800">
              <a:solidFill>
                <a:srgbClr val="0E39AA"/>
              </a:solidFill>
              <a:latin typeface="Montserrat"/>
              <a:ea typeface="Montserrat"/>
              <a:cs typeface="Montserrat"/>
              <a:sym typeface="Montserrat"/>
            </a:endParaRPr>
          </a:p>
        </p:txBody>
      </p:sp>
      <p:pic>
        <p:nvPicPr>
          <p:cNvPr id="187" name="Google Shape;187;p24"/>
          <p:cNvPicPr preferRelativeResize="0"/>
          <p:nvPr/>
        </p:nvPicPr>
        <p:blipFill>
          <a:blip r:embed="rId3">
            <a:alphaModFix/>
          </a:blip>
          <a:stretch>
            <a:fillRect/>
          </a:stretch>
        </p:blipFill>
        <p:spPr>
          <a:xfrm>
            <a:off x="1168441" y="978088"/>
            <a:ext cx="5264000" cy="2587126"/>
          </a:xfrm>
          <a:prstGeom prst="rect">
            <a:avLst/>
          </a:prstGeom>
          <a:noFill/>
          <a:ln>
            <a:noFill/>
          </a:ln>
        </p:spPr>
      </p:pic>
      <p:sp>
        <p:nvSpPr>
          <p:cNvPr id="188" name="Google Shape;188;p24"/>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190" name="Google Shape;190;p24"/>
          <p:cNvSpPr txBox="1"/>
          <p:nvPr/>
        </p:nvSpPr>
        <p:spPr>
          <a:xfrm>
            <a:off x="464100" y="4270350"/>
            <a:ext cx="782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Due to the direct relationship between number of orders and revenue, we can infer that a decline in orders causes decline in revenue which can happen as a result of a number of factors.</a:t>
            </a:r>
            <a:endParaRPr sz="1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nvSpPr>
        <p:spPr>
          <a:xfrm>
            <a:off x="3284850" y="2078550"/>
            <a:ext cx="2574300" cy="4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rgbClr val="0E39AA"/>
                </a:solidFill>
                <a:latin typeface="Montserrat"/>
                <a:ea typeface="Montserrat"/>
                <a:cs typeface="Montserrat"/>
                <a:sym typeface="Montserrat"/>
              </a:rPr>
              <a:t>Shipping Metrics</a:t>
            </a:r>
            <a:endParaRPr b="1" sz="2000">
              <a:solidFill>
                <a:srgbClr val="0E39AA"/>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201" name="Google Shape;201;p26"/>
          <p:cNvSpPr txBox="1"/>
          <p:nvPr/>
        </p:nvSpPr>
        <p:spPr>
          <a:xfrm>
            <a:off x="76200" y="152400"/>
            <a:ext cx="65529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0E39AA"/>
                </a:solidFill>
                <a:latin typeface="Montserrat"/>
                <a:ea typeface="Montserrat"/>
                <a:cs typeface="Montserrat"/>
                <a:sym typeface="Montserrat"/>
              </a:rPr>
              <a:t>Average discount offered by Credit Card type</a:t>
            </a:r>
            <a:endParaRPr b="1" sz="2000">
              <a:solidFill>
                <a:srgbClr val="0E39AA"/>
              </a:solidFill>
              <a:latin typeface="Montserrat"/>
              <a:ea typeface="Montserrat"/>
              <a:cs typeface="Montserrat"/>
              <a:sym typeface="Montserrat"/>
            </a:endParaRPr>
          </a:p>
        </p:txBody>
      </p:sp>
      <p:pic>
        <p:nvPicPr>
          <p:cNvPr id="202" name="Google Shape;202;p26"/>
          <p:cNvPicPr preferRelativeResize="0"/>
          <p:nvPr/>
        </p:nvPicPr>
        <p:blipFill>
          <a:blip r:embed="rId3">
            <a:alphaModFix/>
          </a:blip>
          <a:stretch>
            <a:fillRect/>
          </a:stretch>
        </p:blipFill>
        <p:spPr>
          <a:xfrm>
            <a:off x="403150" y="645000"/>
            <a:ext cx="3467878" cy="3121101"/>
          </a:xfrm>
          <a:prstGeom prst="rect">
            <a:avLst/>
          </a:prstGeom>
          <a:noFill/>
          <a:ln>
            <a:noFill/>
          </a:ln>
        </p:spPr>
      </p:pic>
      <p:pic>
        <p:nvPicPr>
          <p:cNvPr id="203" name="Google Shape;203;p26"/>
          <p:cNvPicPr preferRelativeResize="0"/>
          <p:nvPr/>
        </p:nvPicPr>
        <p:blipFill>
          <a:blip r:embed="rId4">
            <a:alphaModFix/>
          </a:blip>
          <a:stretch>
            <a:fillRect/>
          </a:stretch>
        </p:blipFill>
        <p:spPr>
          <a:xfrm>
            <a:off x="4053393" y="594850"/>
            <a:ext cx="4027133" cy="2272497"/>
          </a:xfrm>
          <a:prstGeom prst="rect">
            <a:avLst/>
          </a:prstGeom>
          <a:noFill/>
          <a:ln>
            <a:noFill/>
          </a:ln>
        </p:spPr>
      </p:pic>
      <p:sp>
        <p:nvSpPr>
          <p:cNvPr id="204" name="Google Shape;204;p26"/>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206" name="Google Shape;206;p26"/>
          <p:cNvSpPr txBox="1"/>
          <p:nvPr/>
        </p:nvSpPr>
        <p:spPr>
          <a:xfrm>
            <a:off x="296975" y="4347300"/>
            <a:ext cx="69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The average discount offered on each credit card ranges between 0.58 and 0.64</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154500" y="90000"/>
            <a:ext cx="48729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Time taken to ship orders by Quarter</a:t>
            </a:r>
            <a:endParaRPr b="1" sz="1500">
              <a:latin typeface="Montserrat"/>
              <a:ea typeface="Montserrat"/>
              <a:cs typeface="Montserrat"/>
              <a:sym typeface="Montserrat"/>
            </a:endParaRPr>
          </a:p>
        </p:txBody>
      </p:sp>
      <p:pic>
        <p:nvPicPr>
          <p:cNvPr id="212" name="Google Shape;212;p27"/>
          <p:cNvPicPr preferRelativeResize="0"/>
          <p:nvPr/>
        </p:nvPicPr>
        <p:blipFill>
          <a:blip r:embed="rId3">
            <a:alphaModFix/>
          </a:blip>
          <a:stretch>
            <a:fillRect/>
          </a:stretch>
        </p:blipFill>
        <p:spPr>
          <a:xfrm>
            <a:off x="1798975" y="625525"/>
            <a:ext cx="5832173" cy="3242100"/>
          </a:xfrm>
          <a:prstGeom prst="rect">
            <a:avLst/>
          </a:prstGeom>
          <a:noFill/>
          <a:ln>
            <a:noFill/>
          </a:ln>
        </p:spPr>
      </p:pic>
      <p:sp>
        <p:nvSpPr>
          <p:cNvPr id="213" name="Google Shape;213;p27"/>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214" name="Google Shape;214;p27"/>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216" name="Google Shape;216;p27"/>
          <p:cNvSpPr txBox="1"/>
          <p:nvPr/>
        </p:nvSpPr>
        <p:spPr>
          <a:xfrm>
            <a:off x="387900" y="4388125"/>
            <a:ext cx="59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Shipping time generally increased over the course of the year.</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nvSpPr>
        <p:spPr>
          <a:xfrm>
            <a:off x="273875" y="130800"/>
            <a:ext cx="48144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Insights and Recommendations</a:t>
            </a:r>
            <a:endParaRPr b="1" sz="1900">
              <a:solidFill>
                <a:srgbClr val="0E39AA"/>
              </a:solidFill>
              <a:latin typeface="Montserrat"/>
              <a:ea typeface="Montserrat"/>
              <a:cs typeface="Montserrat"/>
              <a:sym typeface="Montserrat"/>
            </a:endParaRPr>
          </a:p>
        </p:txBody>
      </p:sp>
      <p:sp>
        <p:nvSpPr>
          <p:cNvPr id="222" name="Google Shape;222;p28"/>
          <p:cNvSpPr/>
          <p:nvPr/>
        </p:nvSpPr>
        <p:spPr>
          <a:xfrm>
            <a:off x="693250" y="944500"/>
            <a:ext cx="6987900" cy="35700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223" name="Google Shape;223;p28"/>
          <p:cNvSpPr txBox="1"/>
          <p:nvPr/>
        </p:nvSpPr>
        <p:spPr>
          <a:xfrm>
            <a:off x="842100" y="1503200"/>
            <a:ext cx="63633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Over the course of the year, ratings, revenue and orders declined which could have been due to a myriad of issues around quality control, logistics and supply chain management, technological problems and external factors.</a:t>
            </a:r>
            <a:endParaRPr sz="1200">
              <a:latin typeface="Montserrat"/>
              <a:ea typeface="Montserrat"/>
              <a:cs typeface="Montserrat"/>
              <a:sym typeface="Montserrat"/>
            </a:endParaRPr>
          </a:p>
        </p:txBody>
      </p:sp>
      <p:sp>
        <p:nvSpPr>
          <p:cNvPr id="224" name="Google Shape;224;p28"/>
          <p:cNvSpPr txBox="1"/>
          <p:nvPr/>
        </p:nvSpPr>
        <p:spPr>
          <a:xfrm>
            <a:off x="1258050" y="2531350"/>
            <a:ext cx="52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ontserrat"/>
                <a:ea typeface="Montserrat"/>
                <a:cs typeface="Montserrat"/>
                <a:sym typeface="Montserrat"/>
              </a:rPr>
              <a:t>Recommendations</a:t>
            </a:r>
            <a:endParaRPr b="1">
              <a:latin typeface="Montserrat"/>
              <a:ea typeface="Montserrat"/>
              <a:cs typeface="Montserrat"/>
              <a:sym typeface="Montserrat"/>
            </a:endParaRPr>
          </a:p>
        </p:txBody>
      </p:sp>
      <p:sp>
        <p:nvSpPr>
          <p:cNvPr id="225" name="Google Shape;225;p28"/>
          <p:cNvSpPr txBox="1"/>
          <p:nvPr/>
        </p:nvSpPr>
        <p:spPr>
          <a:xfrm>
            <a:off x="873250" y="2927647"/>
            <a:ext cx="662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More investigation should be made to determine the cause of the decline in customer satisfaction, hence the decline in orders. </a:t>
            </a:r>
            <a:endParaRPr sz="1200">
              <a:latin typeface="Montserrat"/>
              <a:ea typeface="Montserrat"/>
              <a:cs typeface="Montserrat"/>
              <a:sym typeface="Montserrat"/>
            </a:endParaRPr>
          </a:p>
          <a:p>
            <a:pPr indent="0" lvl="0" marL="0" rtl="0" algn="l">
              <a:spcBef>
                <a:spcPts val="0"/>
              </a:spcBef>
              <a:spcAft>
                <a:spcPts val="0"/>
              </a:spcAft>
              <a:buNone/>
            </a:pPr>
            <a:r>
              <a:rPr lang="en-GB" sz="1200">
                <a:latin typeface="Montserrat"/>
                <a:ea typeface="Montserrat"/>
                <a:cs typeface="Montserrat"/>
                <a:sym typeface="Montserrat"/>
              </a:rPr>
              <a:t>For example: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Faster shipments might increase customer ratings, orders and then revenue.</a:t>
            </a:r>
            <a:endParaRPr sz="12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140150" y="63950"/>
            <a:ext cx="3477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100">
                <a:solidFill>
                  <a:srgbClr val="0E39AA"/>
                </a:solidFill>
                <a:latin typeface="Montserrat"/>
                <a:ea typeface="Montserrat"/>
                <a:cs typeface="Montserrat"/>
                <a:sym typeface="Montserrat"/>
              </a:rPr>
              <a:t>Business Overview</a:t>
            </a:r>
            <a:endParaRPr b="1" sz="1700">
              <a:latin typeface="Montserrat"/>
              <a:ea typeface="Montserrat"/>
              <a:cs typeface="Montserrat"/>
              <a:sym typeface="Montserrat"/>
            </a:endParaRPr>
          </a:p>
        </p:txBody>
      </p:sp>
      <p:sp>
        <p:nvSpPr>
          <p:cNvPr id="70" name="Google Shape;70;p14"/>
          <p:cNvSpPr/>
          <p:nvPr/>
        </p:nvSpPr>
        <p:spPr>
          <a:xfrm>
            <a:off x="140150" y="142915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40150" y="1053150"/>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362900" y="142915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362900" y="1053150"/>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555100" y="142915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6747300" y="142915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147775" y="326100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347625" y="326100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762575" y="326100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547463" y="3261000"/>
            <a:ext cx="1997700" cy="927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555100" y="1053150"/>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747300" y="1053150"/>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747300" y="2847575"/>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555088" y="2847575"/>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347625" y="2847575"/>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40150" y="2847575"/>
            <a:ext cx="1997700" cy="459600"/>
          </a:xfrm>
          <a:prstGeom prst="roundRect">
            <a:avLst>
              <a:gd fmla="val 16667" name="adj"/>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nvSpPr>
        <p:spPr>
          <a:xfrm>
            <a:off x="275150" y="1082850"/>
            <a:ext cx="1587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chemeClr val="lt1"/>
                </a:solidFill>
                <a:latin typeface="Montserrat"/>
                <a:ea typeface="Montserrat"/>
                <a:cs typeface="Montserrat"/>
                <a:sym typeface="Montserrat"/>
              </a:rPr>
              <a:t>Total Revenue</a:t>
            </a:r>
            <a:endParaRPr b="1" sz="1700">
              <a:solidFill>
                <a:schemeClr val="lt1"/>
              </a:solidFill>
              <a:latin typeface="Montserrat"/>
              <a:ea typeface="Montserrat"/>
              <a:cs typeface="Montserrat"/>
              <a:sym typeface="Montserrat"/>
            </a:endParaRPr>
          </a:p>
        </p:txBody>
      </p:sp>
      <p:sp>
        <p:nvSpPr>
          <p:cNvPr id="87" name="Google Shape;87;p14"/>
          <p:cNvSpPr txBox="1"/>
          <p:nvPr/>
        </p:nvSpPr>
        <p:spPr>
          <a:xfrm>
            <a:off x="4734925" y="1082850"/>
            <a:ext cx="15879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Total Customers</a:t>
            </a:r>
            <a:endParaRPr b="1" sz="1700">
              <a:latin typeface="Montserrat"/>
              <a:ea typeface="Montserrat"/>
              <a:cs typeface="Montserrat"/>
              <a:sym typeface="Montserrat"/>
            </a:endParaRPr>
          </a:p>
        </p:txBody>
      </p:sp>
      <p:sp>
        <p:nvSpPr>
          <p:cNvPr id="88" name="Google Shape;88;p14"/>
          <p:cNvSpPr txBox="1"/>
          <p:nvPr/>
        </p:nvSpPr>
        <p:spPr>
          <a:xfrm>
            <a:off x="2642438" y="1090500"/>
            <a:ext cx="15879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Total Orders</a:t>
            </a:r>
            <a:endParaRPr b="1" sz="1700">
              <a:latin typeface="Montserrat"/>
              <a:ea typeface="Montserrat"/>
              <a:cs typeface="Montserrat"/>
              <a:sym typeface="Montserrat"/>
            </a:endParaRPr>
          </a:p>
        </p:txBody>
      </p:sp>
      <p:sp>
        <p:nvSpPr>
          <p:cNvPr id="89" name="Google Shape;89;p14"/>
          <p:cNvSpPr txBox="1"/>
          <p:nvPr/>
        </p:nvSpPr>
        <p:spPr>
          <a:xfrm>
            <a:off x="7157100" y="1090500"/>
            <a:ext cx="15879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Avg Rating</a:t>
            </a:r>
            <a:endParaRPr b="1" sz="1300">
              <a:solidFill>
                <a:srgbClr val="FFFFFF"/>
              </a:solidFill>
              <a:latin typeface="Montserrat"/>
              <a:ea typeface="Montserrat"/>
              <a:cs typeface="Montserrat"/>
              <a:sym typeface="Montserrat"/>
            </a:endParaRPr>
          </a:p>
        </p:txBody>
      </p:sp>
      <p:sp>
        <p:nvSpPr>
          <p:cNvPr id="90" name="Google Shape;90;p14"/>
          <p:cNvSpPr txBox="1"/>
          <p:nvPr/>
        </p:nvSpPr>
        <p:spPr>
          <a:xfrm>
            <a:off x="275150" y="2884925"/>
            <a:ext cx="17277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Last Qtr Revenue</a:t>
            </a:r>
            <a:endParaRPr b="1" sz="1300">
              <a:solidFill>
                <a:srgbClr val="FFFFFF"/>
              </a:solidFill>
              <a:latin typeface="Montserrat"/>
              <a:ea typeface="Montserrat"/>
              <a:cs typeface="Montserrat"/>
              <a:sym typeface="Montserrat"/>
            </a:endParaRPr>
          </a:p>
        </p:txBody>
      </p:sp>
      <p:sp>
        <p:nvSpPr>
          <p:cNvPr id="91" name="Google Shape;91;p14"/>
          <p:cNvSpPr txBox="1"/>
          <p:nvPr/>
        </p:nvSpPr>
        <p:spPr>
          <a:xfrm>
            <a:off x="2552513" y="2884925"/>
            <a:ext cx="15879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Last Qtr Orders</a:t>
            </a:r>
            <a:endParaRPr b="1" sz="1300">
              <a:solidFill>
                <a:srgbClr val="FFFFFF"/>
              </a:solidFill>
              <a:latin typeface="Montserrat"/>
              <a:ea typeface="Montserrat"/>
              <a:cs typeface="Montserrat"/>
              <a:sym typeface="Montserrat"/>
            </a:endParaRPr>
          </a:p>
        </p:txBody>
      </p:sp>
      <p:sp>
        <p:nvSpPr>
          <p:cNvPr id="92" name="Google Shape;92;p14"/>
          <p:cNvSpPr txBox="1"/>
          <p:nvPr/>
        </p:nvSpPr>
        <p:spPr>
          <a:xfrm>
            <a:off x="4638500" y="2884925"/>
            <a:ext cx="16935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Avg Days to Ship</a:t>
            </a:r>
            <a:endParaRPr b="1" sz="1300">
              <a:solidFill>
                <a:srgbClr val="FFFFFF"/>
              </a:solidFill>
              <a:latin typeface="Montserrat"/>
              <a:ea typeface="Montserrat"/>
              <a:cs typeface="Montserrat"/>
              <a:sym typeface="Montserrat"/>
            </a:endParaRPr>
          </a:p>
        </p:txBody>
      </p:sp>
      <p:sp>
        <p:nvSpPr>
          <p:cNvPr id="93" name="Google Shape;93;p14"/>
          <p:cNvSpPr txBox="1"/>
          <p:nvPr/>
        </p:nvSpPr>
        <p:spPr>
          <a:xfrm>
            <a:off x="6897575" y="2884925"/>
            <a:ext cx="1727700" cy="384900"/>
          </a:xfrm>
          <a:prstGeom prst="rect">
            <a:avLst/>
          </a:prstGeom>
          <a:solidFill>
            <a:srgbClr val="1155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FFFFFF"/>
                </a:solidFill>
                <a:latin typeface="Montserrat"/>
                <a:ea typeface="Montserrat"/>
                <a:cs typeface="Montserrat"/>
                <a:sym typeface="Montserrat"/>
              </a:rPr>
              <a:t>% Good Feedback</a:t>
            </a:r>
            <a:endParaRPr b="1" sz="1300">
              <a:solidFill>
                <a:srgbClr val="FFFFFF"/>
              </a:solidFill>
              <a:latin typeface="Montserrat"/>
              <a:ea typeface="Montserrat"/>
              <a:cs typeface="Montserrat"/>
              <a:sym typeface="Montserrat"/>
            </a:endParaRPr>
          </a:p>
        </p:txBody>
      </p:sp>
      <p:sp>
        <p:nvSpPr>
          <p:cNvPr id="94" name="Google Shape;94;p14"/>
          <p:cNvSpPr txBox="1"/>
          <p:nvPr/>
        </p:nvSpPr>
        <p:spPr>
          <a:xfrm>
            <a:off x="590150" y="1641800"/>
            <a:ext cx="10899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900">
                <a:solidFill>
                  <a:schemeClr val="dk1"/>
                </a:solidFill>
                <a:latin typeface="Montserrat"/>
                <a:ea typeface="Montserrat"/>
                <a:cs typeface="Montserrat"/>
                <a:sym typeface="Montserrat"/>
              </a:rPr>
              <a:t>83.2 M</a:t>
            </a:r>
            <a:endParaRPr b="1" sz="1900">
              <a:solidFill>
                <a:schemeClr val="dk1"/>
              </a:solidFill>
              <a:latin typeface="Montserrat"/>
              <a:ea typeface="Montserrat"/>
              <a:cs typeface="Montserrat"/>
              <a:sym typeface="Montserrat"/>
            </a:endParaRPr>
          </a:p>
        </p:txBody>
      </p:sp>
      <p:sp>
        <p:nvSpPr>
          <p:cNvPr id="95" name="Google Shape;95;p14"/>
          <p:cNvSpPr txBox="1"/>
          <p:nvPr/>
        </p:nvSpPr>
        <p:spPr>
          <a:xfrm>
            <a:off x="2935450" y="1649450"/>
            <a:ext cx="85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Montserrat"/>
                <a:ea typeface="Montserrat"/>
                <a:cs typeface="Montserrat"/>
                <a:sym typeface="Montserrat"/>
              </a:rPr>
              <a:t>1000</a:t>
            </a:r>
            <a:endParaRPr b="1" sz="1800">
              <a:latin typeface="Montserrat"/>
              <a:ea typeface="Montserrat"/>
              <a:cs typeface="Montserrat"/>
              <a:sym typeface="Montserrat"/>
            </a:endParaRPr>
          </a:p>
        </p:txBody>
      </p:sp>
      <p:sp>
        <p:nvSpPr>
          <p:cNvPr id="96" name="Google Shape;96;p14"/>
          <p:cNvSpPr txBox="1"/>
          <p:nvPr/>
        </p:nvSpPr>
        <p:spPr>
          <a:xfrm>
            <a:off x="5180300" y="1654600"/>
            <a:ext cx="74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Montserrat"/>
                <a:ea typeface="Montserrat"/>
                <a:cs typeface="Montserrat"/>
                <a:sym typeface="Montserrat"/>
              </a:rPr>
              <a:t>994</a:t>
            </a:r>
            <a:endParaRPr b="1" sz="1900">
              <a:latin typeface="Montserrat"/>
              <a:ea typeface="Montserrat"/>
              <a:cs typeface="Montserrat"/>
              <a:sym typeface="Montserrat"/>
            </a:endParaRPr>
          </a:p>
        </p:txBody>
      </p:sp>
      <p:sp>
        <p:nvSpPr>
          <p:cNvPr id="97" name="Google Shape;97;p14"/>
          <p:cNvSpPr txBox="1"/>
          <p:nvPr/>
        </p:nvSpPr>
        <p:spPr>
          <a:xfrm>
            <a:off x="7360925" y="1654600"/>
            <a:ext cx="579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Montserrat"/>
                <a:ea typeface="Montserrat"/>
                <a:cs typeface="Montserrat"/>
                <a:sym typeface="Montserrat"/>
              </a:rPr>
              <a:t>3.1</a:t>
            </a:r>
            <a:endParaRPr b="1" sz="1900">
              <a:latin typeface="Montserrat"/>
              <a:ea typeface="Montserrat"/>
              <a:cs typeface="Montserrat"/>
              <a:sym typeface="Montserrat"/>
            </a:endParaRPr>
          </a:p>
        </p:txBody>
      </p:sp>
      <p:sp>
        <p:nvSpPr>
          <p:cNvPr id="98" name="Google Shape;98;p14"/>
          <p:cNvSpPr txBox="1"/>
          <p:nvPr/>
        </p:nvSpPr>
        <p:spPr>
          <a:xfrm>
            <a:off x="584150" y="3486450"/>
            <a:ext cx="9699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chemeClr val="dk1"/>
                </a:solidFill>
                <a:latin typeface="Montserrat"/>
                <a:ea typeface="Montserrat"/>
                <a:cs typeface="Montserrat"/>
                <a:sym typeface="Montserrat"/>
              </a:rPr>
              <a:t>1.53 M</a:t>
            </a:r>
            <a:endParaRPr b="1" sz="1900">
              <a:latin typeface="Montserrat"/>
              <a:ea typeface="Montserrat"/>
              <a:cs typeface="Montserrat"/>
              <a:sym typeface="Montserrat"/>
            </a:endParaRPr>
          </a:p>
        </p:txBody>
      </p:sp>
      <p:sp>
        <p:nvSpPr>
          <p:cNvPr id="99" name="Google Shape;99;p14"/>
          <p:cNvSpPr txBox="1"/>
          <p:nvPr/>
        </p:nvSpPr>
        <p:spPr>
          <a:xfrm>
            <a:off x="2993525" y="3486450"/>
            <a:ext cx="74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Montserrat"/>
                <a:ea typeface="Montserrat"/>
                <a:cs typeface="Montserrat"/>
                <a:sym typeface="Montserrat"/>
              </a:rPr>
              <a:t>199</a:t>
            </a:r>
            <a:endParaRPr b="1" sz="1900">
              <a:latin typeface="Montserrat"/>
              <a:ea typeface="Montserrat"/>
              <a:cs typeface="Montserrat"/>
              <a:sym typeface="Montserrat"/>
            </a:endParaRPr>
          </a:p>
        </p:txBody>
      </p:sp>
      <p:sp>
        <p:nvSpPr>
          <p:cNvPr id="100" name="Google Shape;100;p14"/>
          <p:cNvSpPr txBox="1"/>
          <p:nvPr/>
        </p:nvSpPr>
        <p:spPr>
          <a:xfrm>
            <a:off x="5180300" y="3486450"/>
            <a:ext cx="747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chemeClr val="dk1"/>
                </a:solidFill>
                <a:latin typeface="Montserrat"/>
                <a:ea typeface="Montserrat"/>
                <a:cs typeface="Montserrat"/>
                <a:sym typeface="Montserrat"/>
              </a:rPr>
              <a:t>98</a:t>
            </a:r>
            <a:endParaRPr b="1" sz="1900">
              <a:latin typeface="Montserrat"/>
              <a:ea typeface="Montserrat"/>
              <a:cs typeface="Montserrat"/>
              <a:sym typeface="Montserrat"/>
            </a:endParaRPr>
          </a:p>
        </p:txBody>
      </p:sp>
      <p:sp>
        <p:nvSpPr>
          <p:cNvPr id="101" name="Google Shape;101;p14"/>
          <p:cNvSpPr txBox="1"/>
          <p:nvPr/>
        </p:nvSpPr>
        <p:spPr>
          <a:xfrm>
            <a:off x="7346100" y="3486450"/>
            <a:ext cx="800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Montserrat"/>
                <a:ea typeface="Montserrat"/>
                <a:cs typeface="Montserrat"/>
                <a:sym typeface="Montserrat"/>
              </a:rPr>
              <a:t>64%</a:t>
            </a:r>
            <a:endParaRPr b="1" sz="19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2947500" y="1920675"/>
            <a:ext cx="32490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500">
                <a:solidFill>
                  <a:srgbClr val="1155CC"/>
                </a:solidFill>
                <a:latin typeface="Montserrat"/>
                <a:ea typeface="Montserrat"/>
                <a:cs typeface="Montserrat"/>
                <a:sym typeface="Montserrat"/>
              </a:rPr>
              <a:t>Customer Metrics</a:t>
            </a:r>
            <a:endParaRPr b="1" sz="2500">
              <a:solidFill>
                <a:srgbClr val="1155C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100" y="87325"/>
            <a:ext cx="61659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000">
                <a:solidFill>
                  <a:srgbClr val="1C4587"/>
                </a:solidFill>
                <a:latin typeface="Montserrat"/>
                <a:ea typeface="Montserrat"/>
                <a:cs typeface="Montserrat"/>
                <a:sym typeface="Montserrat"/>
              </a:rPr>
              <a:t>Distribution of customers across states.</a:t>
            </a:r>
            <a:endParaRPr b="1" sz="2000">
              <a:solidFill>
                <a:srgbClr val="1C4587"/>
              </a:solidFill>
              <a:latin typeface="Montserrat"/>
              <a:ea typeface="Montserrat"/>
              <a:cs typeface="Montserrat"/>
              <a:sym typeface="Montserrat"/>
            </a:endParaRPr>
          </a:p>
        </p:txBody>
      </p:sp>
      <p:pic>
        <p:nvPicPr>
          <p:cNvPr id="112" name="Google Shape;112;p16"/>
          <p:cNvPicPr preferRelativeResize="0"/>
          <p:nvPr/>
        </p:nvPicPr>
        <p:blipFill>
          <a:blip r:embed="rId3">
            <a:alphaModFix/>
          </a:blip>
          <a:stretch>
            <a:fillRect/>
          </a:stretch>
        </p:blipFill>
        <p:spPr>
          <a:xfrm>
            <a:off x="935125" y="582150"/>
            <a:ext cx="6688651" cy="3206326"/>
          </a:xfrm>
          <a:prstGeom prst="rect">
            <a:avLst/>
          </a:prstGeom>
          <a:noFill/>
          <a:ln>
            <a:noFill/>
          </a:ln>
        </p:spPr>
      </p:pic>
      <p:sp>
        <p:nvSpPr>
          <p:cNvPr id="113" name="Google Shape;113;p16"/>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14" name="Google Shape;114;p16"/>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116" name="Google Shape;116;p16"/>
          <p:cNvSpPr txBox="1"/>
          <p:nvPr/>
        </p:nvSpPr>
        <p:spPr>
          <a:xfrm>
            <a:off x="351050" y="4337975"/>
            <a:ext cx="7806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lang="en-GB" sz="1200">
                <a:solidFill>
                  <a:schemeClr val="dk1"/>
                </a:solidFill>
                <a:latin typeface="Montserrat"/>
                <a:ea typeface="Montserrat"/>
                <a:cs typeface="Montserrat"/>
                <a:sym typeface="Montserrat"/>
              </a:rPr>
              <a:t>California, Texas, Florida, New York, and the District of Columbia consistently rank among the top 5 states with the highest number of customers. </a:t>
            </a:r>
            <a:endParaRPr sz="12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7"/>
          <p:cNvPicPr preferRelativeResize="0"/>
          <p:nvPr/>
        </p:nvPicPr>
        <p:blipFill>
          <a:blip r:embed="rId3">
            <a:alphaModFix/>
          </a:blip>
          <a:stretch>
            <a:fillRect/>
          </a:stretch>
        </p:blipFill>
        <p:spPr>
          <a:xfrm>
            <a:off x="979900" y="544275"/>
            <a:ext cx="6191551" cy="3170350"/>
          </a:xfrm>
          <a:prstGeom prst="rect">
            <a:avLst/>
          </a:prstGeom>
          <a:noFill/>
          <a:ln>
            <a:noFill/>
          </a:ln>
        </p:spPr>
      </p:pic>
      <p:sp>
        <p:nvSpPr>
          <p:cNvPr id="122" name="Google Shape;122;p17"/>
          <p:cNvSpPr txBox="1"/>
          <p:nvPr/>
        </p:nvSpPr>
        <p:spPr>
          <a:xfrm>
            <a:off x="111175" y="51675"/>
            <a:ext cx="587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1C4587"/>
                </a:solidFill>
                <a:latin typeface="Montserrat"/>
                <a:ea typeface="Montserrat"/>
                <a:cs typeface="Montserrat"/>
                <a:sym typeface="Montserrat"/>
              </a:rPr>
              <a:t>Average Customer rating by Quarter</a:t>
            </a:r>
            <a:endParaRPr b="1" sz="2000">
              <a:solidFill>
                <a:srgbClr val="1C4587"/>
              </a:solidFill>
              <a:latin typeface="Montserrat"/>
              <a:ea typeface="Montserrat"/>
              <a:cs typeface="Montserrat"/>
              <a:sym typeface="Montserrat"/>
            </a:endParaRPr>
          </a:p>
        </p:txBody>
      </p:sp>
      <p:sp>
        <p:nvSpPr>
          <p:cNvPr id="123" name="Google Shape;123;p17"/>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24" name="Google Shape;124;p17"/>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459700" y="3805100"/>
            <a:ext cx="25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lt1"/>
                </a:solidFill>
                <a:latin typeface="Montserrat"/>
                <a:ea typeface="Montserrat"/>
                <a:cs typeface="Montserrat"/>
                <a:sym typeface="Montserrat"/>
              </a:rPr>
              <a:t>Observations and findings:</a:t>
            </a:r>
            <a:endParaRPr>
              <a:latin typeface="Open Sans"/>
              <a:ea typeface="Open Sans"/>
              <a:cs typeface="Open Sans"/>
              <a:sym typeface="Open Sans"/>
            </a:endParaRPr>
          </a:p>
        </p:txBody>
      </p:sp>
      <p:sp>
        <p:nvSpPr>
          <p:cNvPr id="126" name="Google Shape;126;p17"/>
          <p:cNvSpPr txBox="1"/>
          <p:nvPr/>
        </p:nvSpPr>
        <p:spPr>
          <a:xfrm>
            <a:off x="324025" y="4342425"/>
            <a:ext cx="787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The ratings are generally better as the year begins and significantly drops as towards the end of the year. This may be indicative of longer wait times, and poor service as the year progressed.</a:t>
            </a:r>
            <a:endParaRPr sz="1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163825" y="128850"/>
            <a:ext cx="4814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0E39AA"/>
                </a:solidFill>
                <a:latin typeface="Montserrat"/>
                <a:ea typeface="Montserrat"/>
                <a:cs typeface="Montserrat"/>
                <a:sym typeface="Montserrat"/>
              </a:rPr>
              <a:t>Trend of Customer Satisfaction</a:t>
            </a:r>
            <a:endParaRPr b="1" sz="1600">
              <a:latin typeface="Montserrat"/>
              <a:ea typeface="Montserrat"/>
              <a:cs typeface="Montserrat"/>
              <a:sym typeface="Montserrat"/>
            </a:endParaRPr>
          </a:p>
        </p:txBody>
      </p:sp>
      <p:pic>
        <p:nvPicPr>
          <p:cNvPr id="132" name="Google Shape;132;p18"/>
          <p:cNvPicPr preferRelativeResize="0"/>
          <p:nvPr/>
        </p:nvPicPr>
        <p:blipFill>
          <a:blip r:embed="rId3">
            <a:alphaModFix/>
          </a:blip>
          <a:stretch>
            <a:fillRect/>
          </a:stretch>
        </p:blipFill>
        <p:spPr>
          <a:xfrm>
            <a:off x="895325" y="532025"/>
            <a:ext cx="6143351" cy="3189126"/>
          </a:xfrm>
          <a:prstGeom prst="rect">
            <a:avLst/>
          </a:prstGeom>
          <a:noFill/>
          <a:ln>
            <a:noFill/>
          </a:ln>
        </p:spPr>
      </p:pic>
      <p:sp>
        <p:nvSpPr>
          <p:cNvPr id="133" name="Google Shape;133;p18"/>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34" name="Google Shape;134;p18"/>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136" name="Google Shape;136;p18"/>
          <p:cNvSpPr txBox="1"/>
          <p:nvPr/>
        </p:nvSpPr>
        <p:spPr>
          <a:xfrm>
            <a:off x="317625" y="4354675"/>
            <a:ext cx="83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T</a:t>
            </a:r>
            <a:r>
              <a:rPr lang="en-GB" sz="1200">
                <a:solidFill>
                  <a:schemeClr val="dk1"/>
                </a:solidFill>
                <a:latin typeface="Montserrat"/>
                <a:ea typeface="Montserrat"/>
                <a:cs typeface="Montserrat"/>
                <a:sym typeface="Montserrat"/>
              </a:rPr>
              <a:t>he quality of the service offered to customers was perceived to be less valuable at the end of the year than it was at the beginning of the year so there was a decline in ratings over the course of the year.</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a:blip r:embed="rId3">
            <a:alphaModFix/>
          </a:blip>
          <a:stretch>
            <a:fillRect/>
          </a:stretch>
        </p:blipFill>
        <p:spPr>
          <a:xfrm>
            <a:off x="988250" y="503450"/>
            <a:ext cx="5954399" cy="3140775"/>
          </a:xfrm>
          <a:prstGeom prst="rect">
            <a:avLst/>
          </a:prstGeom>
          <a:noFill/>
          <a:ln>
            <a:noFill/>
          </a:ln>
        </p:spPr>
      </p:pic>
      <p:sp>
        <p:nvSpPr>
          <p:cNvPr id="142" name="Google Shape;142;p19"/>
          <p:cNvSpPr txBox="1"/>
          <p:nvPr/>
        </p:nvSpPr>
        <p:spPr>
          <a:xfrm>
            <a:off x="89025" y="88050"/>
            <a:ext cx="6444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Top Vehicle makers preferred by customers</a:t>
            </a:r>
            <a:endParaRPr b="1" sz="1500">
              <a:latin typeface="Montserrat"/>
              <a:ea typeface="Montserrat"/>
              <a:cs typeface="Montserrat"/>
              <a:sym typeface="Montserrat"/>
            </a:endParaRPr>
          </a:p>
        </p:txBody>
      </p:sp>
      <p:sp>
        <p:nvSpPr>
          <p:cNvPr id="143" name="Google Shape;143;p19"/>
          <p:cNvSpPr/>
          <p:nvPr/>
        </p:nvSpPr>
        <p:spPr>
          <a:xfrm>
            <a:off x="83100" y="4120650"/>
            <a:ext cx="8943300" cy="853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44" name="Google Shape;144;p19"/>
          <p:cNvSpPr/>
          <p:nvPr/>
        </p:nvSpPr>
        <p:spPr>
          <a:xfrm>
            <a:off x="387900" y="3766100"/>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nvSpPr>
        <p:spPr>
          <a:xfrm>
            <a:off x="464100" y="38051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
        <p:nvSpPr>
          <p:cNvPr id="146" name="Google Shape;146;p19"/>
          <p:cNvSpPr txBox="1"/>
          <p:nvPr/>
        </p:nvSpPr>
        <p:spPr>
          <a:xfrm>
            <a:off x="464100" y="4404825"/>
            <a:ext cx="727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Chevrolet and Ford are </a:t>
            </a:r>
            <a:r>
              <a:rPr lang="en-GB" sz="1200">
                <a:latin typeface="Montserrat"/>
                <a:ea typeface="Montserrat"/>
                <a:cs typeface="Montserrat"/>
                <a:sym typeface="Montserrat"/>
              </a:rPr>
              <a:t>shown to be the most preferred vehicle makers by the customers</a:t>
            </a:r>
            <a:endParaRPr sz="1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225675" y="142100"/>
            <a:ext cx="59427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solidFill>
                  <a:srgbClr val="0E39AA"/>
                </a:solidFill>
                <a:latin typeface="Montserrat"/>
                <a:ea typeface="Montserrat"/>
                <a:cs typeface="Montserrat"/>
                <a:sym typeface="Montserrat"/>
              </a:rPr>
              <a:t>Most preferred vehicle make in each state</a:t>
            </a:r>
            <a:endParaRPr b="1" sz="1500">
              <a:latin typeface="Montserrat"/>
              <a:ea typeface="Montserrat"/>
              <a:cs typeface="Montserrat"/>
              <a:sym typeface="Montserrat"/>
            </a:endParaRPr>
          </a:p>
        </p:txBody>
      </p:sp>
      <p:sp>
        <p:nvSpPr>
          <p:cNvPr id="152" name="Google Shape;152;p20"/>
          <p:cNvSpPr/>
          <p:nvPr/>
        </p:nvSpPr>
        <p:spPr>
          <a:xfrm>
            <a:off x="108650" y="4177825"/>
            <a:ext cx="8926800" cy="8025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r>
              <a:rPr lang="en-GB" sz="1200">
                <a:latin typeface="Montserrat"/>
                <a:ea typeface="Montserrat"/>
                <a:cs typeface="Montserrat"/>
                <a:sym typeface="Montserrat"/>
              </a:rPr>
              <a:t> Here we can see the most preferred vehicle make in each state. For example, in Texas, Chevrolets are more popular.</a:t>
            </a:r>
            <a:endParaRPr sz="1200">
              <a:latin typeface="Montserrat"/>
              <a:ea typeface="Montserrat"/>
              <a:cs typeface="Montserrat"/>
              <a:sym typeface="Montserrat"/>
            </a:endParaRPr>
          </a:p>
        </p:txBody>
      </p:sp>
      <p:pic>
        <p:nvPicPr>
          <p:cNvPr id="153" name="Google Shape;153;p20"/>
          <p:cNvPicPr preferRelativeResize="0"/>
          <p:nvPr/>
        </p:nvPicPr>
        <p:blipFill>
          <a:blip r:embed="rId3">
            <a:alphaModFix/>
          </a:blip>
          <a:stretch>
            <a:fillRect/>
          </a:stretch>
        </p:blipFill>
        <p:spPr>
          <a:xfrm>
            <a:off x="3415425" y="673425"/>
            <a:ext cx="1900476" cy="3383175"/>
          </a:xfrm>
          <a:prstGeom prst="rect">
            <a:avLst/>
          </a:prstGeom>
          <a:noFill/>
          <a:ln>
            <a:noFill/>
          </a:ln>
        </p:spPr>
      </p:pic>
      <p:pic>
        <p:nvPicPr>
          <p:cNvPr id="154" name="Google Shape;154;p20"/>
          <p:cNvPicPr preferRelativeResize="0"/>
          <p:nvPr/>
        </p:nvPicPr>
        <p:blipFill>
          <a:blip r:embed="rId4">
            <a:alphaModFix/>
          </a:blip>
          <a:stretch>
            <a:fillRect/>
          </a:stretch>
        </p:blipFill>
        <p:spPr>
          <a:xfrm>
            <a:off x="5629300" y="673425"/>
            <a:ext cx="2031098" cy="3383176"/>
          </a:xfrm>
          <a:prstGeom prst="rect">
            <a:avLst/>
          </a:prstGeom>
          <a:noFill/>
          <a:ln>
            <a:noFill/>
          </a:ln>
        </p:spPr>
      </p:pic>
      <p:sp>
        <p:nvSpPr>
          <p:cNvPr id="155" name="Google Shape;155;p20"/>
          <p:cNvSpPr/>
          <p:nvPr/>
        </p:nvSpPr>
        <p:spPr>
          <a:xfrm>
            <a:off x="225675" y="3832975"/>
            <a:ext cx="2708100" cy="4782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311700" y="3881300"/>
            <a:ext cx="26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Observations and findings:</a:t>
            </a:r>
            <a:endParaRPr>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2861500" y="2262450"/>
            <a:ext cx="27750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1155CC"/>
                </a:solidFill>
                <a:latin typeface="Montserrat"/>
                <a:ea typeface="Montserrat"/>
                <a:cs typeface="Montserrat"/>
                <a:sym typeface="Montserrat"/>
              </a:rPr>
              <a:t>Revenue Metrics</a:t>
            </a:r>
            <a:endParaRPr b="1" sz="2100">
              <a:solidFill>
                <a:srgbClr val="1155C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