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notesSlides/notesSlide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14"/>
  </p:notesMasterIdLst>
  <p:sldIdLst>
    <p:sldId id="256" r:id="rId2"/>
    <p:sldId id="257" r:id="rId3"/>
    <p:sldId id="258" r:id="rId4"/>
    <p:sldId id="259" r:id="rId5"/>
    <p:sldId id="331" r:id="rId6"/>
    <p:sldId id="262" r:id="rId7"/>
    <p:sldId id="260" r:id="rId8"/>
    <p:sldId id="261" r:id="rId9"/>
    <p:sldId id="263" r:id="rId10"/>
    <p:sldId id="264" r:id="rId11"/>
    <p:sldId id="265" r:id="rId12"/>
    <p:sldId id="33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7921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80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6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20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21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41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10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619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09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22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915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885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9883773" y="412125"/>
            <a:ext cx="1828804" cy="463297"/>
          </a:xfrm>
          <a:prstGeom prst="rect">
            <a:avLst/>
          </a:prstGeom>
          <a:noFill/>
          <a:ln>
            <a:noFill/>
          </a:ln>
        </p:spPr>
      </p:pic>
      <p:sp>
        <p:nvSpPr>
          <p:cNvPr id="18" name="Google Shape;18;p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hree Content">
  <p:cSld name="Three Content">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65881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96" name="Google Shape;96;p17"/>
          <p:cNvSpPr txBox="1">
            <a:spLocks noGrp="1"/>
          </p:cNvSpPr>
          <p:nvPr>
            <p:ph type="body" idx="2"/>
          </p:nvPr>
        </p:nvSpPr>
        <p:spPr>
          <a:xfrm>
            <a:off x="4185787"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body" idx="3"/>
          </p:nvPr>
        </p:nvSpPr>
        <p:spPr>
          <a:xfrm>
            <a:off x="766270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Large Text Light Green">
  <p:cSld name="Large Text Light Green">
    <p:bg>
      <p:bgPr>
        <a:solidFill>
          <a:schemeClr val="accent2"/>
        </a:soli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104" name="Google Shape;104;p18"/>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accen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rge Image and Text">
  <p:cSld name="Large Image and Text">
    <p:spTree>
      <p:nvGrpSpPr>
        <p:cNvPr id="1" name="Shape 105"/>
        <p:cNvGrpSpPr/>
        <p:nvPr/>
      </p:nvGrpSpPr>
      <p:grpSpPr>
        <a:xfrm>
          <a:off x="0" y="0"/>
          <a:ext cx="0" cy="0"/>
          <a:chOff x="0" y="0"/>
          <a:chExt cx="0" cy="0"/>
        </a:xfrm>
      </p:grpSpPr>
      <p:sp>
        <p:nvSpPr>
          <p:cNvPr id="106" name="Google Shape;106;p19"/>
          <p:cNvSpPr>
            <a:spLocks noGrp="1"/>
          </p:cNvSpPr>
          <p:nvPr>
            <p:ph type="pic" idx="2"/>
          </p:nvPr>
        </p:nvSpPr>
        <p:spPr>
          <a:xfrm>
            <a:off x="0" y="-2147"/>
            <a:ext cx="12192000" cy="6859718"/>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accent3"/>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Google Shape;107;p19"/>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0" name="Google Shape;110;p19"/>
          <p:cNvSpPr txBox="1">
            <a:spLocks noGrp="1"/>
          </p:cNvSpPr>
          <p:nvPr>
            <p:ph type="body" idx="1"/>
          </p:nvPr>
        </p:nvSpPr>
        <p:spPr>
          <a:xfrm>
            <a:off x="658813" y="2106000"/>
            <a:ext cx="49320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9"/>
          <p:cNvSpPr txBox="1">
            <a:spLocks noGrp="1"/>
          </p:cNvSpPr>
          <p:nvPr>
            <p:ph type="title"/>
          </p:nvPr>
        </p:nvSpPr>
        <p:spPr>
          <a:xfrm>
            <a:off x="658813" y="576000"/>
            <a:ext cx="49320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lored Background">
  <p:cSld name="Colored Background">
    <p:bg>
      <p:bgPr>
        <a:solidFill>
          <a:schemeClr val="accent1"/>
        </a:solid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6" name="Google Shape;116;p20"/>
          <p:cNvSpPr txBox="1">
            <a:spLocks noGrp="1"/>
          </p:cNvSpPr>
          <p:nvPr>
            <p:ph type="body" idx="1"/>
          </p:nvPr>
        </p:nvSpPr>
        <p:spPr>
          <a:xfrm>
            <a:off x="658814" y="2106000"/>
            <a:ext cx="77328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attern)">
  <p:cSld name="Title Slide (pattern)">
    <p:bg>
      <p:bgPr>
        <a:solidFill>
          <a:schemeClr val="accent1"/>
        </a:solid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3"/>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lvl1pPr lvl="0" algn="ctr">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lvl1pPr lvl="0" algn="ctr">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image)">
  <p:cSld name="Title Slide (image)">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lt2"/>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4"/>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8" name="Google Shape;28;p4"/>
          <p:cNvPicPr preferRelativeResize="0"/>
          <p:nvPr/>
        </p:nvPicPr>
        <p:blipFill rotWithShape="1">
          <a:blip r:embed="rId2">
            <a:alphaModFix/>
          </a:blip>
          <a:srcRect/>
          <a:stretch/>
        </p:blipFill>
        <p:spPr>
          <a:xfrm>
            <a:off x="9883773" y="412125"/>
            <a:ext cx="1828804" cy="46329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accen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658814"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34" name="Google Shape;34;p5"/>
          <p:cNvSpPr txBox="1">
            <a:spLocks noGrp="1"/>
          </p:cNvSpPr>
          <p:nvPr>
            <p:ph type="body" idx="2"/>
          </p:nvPr>
        </p:nvSpPr>
        <p:spPr>
          <a:xfrm>
            <a:off x="5836118"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36"/>
        <p:cNvGrpSpPr/>
        <p:nvPr/>
      </p:nvGrpSpPr>
      <p:grpSpPr>
        <a:xfrm>
          <a:off x="0" y="0"/>
          <a:ext cx="0" cy="0"/>
          <a:chOff x="0" y="0"/>
          <a:chExt cx="0" cy="0"/>
        </a:xfrm>
      </p:grpSpPr>
      <p:sp>
        <p:nvSpPr>
          <p:cNvPr id="37" name="Google Shape;37;p6"/>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41" name="Google Shape;41;p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Last Slide 2">
  <p:cSld name="Last Slide 2">
    <p:bg>
      <p:bgPr>
        <a:solidFill>
          <a:schemeClr val="accent1"/>
        </a:solidFill>
        <a:effectLst/>
      </p:bgPr>
    </p:bg>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2">
            <a:alphaModFix/>
          </a:blip>
          <a:srcRect/>
          <a:stretch/>
        </p:blipFill>
        <p:spPr>
          <a:xfrm>
            <a:off x="4030976" y="2949347"/>
            <a:ext cx="4130048" cy="104851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hapter Slide 1">
  <p:cSld name="Chapter Slide 1">
    <p:bg>
      <p:bgPr>
        <a:solidFill>
          <a:schemeClr val="lt2"/>
        </a:solidFill>
        <a:effectLst/>
      </p:bgPr>
    </p:bg>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hapter Slide 2">
  <p:cSld name="Chapter Slide 2">
    <p:bg>
      <p:bgPr>
        <a:solidFill>
          <a:schemeClr val="accent2"/>
        </a:solidFill>
        <a:effectLst/>
      </p:bgPr>
    </p:bg>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5"/>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658814"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89" name="Google Shape;89;p16"/>
          <p:cNvSpPr txBox="1">
            <a:spLocks noGrp="1"/>
          </p:cNvSpPr>
          <p:nvPr>
            <p:ph type="body" idx="2"/>
          </p:nvPr>
        </p:nvSpPr>
        <p:spPr>
          <a:xfrm>
            <a:off x="5836118"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marR="0" lvl="0" algn="l" rtl="0">
              <a:lnSpc>
                <a:spcPct val="9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58813" y="2106000"/>
            <a:ext cx="10874375" cy="37440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400"/>
              </a:spcBef>
              <a:spcAft>
                <a:spcPts val="0"/>
              </a:spcAft>
              <a:buClr>
                <a:schemeClr val="lt2"/>
              </a:buClr>
              <a:buSzPts val="1800"/>
              <a:buFont typeface="Arial"/>
              <a:buChar char="•"/>
              <a:defRPr sz="1800" b="0" i="0" u="none" strike="noStrike" cap="none">
                <a:solidFill>
                  <a:schemeClr val="accent3"/>
                </a:solidFill>
                <a:latin typeface="Arial"/>
                <a:ea typeface="Arial"/>
                <a:cs typeface="Arial"/>
                <a:sym typeface="Arial"/>
              </a:defRPr>
            </a:lvl1pPr>
            <a:lvl2pPr marL="914400" marR="0" lvl="1" indent="-330200"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L="1371600" marR="0" lvl="2" indent="-317500"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b="0" i="0" u="none" strike="noStrike" cap="none">
                <a:solidFill>
                  <a:schemeClr val="accent1"/>
                </a:solidFill>
                <a:latin typeface="Arial"/>
                <a:ea typeface="Arial"/>
                <a:cs typeface="Arial"/>
                <a:sym typeface="Arial"/>
              </a:defRPr>
            </a:lvl1pPr>
            <a:lvl2pPr marL="0" marR="0" lvl="1" indent="0" algn="r" rtl="0">
              <a:spcBef>
                <a:spcPts val="0"/>
              </a:spcBef>
              <a:buNone/>
              <a:defRPr sz="1100" b="0" i="0" u="none" strike="noStrike" cap="none">
                <a:solidFill>
                  <a:schemeClr val="accent1"/>
                </a:solidFill>
                <a:latin typeface="Arial"/>
                <a:ea typeface="Arial"/>
                <a:cs typeface="Arial"/>
                <a:sym typeface="Arial"/>
              </a:defRPr>
            </a:lvl2pPr>
            <a:lvl3pPr marL="0" marR="0" lvl="2" indent="0" algn="r" rtl="0">
              <a:spcBef>
                <a:spcPts val="0"/>
              </a:spcBef>
              <a:buNone/>
              <a:defRPr sz="1100" b="0" i="0" u="none" strike="noStrike" cap="none">
                <a:solidFill>
                  <a:schemeClr val="accent1"/>
                </a:solidFill>
                <a:latin typeface="Arial"/>
                <a:ea typeface="Arial"/>
                <a:cs typeface="Arial"/>
                <a:sym typeface="Arial"/>
              </a:defRPr>
            </a:lvl3pPr>
            <a:lvl4pPr marL="0" marR="0" lvl="3" indent="0" algn="r" rtl="0">
              <a:spcBef>
                <a:spcPts val="0"/>
              </a:spcBef>
              <a:buNone/>
              <a:defRPr sz="1100" b="0" i="0" u="none" strike="noStrike" cap="none">
                <a:solidFill>
                  <a:schemeClr val="accent1"/>
                </a:solidFill>
                <a:latin typeface="Arial"/>
                <a:ea typeface="Arial"/>
                <a:cs typeface="Arial"/>
                <a:sym typeface="Arial"/>
              </a:defRPr>
            </a:lvl4pPr>
            <a:lvl5pPr marL="0" marR="0" lvl="4" indent="0" algn="r" rtl="0">
              <a:spcBef>
                <a:spcPts val="0"/>
              </a:spcBef>
              <a:buNone/>
              <a:defRPr sz="1100" b="0" i="0" u="none" strike="noStrike" cap="none">
                <a:solidFill>
                  <a:schemeClr val="accent1"/>
                </a:solidFill>
                <a:latin typeface="Arial"/>
                <a:ea typeface="Arial"/>
                <a:cs typeface="Arial"/>
                <a:sym typeface="Arial"/>
              </a:defRPr>
            </a:lvl5pPr>
            <a:lvl6pPr marL="0" marR="0" lvl="5" indent="0" algn="r" rtl="0">
              <a:spcBef>
                <a:spcPts val="0"/>
              </a:spcBef>
              <a:buNone/>
              <a:defRPr sz="1100" b="0" i="0" u="none" strike="noStrike" cap="none">
                <a:solidFill>
                  <a:schemeClr val="accent1"/>
                </a:solidFill>
                <a:latin typeface="Arial"/>
                <a:ea typeface="Arial"/>
                <a:cs typeface="Arial"/>
                <a:sym typeface="Arial"/>
              </a:defRPr>
            </a:lvl6pPr>
            <a:lvl7pPr marL="0" marR="0" lvl="6" indent="0" algn="r" rtl="0">
              <a:spcBef>
                <a:spcPts val="0"/>
              </a:spcBef>
              <a:buNone/>
              <a:defRPr sz="1100" b="0" i="0" u="none" strike="noStrike" cap="none">
                <a:solidFill>
                  <a:schemeClr val="accent1"/>
                </a:solidFill>
                <a:latin typeface="Arial"/>
                <a:ea typeface="Arial"/>
                <a:cs typeface="Arial"/>
                <a:sym typeface="Arial"/>
              </a:defRPr>
            </a:lvl7pPr>
            <a:lvl8pPr marL="0" marR="0" lvl="7" indent="0" algn="r" rtl="0">
              <a:spcBef>
                <a:spcPts val="0"/>
              </a:spcBef>
              <a:buNone/>
              <a:defRPr sz="1100" b="0" i="0" u="none" strike="noStrike" cap="none">
                <a:solidFill>
                  <a:schemeClr val="accent1"/>
                </a:solidFill>
                <a:latin typeface="Arial"/>
                <a:ea typeface="Arial"/>
                <a:cs typeface="Arial"/>
                <a:sym typeface="Arial"/>
              </a:defRPr>
            </a:lvl8pPr>
            <a:lvl9pPr marL="0" marR="0" lvl="8" indent="0" algn="r" rtl="0">
              <a:spcBef>
                <a:spcPts val="0"/>
              </a:spcBef>
              <a:buNone/>
              <a:defRPr sz="11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5" name="Google Shape;15;p1"/>
          <p:cNvSpPr/>
          <p:nvPr/>
        </p:nvSpPr>
        <p:spPr>
          <a:xfrm>
            <a:off x="0" y="0"/>
            <a:ext cx="12700" cy="12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awio-app.com/exploring-bpmn-shape-libraries-in-draw-i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canvas.academy.se/courses/169/pages/aufgabe-1-trainingstag?module_item_id=2349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enti.com/7q5txepdb8"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s://drawio-app.com/learning/" TargetMode="External"/><Relationship Id="rId3" Type="http://schemas.openxmlformats.org/officeDocument/2006/relationships/hyperlink" Target="https://docker-curriculum.com/" TargetMode="External"/><Relationship Id="rId7" Type="http://schemas.openxmlformats.org/officeDocument/2006/relationships/hyperlink" Target="https://www.atlassian.com/try/cloud/signup?bundle=jira-service-desk&amp;edition=free"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www.atlassian.com/software/opsgenie" TargetMode="External"/><Relationship Id="rId5" Type="http://schemas.openxmlformats.org/officeDocument/2006/relationships/hyperlink" Target="https://www.atlassian.com/software/jira/try" TargetMode="External"/><Relationship Id="rId4" Type="http://schemas.openxmlformats.org/officeDocument/2006/relationships/hyperlink" Target="http://maven.apache.org/install.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hub.docker.com/_/sonarqub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www.liberatingstructures.de/liberating-structures-menue/1-2-4-al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p>
            <a:pPr marL="0" lvl="0" indent="0" algn="l" rtl="0">
              <a:lnSpc>
                <a:spcPct val="82000"/>
              </a:lnSpc>
              <a:spcBef>
                <a:spcPts val="0"/>
              </a:spcBef>
              <a:spcAft>
                <a:spcPts val="0"/>
              </a:spcAft>
              <a:buClr>
                <a:schemeClr val="lt1"/>
              </a:buClr>
              <a:buSzPts val="6800"/>
              <a:buFont typeface="Arial"/>
              <a:buNone/>
            </a:pPr>
            <a:r>
              <a:rPr lang="de-DE"/>
              <a:t>DevOps Academy  – Week 1</a:t>
            </a:r>
            <a:endParaRPr/>
          </a:p>
        </p:txBody>
      </p:sp>
      <p:sp>
        <p:nvSpPr>
          <p:cNvPr id="124" name="Google Shape;124;p2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de-DE"/>
              <a:t>DevOps Mindset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de-DE" sz="2200" dirty="0"/>
              <a:t>Es soll ein Weblog erstellt werden, der das Schreiben neuer Beiträge zulässt. Bereits bestehende Beiträge können aufgelistet und kommentiert werden.</a:t>
            </a:r>
            <a:endParaRPr sz="2200" dirty="0"/>
          </a:p>
          <a:p>
            <a:pPr marL="457200" lvl="0" indent="-457200" algn="l" rtl="0">
              <a:lnSpc>
                <a:spcPct val="90000"/>
              </a:lnSpc>
              <a:spcBef>
                <a:spcPts val="1400"/>
              </a:spcBef>
              <a:spcAft>
                <a:spcPts val="0"/>
              </a:spcAft>
              <a:buSzPts val="2400"/>
              <a:buAutoNum type="arabicPeriod"/>
            </a:pPr>
            <a:r>
              <a:rPr lang="de-DE" sz="2200" dirty="0"/>
              <a:t>Die Mindestanforderung an den Weblog besteht in der Verwendung von Java und Eclipse (Spring Tools). </a:t>
            </a:r>
            <a:endParaRPr sz="2200" dirty="0"/>
          </a:p>
          <a:p>
            <a:pPr marL="457200" lvl="0" indent="-457200" algn="l" rtl="0">
              <a:lnSpc>
                <a:spcPct val="90000"/>
              </a:lnSpc>
              <a:spcBef>
                <a:spcPts val="1400"/>
              </a:spcBef>
              <a:spcAft>
                <a:spcPts val="0"/>
              </a:spcAft>
              <a:buSzPts val="2400"/>
              <a:buAutoNum type="arabicPeriod"/>
            </a:pPr>
            <a:r>
              <a:rPr lang="de-DE" sz="2200" dirty="0"/>
              <a:t>Bonus: Zusätzlich können auch Klassen aus der JCL oder zusätzliche Frontend-Frameworks verwendet werden (beides optional). Greift gerne auf eure Online-Referenzen aus der Vorstudie zurück.</a:t>
            </a:r>
            <a:endParaRPr sz="2200" dirty="0"/>
          </a:p>
          <a:p>
            <a:pPr marL="457200" lvl="0" indent="-457200" algn="l" rtl="0">
              <a:lnSpc>
                <a:spcPct val="90000"/>
              </a:lnSpc>
              <a:spcBef>
                <a:spcPts val="1400"/>
              </a:spcBef>
              <a:spcAft>
                <a:spcPts val="0"/>
              </a:spcAft>
              <a:buSzPts val="2400"/>
              <a:buAutoNum type="arabicPeriod"/>
            </a:pPr>
            <a:r>
              <a:rPr lang="de-DE" sz="2200" dirty="0"/>
              <a:t>Ihr habt für diese Aufgabe 3 Stunden Zeit. Anschließend stellt jedes Team seine Ergebnisse in maximal 10 Minuten den anderen Teilnehmern vor. Bitte gebt jedem Teammitglied die gleiche Redezeit während der Präsentation. Außerdem solltet ihr in der Präsentation kurz eure Namen nennen und darüber sprechen, wie ihr die Zusammenarbeit am Code gehandhabt habt.</a:t>
            </a:r>
            <a:endParaRPr sz="2200" dirty="0"/>
          </a:p>
        </p:txBody>
      </p:sp>
      <p:sp>
        <p:nvSpPr>
          <p:cNvPr id="226" name="Google Shape;226;p3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a:t>Weblog Entwicklung – 5 Groups</a:t>
            </a:r>
            <a:endParaRPr/>
          </a:p>
        </p:txBody>
      </p:sp>
      <p:sp>
        <p:nvSpPr>
          <p:cNvPr id="227" name="Google Shape;227;p30"/>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b="0" i="0" u="sng" strike="noStrike" cap="none">
                <a:solidFill>
                  <a:schemeClr val="hlink"/>
                </a:solidFill>
                <a:latin typeface="Arial"/>
                <a:ea typeface="Arial"/>
                <a:cs typeface="Arial"/>
                <a:sym typeface="Arial"/>
                <a:hlinkClick r:id="rId4"/>
              </a:rPr>
              <a:t>canvas.academy.se/courses/169/pages/aufgabe-1-trainingstag?module_item_id=23495</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a:t>End of Day 1</a:t>
            </a:r>
            <a:endParaRPr/>
          </a:p>
        </p:txBody>
      </p:sp>
      <p:sp>
        <p:nvSpPr>
          <p:cNvPr id="233" name="Google Shape;233;p31"/>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a:t>Software Engineering Vorgehensmodelle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96"/>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977" name="Google Shape;977;p96"/>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a:t>Day 1</a:t>
            </a:r>
            <a:endParaRPr/>
          </a:p>
        </p:txBody>
      </p:sp>
      <p:sp>
        <p:nvSpPr>
          <p:cNvPr id="130" name="Google Shape;130;p23"/>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a:t>Prestudies Repitition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p>
            <a:pPr marL="0" lvl="0" indent="0" algn="l" rtl="0">
              <a:lnSpc>
                <a:spcPct val="82000"/>
              </a:lnSpc>
              <a:spcBef>
                <a:spcPts val="0"/>
              </a:spcBef>
              <a:spcAft>
                <a:spcPts val="0"/>
              </a:spcAft>
              <a:buClr>
                <a:schemeClr val="lt1"/>
              </a:buClr>
              <a:buSzPts val="4000"/>
              <a:buFont typeface="Arial"/>
              <a:buNone/>
            </a:pPr>
            <a:r>
              <a:rPr lang="de-DE" sz="4000" b="1"/>
              <a:t>Module 1: DevOps Mindset</a:t>
            </a:r>
            <a:r>
              <a:rPr lang="de-DE" sz="4000"/>
              <a:t>​ - Learning Outcomes</a:t>
            </a:r>
            <a:r>
              <a:rPr lang="de-DE" sz="4800"/>
              <a:t/>
            </a:r>
            <a:br>
              <a:rPr lang="de-DE" sz="4800"/>
            </a:br>
            <a:r>
              <a:rPr lang="de-DE" sz="4800"/>
              <a:t/>
            </a:r>
            <a:br>
              <a:rPr lang="de-DE" sz="4800"/>
            </a:br>
            <a:r>
              <a:rPr lang="de-DE" sz="2800"/>
              <a:t>As a consultant I can explain basic concepts and a set of best practices of software engineering and DevOps.​</a:t>
            </a:r>
            <a:endParaRPr sz="2800"/>
          </a:p>
        </p:txBody>
      </p:sp>
      <p:sp>
        <p:nvSpPr>
          <p:cNvPr id="136" name="Google Shape;136;p24"/>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p>
            <a:pPr marL="342900" lvl="0" indent="-342900" algn="l" rtl="0">
              <a:lnSpc>
                <a:spcPct val="90000"/>
              </a:lnSpc>
              <a:spcBef>
                <a:spcPts val="0"/>
              </a:spcBef>
              <a:spcAft>
                <a:spcPts val="0"/>
              </a:spcAft>
              <a:buSzPts val="2400"/>
              <a:buFont typeface="Arial"/>
              <a:buChar char="•"/>
            </a:pPr>
            <a:r>
              <a:rPr lang="de-DE"/>
              <a:t>I know how to run a simple JAVA program and a simple docker container.</a:t>
            </a:r>
            <a:endParaRPr/>
          </a:p>
          <a:p>
            <a:pPr marL="342900" lvl="0" indent="-342900" algn="l" rtl="0">
              <a:lnSpc>
                <a:spcPct val="90000"/>
              </a:lnSpc>
              <a:spcBef>
                <a:spcPts val="1400"/>
              </a:spcBef>
              <a:spcAft>
                <a:spcPts val="0"/>
              </a:spcAft>
              <a:buSzPts val="2400"/>
              <a:buFont typeface="Arial"/>
              <a:buChar char="•"/>
            </a:pPr>
            <a:r>
              <a:rPr lang="de-DE"/>
              <a:t>I can explain how development and operations work together.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142" name="Google Shape;142;p25"/>
          <p:cNvGrpSpPr/>
          <p:nvPr/>
        </p:nvGrpSpPr>
        <p:grpSpPr>
          <a:xfrm>
            <a:off x="7466412" y="1140559"/>
            <a:ext cx="2031347" cy="1218808"/>
            <a:chOff x="5694568" y="1262258"/>
            <a:chExt cx="2031347" cy="1218808"/>
          </a:xfrm>
        </p:grpSpPr>
        <p:sp>
          <p:nvSpPr>
            <p:cNvPr id="143" name="Google Shape;143;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145" name="Google Shape;145;p25"/>
          <p:cNvGrpSpPr/>
          <p:nvPr/>
        </p:nvGrpSpPr>
        <p:grpSpPr>
          <a:xfrm>
            <a:off x="5037571" y="1140559"/>
            <a:ext cx="2031347" cy="1218808"/>
            <a:chOff x="5694568" y="1262258"/>
            <a:chExt cx="2031347" cy="1218808"/>
          </a:xfrm>
        </p:grpSpPr>
        <p:sp>
          <p:nvSpPr>
            <p:cNvPr id="146" name="Google Shape;146;p25"/>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148" name="Google Shape;148;p25"/>
          <p:cNvGrpSpPr/>
          <p:nvPr/>
        </p:nvGrpSpPr>
        <p:grpSpPr>
          <a:xfrm>
            <a:off x="2608730" y="1140559"/>
            <a:ext cx="2031347" cy="1218808"/>
            <a:chOff x="5694568" y="1262258"/>
            <a:chExt cx="2031347" cy="1218808"/>
          </a:xfrm>
        </p:grpSpPr>
        <p:sp>
          <p:nvSpPr>
            <p:cNvPr id="149" name="Google Shape;149;p25"/>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151" name="Google Shape;151;p25"/>
          <p:cNvGrpSpPr/>
          <p:nvPr/>
        </p:nvGrpSpPr>
        <p:grpSpPr>
          <a:xfrm>
            <a:off x="2604449" y="2833403"/>
            <a:ext cx="2031347" cy="1218808"/>
            <a:chOff x="5694568" y="1262258"/>
            <a:chExt cx="2031347" cy="1218808"/>
          </a:xfrm>
        </p:grpSpPr>
        <p:sp>
          <p:nvSpPr>
            <p:cNvPr id="152" name="Google Shape;152;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154" name="Google Shape;154;p25"/>
          <p:cNvGrpSpPr/>
          <p:nvPr/>
        </p:nvGrpSpPr>
        <p:grpSpPr>
          <a:xfrm>
            <a:off x="5064895" y="2829243"/>
            <a:ext cx="2031347" cy="1218808"/>
            <a:chOff x="5694568" y="1262258"/>
            <a:chExt cx="2031347" cy="1218808"/>
          </a:xfrm>
        </p:grpSpPr>
        <p:sp>
          <p:nvSpPr>
            <p:cNvPr id="155" name="Google Shape;155;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157" name="Google Shape;157;p25"/>
          <p:cNvGrpSpPr/>
          <p:nvPr/>
        </p:nvGrpSpPr>
        <p:grpSpPr>
          <a:xfrm>
            <a:off x="7466412" y="2837197"/>
            <a:ext cx="2031347" cy="1218808"/>
            <a:chOff x="5694568" y="1262258"/>
            <a:chExt cx="2031347" cy="1218808"/>
          </a:xfrm>
        </p:grpSpPr>
        <p:sp>
          <p:nvSpPr>
            <p:cNvPr id="158" name="Google Shape;158;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160" name="Google Shape;160;p25"/>
          <p:cNvGrpSpPr/>
          <p:nvPr/>
        </p:nvGrpSpPr>
        <p:grpSpPr>
          <a:xfrm>
            <a:off x="2608730" y="4525882"/>
            <a:ext cx="2031347" cy="1218808"/>
            <a:chOff x="5694568" y="1262258"/>
            <a:chExt cx="2031347" cy="1218808"/>
          </a:xfrm>
        </p:grpSpPr>
        <p:sp>
          <p:nvSpPr>
            <p:cNvPr id="161" name="Google Shape;161;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163" name="Google Shape;163;p25"/>
          <p:cNvGrpSpPr/>
          <p:nvPr/>
        </p:nvGrpSpPr>
        <p:grpSpPr>
          <a:xfrm>
            <a:off x="5073268" y="4525882"/>
            <a:ext cx="2031347" cy="1218808"/>
            <a:chOff x="5694568" y="1262258"/>
            <a:chExt cx="2031347" cy="1218808"/>
          </a:xfrm>
        </p:grpSpPr>
        <p:sp>
          <p:nvSpPr>
            <p:cNvPr id="164" name="Google Shape;164;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166" name="Google Shape;166;p25"/>
          <p:cNvGrpSpPr/>
          <p:nvPr/>
        </p:nvGrpSpPr>
        <p:grpSpPr>
          <a:xfrm>
            <a:off x="7474786" y="4525882"/>
            <a:ext cx="2031347" cy="1218808"/>
            <a:chOff x="5694568" y="1262258"/>
            <a:chExt cx="2031347" cy="1218808"/>
          </a:xfrm>
        </p:grpSpPr>
        <p:sp>
          <p:nvSpPr>
            <p:cNvPr id="167" name="Google Shape;167;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a:p>
        </p:txBody>
      </p:sp>
      <p:sp>
        <p:nvSpPr>
          <p:cNvPr id="5" name="Title 4"/>
          <p:cNvSpPr>
            <a:spLocks noGrp="1"/>
          </p:cNvSpPr>
          <p:nvPr>
            <p:ph type="title"/>
          </p:nvPr>
        </p:nvSpPr>
        <p:spPr/>
        <p:txBody>
          <a:bodyPr/>
          <a:lstStyle/>
          <a:p>
            <a:r>
              <a:rPr lang="de-DE" dirty="0"/>
              <a:t>Prestudies – Checkup - </a:t>
            </a:r>
            <a:r>
              <a:rPr lang="de-DE" dirty="0" smtClean="0">
                <a:hlinkClick r:id="rId2"/>
              </a:rPr>
              <a:t>menti.com/7q5txepdb8</a:t>
            </a:r>
            <a:r>
              <a:rPr lang="de-DE" dirty="0" smtClean="0"/>
              <a:t/>
            </a:r>
            <a:br>
              <a:rPr lang="de-DE" dirty="0" smtClean="0"/>
            </a:br>
            <a:r>
              <a:rPr lang="de-DE" dirty="0" smtClean="0"/>
              <a:t>(go to menti.com and use the code: </a:t>
            </a:r>
            <a:r>
              <a:rPr lang="en-GB" b="1" dirty="0"/>
              <a:t>61 19 </a:t>
            </a:r>
            <a:r>
              <a:rPr lang="en-GB" b="1" dirty="0" smtClean="0"/>
              <a:t>63)</a:t>
            </a:r>
            <a:endParaRPr lang="en-GB" dirty="0"/>
          </a:p>
        </p:txBody>
      </p:sp>
      <p:pic>
        <p:nvPicPr>
          <p:cNvPr id="1026" name="Picture 2" descr="https://api.qrserver.com/v1/create-qr-code/?size=500x500&amp;data=https://www.menti.com/7q5txepdb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4" y="159675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532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186" name="Google Shape;186;p2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87" name="Google Shape;187;p2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Vorbereitung</a:t>
            </a:r>
            <a:endParaRPr/>
          </a:p>
        </p:txBody>
      </p:sp>
      <p:sp>
        <p:nvSpPr>
          <p:cNvPr id="188" name="Google Shape;188;p28"/>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p>
            <a:pPr marL="180975" lvl="0" indent="-180975" algn="l" rtl="0">
              <a:lnSpc>
                <a:spcPct val="90000"/>
              </a:lnSpc>
              <a:spcBef>
                <a:spcPts val="0"/>
              </a:spcBef>
              <a:spcAft>
                <a:spcPts val="0"/>
              </a:spcAft>
              <a:buSzPts val="1800"/>
              <a:buChar char="•"/>
            </a:pPr>
            <a:r>
              <a:rPr lang="de-DE"/>
              <a:t>Docker hello-world </a:t>
            </a:r>
            <a:r>
              <a:rPr lang="de-DE" u="sng">
                <a:solidFill>
                  <a:schemeClr val="hlink"/>
                </a:solidFill>
                <a:hlinkClick r:id="rId3"/>
              </a:rPr>
              <a:t>https://docker-curriculum.com/</a:t>
            </a:r>
            <a:endParaRPr/>
          </a:p>
          <a:p>
            <a:pPr marL="180975" lvl="0" indent="-180975" algn="l" rtl="0">
              <a:lnSpc>
                <a:spcPct val="90000"/>
              </a:lnSpc>
              <a:spcBef>
                <a:spcPts val="1400"/>
              </a:spcBef>
              <a:spcAft>
                <a:spcPts val="0"/>
              </a:spcAft>
              <a:buSzPts val="1800"/>
              <a:buChar char="•"/>
            </a:pPr>
            <a:r>
              <a:rPr lang="de-DE"/>
              <a:t>Maven installieren </a:t>
            </a:r>
            <a:r>
              <a:rPr lang="de-DE" u="sng">
                <a:solidFill>
                  <a:schemeClr val="hlink"/>
                </a:solidFill>
                <a:hlinkClick r:id="rId4"/>
              </a:rPr>
              <a:t>http://maven.apache.org/install.html</a:t>
            </a:r>
            <a:endParaRPr/>
          </a:p>
          <a:p>
            <a:pPr marL="180975" lvl="0" indent="-180975" algn="l" rtl="0">
              <a:lnSpc>
                <a:spcPct val="90000"/>
              </a:lnSpc>
              <a:spcBef>
                <a:spcPts val="1400"/>
              </a:spcBef>
              <a:spcAft>
                <a:spcPts val="0"/>
              </a:spcAft>
              <a:buSzPts val="1800"/>
              <a:buChar char="•"/>
            </a:pPr>
            <a:r>
              <a:rPr lang="de-DE"/>
              <a:t>Jira Account erstellen </a:t>
            </a:r>
            <a:r>
              <a:rPr lang="de-DE" u="sng">
                <a:solidFill>
                  <a:schemeClr val="hlink"/>
                </a:solidFill>
                <a:hlinkClick r:id="rId5"/>
              </a:rPr>
              <a:t>https://www.atlassian.com/software/jira/try</a:t>
            </a:r>
            <a:endParaRPr/>
          </a:p>
          <a:p>
            <a:pPr marL="180975" lvl="0" indent="-180975" algn="l" rtl="0">
              <a:lnSpc>
                <a:spcPct val="90000"/>
              </a:lnSpc>
              <a:spcBef>
                <a:spcPts val="1400"/>
              </a:spcBef>
              <a:spcAft>
                <a:spcPts val="0"/>
              </a:spcAft>
              <a:buSzPts val="1800"/>
              <a:buChar char="•"/>
            </a:pPr>
            <a:r>
              <a:rPr lang="de-DE"/>
              <a:t>OpsGenie-Account erstellen </a:t>
            </a:r>
            <a:r>
              <a:rPr lang="de-DE" u="sng">
                <a:solidFill>
                  <a:schemeClr val="hlink"/>
                </a:solidFill>
                <a:hlinkClick r:id="rId6"/>
              </a:rPr>
              <a:t>https://www.atlassian.com/software/opsgenie</a:t>
            </a:r>
            <a:endParaRPr/>
          </a:p>
          <a:p>
            <a:pPr marL="180975" lvl="0" indent="-180975" algn="l" rtl="0">
              <a:lnSpc>
                <a:spcPct val="90000"/>
              </a:lnSpc>
              <a:spcBef>
                <a:spcPts val="1400"/>
              </a:spcBef>
              <a:spcAft>
                <a:spcPts val="0"/>
              </a:spcAft>
              <a:buSzPts val="1800"/>
              <a:buChar char="•"/>
            </a:pPr>
            <a:r>
              <a:rPr lang="de-DE"/>
              <a:t>Jira Service Desk-Account erstellen </a:t>
            </a:r>
            <a:r>
              <a:rPr lang="de-DE" u="sng">
                <a:solidFill>
                  <a:schemeClr val="hlink"/>
                </a:solidFill>
                <a:hlinkClick r:id="rId7"/>
              </a:rPr>
              <a:t>https://www.atlassian.com/try/cloud/signup</a:t>
            </a:r>
            <a:endParaRPr/>
          </a:p>
          <a:p>
            <a:pPr marL="180975" lvl="0" indent="-180975" algn="l" rtl="0">
              <a:lnSpc>
                <a:spcPct val="90000"/>
              </a:lnSpc>
              <a:spcBef>
                <a:spcPts val="1400"/>
              </a:spcBef>
              <a:spcAft>
                <a:spcPts val="0"/>
              </a:spcAft>
              <a:buSzPts val="1800"/>
              <a:buChar char="•"/>
            </a:pPr>
            <a:r>
              <a:rPr lang="de-DE"/>
              <a:t>Draw.io Tutorial </a:t>
            </a:r>
            <a:r>
              <a:rPr lang="de-DE" u="sng">
                <a:solidFill>
                  <a:schemeClr val="hlink"/>
                </a:solidFill>
                <a:hlinkClick r:id="rId8"/>
              </a:rPr>
              <a:t>https://drawio-app.com/learning/</a:t>
            </a:r>
            <a:endParaRPr/>
          </a:p>
          <a:p>
            <a:pPr marL="180975" lvl="0" indent="-66675" algn="l" rtl="0">
              <a:lnSpc>
                <a:spcPct val="90000"/>
              </a:lnSpc>
              <a:spcBef>
                <a:spcPts val="1400"/>
              </a:spcBef>
              <a:spcAft>
                <a:spcPts val="0"/>
              </a:spcAft>
              <a:buSzPts val="1800"/>
              <a:buNone/>
            </a:pPr>
            <a:endParaRPr/>
          </a:p>
          <a:p>
            <a:pPr marL="180975" lvl="0" indent="-66675" algn="l" rtl="0">
              <a:lnSpc>
                <a:spcPct val="90000"/>
              </a:lnSpc>
              <a:spcBef>
                <a:spcPts val="1400"/>
              </a:spcBef>
              <a:spcAft>
                <a:spcPts val="0"/>
              </a:spcAft>
              <a:buSzPts val="1800"/>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6"/>
          <p:cNvPicPr preferRelativeResize="0"/>
          <p:nvPr/>
        </p:nvPicPr>
        <p:blipFill rotWithShape="1">
          <a:blip r:embed="rId3">
            <a:alphaModFix/>
          </a:blip>
          <a:srcRect/>
          <a:stretch/>
        </p:blipFill>
        <p:spPr>
          <a:xfrm>
            <a:off x="0" y="441960"/>
            <a:ext cx="12191999" cy="5974080"/>
          </a:xfrm>
          <a:prstGeom prst="rect">
            <a:avLst/>
          </a:prstGeom>
          <a:solidFill>
            <a:srgbClr val="FFFFFF"/>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de-DE"/>
              <a:t>Fragen:</a:t>
            </a:r>
            <a:endParaRPr/>
          </a:p>
          <a:p>
            <a:pPr marL="180975" lvl="0" indent="-180975" algn="l" rtl="0">
              <a:lnSpc>
                <a:spcPct val="90000"/>
              </a:lnSpc>
              <a:spcBef>
                <a:spcPts val="1400"/>
              </a:spcBef>
              <a:spcAft>
                <a:spcPts val="0"/>
              </a:spcAft>
              <a:buSzPts val="2400"/>
              <a:buFont typeface="Arial"/>
              <a:buChar char="-"/>
            </a:pPr>
            <a:r>
              <a:rPr lang="de-DE"/>
              <a:t>Was ist dir in den Prestudies am Leichtesten gefallen?</a:t>
            </a:r>
            <a:endParaRPr/>
          </a:p>
          <a:p>
            <a:pPr marL="180975" lvl="0" indent="-180975" algn="l" rtl="0">
              <a:lnSpc>
                <a:spcPct val="90000"/>
              </a:lnSpc>
              <a:spcBef>
                <a:spcPts val="1400"/>
              </a:spcBef>
              <a:spcAft>
                <a:spcPts val="0"/>
              </a:spcAft>
              <a:buSzPts val="2400"/>
              <a:buFont typeface="Arial"/>
              <a:buChar char="-"/>
            </a:pPr>
            <a:r>
              <a:rPr lang="de-DE"/>
              <a:t>Was ist dir in den Prestudies am Schwersten gefallen?</a:t>
            </a:r>
            <a:endParaRPr/>
          </a:p>
          <a:p>
            <a:pPr marL="0" lvl="0" indent="0" algn="l" rtl="0">
              <a:lnSpc>
                <a:spcPct val="90000"/>
              </a:lnSpc>
              <a:spcBef>
                <a:spcPts val="1400"/>
              </a:spcBef>
              <a:spcAft>
                <a:spcPts val="0"/>
              </a:spcAft>
              <a:buSzPts val="2400"/>
              <a:buNone/>
            </a:pPr>
            <a:endParaRPr/>
          </a:p>
          <a:p>
            <a:pPr marL="0" lvl="0" indent="0" algn="l" rtl="0">
              <a:lnSpc>
                <a:spcPct val="90000"/>
              </a:lnSpc>
              <a:spcBef>
                <a:spcPts val="1400"/>
              </a:spcBef>
              <a:spcAft>
                <a:spcPts val="0"/>
              </a:spcAft>
              <a:buSzPts val="2400"/>
              <a:buNone/>
            </a:pPr>
            <a:r>
              <a:rPr lang="de-DE"/>
              <a:t>1 – 1 min Selbstreflexion</a:t>
            </a:r>
            <a:endParaRPr/>
          </a:p>
          <a:p>
            <a:pPr marL="0" lvl="0" indent="0" algn="l" rtl="0">
              <a:lnSpc>
                <a:spcPct val="90000"/>
              </a:lnSpc>
              <a:spcBef>
                <a:spcPts val="1400"/>
              </a:spcBef>
              <a:spcAft>
                <a:spcPts val="0"/>
              </a:spcAft>
              <a:buSzPts val="2400"/>
              <a:buNone/>
            </a:pPr>
            <a:r>
              <a:rPr lang="de-DE"/>
              <a:t>2 – 2 min Austausch in Zweiergruppen</a:t>
            </a:r>
            <a:endParaRPr/>
          </a:p>
          <a:p>
            <a:pPr marL="0" lvl="0" indent="0" algn="l" rtl="0">
              <a:lnSpc>
                <a:spcPct val="90000"/>
              </a:lnSpc>
              <a:spcBef>
                <a:spcPts val="1400"/>
              </a:spcBef>
              <a:spcAft>
                <a:spcPts val="0"/>
              </a:spcAft>
              <a:buSzPts val="2400"/>
              <a:buNone/>
            </a:pPr>
            <a:r>
              <a:rPr lang="de-DE"/>
              <a:t>4 – 4 min Austausch in Vierergruppen - Gemeinsamkeiten? Unterschiede?</a:t>
            </a:r>
            <a:endParaRPr/>
          </a:p>
          <a:p>
            <a:pPr marL="0" lvl="0" indent="0" algn="l" rtl="0">
              <a:lnSpc>
                <a:spcPct val="90000"/>
              </a:lnSpc>
              <a:spcBef>
                <a:spcPts val="1400"/>
              </a:spcBef>
              <a:spcAft>
                <a:spcPts val="0"/>
              </a:spcAft>
              <a:buSzPts val="2400"/>
              <a:buNone/>
            </a:pPr>
            <a:r>
              <a:rPr lang="de-DE"/>
              <a:t>All – 5min Jede Vierergruppe stellt vor: “</a:t>
            </a:r>
            <a:r>
              <a:rPr lang="de-DE" i="1"/>
              <a:t>Was war bemerkenswert?”</a:t>
            </a:r>
            <a:endParaRPr/>
          </a:p>
        </p:txBody>
      </p:sp>
      <p:sp>
        <p:nvSpPr>
          <p:cNvPr id="179" name="Google Shape;179;p2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a:t>Prestudies 1-2-4-All</a:t>
            </a:r>
            <a:endParaRPr/>
          </a:p>
        </p:txBody>
      </p:sp>
      <p:sp>
        <p:nvSpPr>
          <p:cNvPr id="180" name="Google Shape;180;p27"/>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b="0" i="0" u="sng" strike="noStrike" cap="none">
                <a:solidFill>
                  <a:schemeClr val="hlink"/>
                </a:solidFill>
                <a:latin typeface="Arial"/>
                <a:ea typeface="Arial"/>
                <a:cs typeface="Arial"/>
                <a:sym typeface="Arial"/>
                <a:hlinkClick r:id="rId4"/>
              </a:rPr>
              <a:t>liberatingstructures.de/liberating-structures-menue/1-2-4-all/</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194" name="Google Shape;194;p29"/>
          <p:cNvGrpSpPr/>
          <p:nvPr/>
        </p:nvGrpSpPr>
        <p:grpSpPr>
          <a:xfrm>
            <a:off x="7466412" y="1140559"/>
            <a:ext cx="2031347" cy="1218808"/>
            <a:chOff x="5694568" y="1262258"/>
            <a:chExt cx="2031347" cy="1218808"/>
          </a:xfrm>
        </p:grpSpPr>
        <p:sp>
          <p:nvSpPr>
            <p:cNvPr id="195" name="Google Shape;195;p29"/>
            <p:cNvSpPr/>
            <p:nvPr/>
          </p:nvSpPr>
          <p:spPr>
            <a:xfrm>
              <a:off x="5694568" y="1262258"/>
              <a:ext cx="2031347" cy="1218808"/>
            </a:xfrm>
            <a:prstGeom prst="roundRect">
              <a:avLst>
                <a:gd name="adj" fmla="val 1000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txBox="1"/>
            <p:nvPr/>
          </p:nvSpPr>
          <p:spPr>
            <a:xfrm>
              <a:off x="5730266" y="1297956"/>
              <a:ext cx="1959951" cy="1147412"/>
            </a:xfrm>
            <a:prstGeom prst="rect">
              <a:avLst/>
            </a:prstGeom>
            <a:solidFill>
              <a:srgbClr val="7030A0"/>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197" name="Google Shape;197;p29"/>
          <p:cNvGrpSpPr/>
          <p:nvPr/>
        </p:nvGrpSpPr>
        <p:grpSpPr>
          <a:xfrm>
            <a:off x="5037571" y="1140559"/>
            <a:ext cx="2031347" cy="1218808"/>
            <a:chOff x="5694568" y="1262258"/>
            <a:chExt cx="2031347" cy="1218808"/>
          </a:xfrm>
        </p:grpSpPr>
        <p:sp>
          <p:nvSpPr>
            <p:cNvPr id="198" name="Google Shape;198;p29"/>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200" name="Google Shape;200;p29"/>
          <p:cNvGrpSpPr/>
          <p:nvPr/>
        </p:nvGrpSpPr>
        <p:grpSpPr>
          <a:xfrm>
            <a:off x="2608730" y="1140559"/>
            <a:ext cx="2031347" cy="1218808"/>
            <a:chOff x="5694568" y="1262258"/>
            <a:chExt cx="2031347" cy="1218808"/>
          </a:xfrm>
        </p:grpSpPr>
        <p:sp>
          <p:nvSpPr>
            <p:cNvPr id="201" name="Google Shape;201;p29"/>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203" name="Google Shape;203;p29"/>
          <p:cNvGrpSpPr/>
          <p:nvPr/>
        </p:nvGrpSpPr>
        <p:grpSpPr>
          <a:xfrm>
            <a:off x="2604449" y="2833403"/>
            <a:ext cx="2031347" cy="1218808"/>
            <a:chOff x="5694568" y="1262258"/>
            <a:chExt cx="2031347" cy="1218808"/>
          </a:xfrm>
        </p:grpSpPr>
        <p:sp>
          <p:nvSpPr>
            <p:cNvPr id="204" name="Google Shape;204;p2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206" name="Google Shape;206;p29"/>
          <p:cNvGrpSpPr/>
          <p:nvPr/>
        </p:nvGrpSpPr>
        <p:grpSpPr>
          <a:xfrm>
            <a:off x="5064895" y="2829243"/>
            <a:ext cx="2031347" cy="1218808"/>
            <a:chOff x="5694568" y="1262258"/>
            <a:chExt cx="2031347" cy="1218808"/>
          </a:xfrm>
        </p:grpSpPr>
        <p:sp>
          <p:nvSpPr>
            <p:cNvPr id="207" name="Google Shape;207;p2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209" name="Google Shape;209;p29"/>
          <p:cNvGrpSpPr/>
          <p:nvPr/>
        </p:nvGrpSpPr>
        <p:grpSpPr>
          <a:xfrm>
            <a:off x="7466412" y="2837197"/>
            <a:ext cx="2031347" cy="1218808"/>
            <a:chOff x="5694568" y="1262258"/>
            <a:chExt cx="2031347" cy="1218808"/>
          </a:xfrm>
        </p:grpSpPr>
        <p:sp>
          <p:nvSpPr>
            <p:cNvPr id="210" name="Google Shape;210;p2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212" name="Google Shape;212;p29"/>
          <p:cNvGrpSpPr/>
          <p:nvPr/>
        </p:nvGrpSpPr>
        <p:grpSpPr>
          <a:xfrm>
            <a:off x="2608730" y="4525882"/>
            <a:ext cx="2031347" cy="1218808"/>
            <a:chOff x="5694568" y="1262258"/>
            <a:chExt cx="2031347" cy="1218808"/>
          </a:xfrm>
        </p:grpSpPr>
        <p:sp>
          <p:nvSpPr>
            <p:cNvPr id="213" name="Google Shape;213;p2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215" name="Google Shape;215;p29"/>
          <p:cNvGrpSpPr/>
          <p:nvPr/>
        </p:nvGrpSpPr>
        <p:grpSpPr>
          <a:xfrm>
            <a:off x="5073268" y="4525882"/>
            <a:ext cx="2031347" cy="1218808"/>
            <a:chOff x="5694568" y="1262258"/>
            <a:chExt cx="2031347" cy="1218808"/>
          </a:xfrm>
        </p:grpSpPr>
        <p:sp>
          <p:nvSpPr>
            <p:cNvPr id="216" name="Google Shape;216;p2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218" name="Google Shape;218;p29"/>
          <p:cNvGrpSpPr/>
          <p:nvPr/>
        </p:nvGrpSpPr>
        <p:grpSpPr>
          <a:xfrm>
            <a:off x="7474786" y="4525882"/>
            <a:ext cx="2031347" cy="1218808"/>
            <a:chOff x="5694568" y="1262258"/>
            <a:chExt cx="2031347" cy="1218808"/>
          </a:xfrm>
        </p:grpSpPr>
        <p:sp>
          <p:nvSpPr>
            <p:cNvPr id="219" name="Google Shape;219;p2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theme/theme1.xml><?xml version="1.0" encoding="utf-8"?>
<a:theme xmlns:a="http://schemas.openxmlformats.org/drawingml/2006/main" name="AW Academy">
  <a:themeElements>
    <a:clrScheme name="AW Academy ny">
      <a:dk1>
        <a:srgbClr val="000000"/>
      </a:dk1>
      <a:lt1>
        <a:srgbClr val="FFFFFF"/>
      </a:lt1>
      <a:dk2>
        <a:srgbClr val="CDFFE2"/>
      </a:dk2>
      <a:lt2>
        <a:srgbClr val="049A78"/>
      </a:lt2>
      <a:accent1>
        <a:srgbClr val="047364"/>
      </a:accent1>
      <a:accent2>
        <a:srgbClr val="05D48E"/>
      </a:accent2>
      <a:accent3>
        <a:srgbClr val="012D28"/>
      </a:accent3>
      <a:accent4>
        <a:srgbClr val="0072CE"/>
      </a:accent4>
      <a:accent5>
        <a:srgbClr val="13E0E0"/>
      </a:accent5>
      <a:accent6>
        <a:srgbClr val="7005D1"/>
      </a:accent6>
      <a:hlink>
        <a:srgbClr val="012D28"/>
      </a:hlink>
      <a:folHlink>
        <a:srgbClr val="012D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243027C2B9514C88AEFEBA8C2CE227" ma:contentTypeVersion="13" ma:contentTypeDescription="Create a new document." ma:contentTypeScope="" ma:versionID="2984844edf5840f45a942568d48c7734">
  <xsd:schema xmlns:xsd="http://www.w3.org/2001/XMLSchema" xmlns:xs="http://www.w3.org/2001/XMLSchema" xmlns:p="http://schemas.microsoft.com/office/2006/metadata/properties" xmlns:ns2="1449b873-b1e1-449a-8c56-3f6c3c13d44d" xmlns:ns3="34daa377-c9a1-4f3d-adb8-cc549c92f471" targetNamespace="http://schemas.microsoft.com/office/2006/metadata/properties" ma:root="true" ma:fieldsID="7769acef334b4c33289228ef87f609d7" ns2:_="" ns3:_="">
    <xsd:import namespace="1449b873-b1e1-449a-8c56-3f6c3c13d44d"/>
    <xsd:import namespace="34daa377-c9a1-4f3d-adb8-cc549c92f47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49b873-b1e1-449a-8c56-3f6c3c13d4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4daa377-c9a1-4f3d-adb8-cc549c92f47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6376BA-8C8A-4153-830D-3A35D48703FB}"/>
</file>

<file path=customXml/itemProps2.xml><?xml version="1.0" encoding="utf-8"?>
<ds:datastoreItem xmlns:ds="http://schemas.openxmlformats.org/officeDocument/2006/customXml" ds:itemID="{BCC142C4-C7DF-4DBB-BCB7-40F2DB7D74CE}"/>
</file>

<file path=customXml/itemProps3.xml><?xml version="1.0" encoding="utf-8"?>
<ds:datastoreItem xmlns:ds="http://schemas.openxmlformats.org/officeDocument/2006/customXml" ds:itemID="{9E6CA3A2-314E-411D-A128-1F8A3DA51B2B}"/>
</file>

<file path=docProps/app.xml><?xml version="1.0" encoding="utf-8"?>
<Properties xmlns="http://schemas.openxmlformats.org/officeDocument/2006/extended-properties" xmlns:vt="http://schemas.openxmlformats.org/officeDocument/2006/docPropsVTypes">
  <TotalTime>6</TotalTime>
  <Words>304</Words>
  <Application>Microsoft Office PowerPoint</Application>
  <PresentationFormat>Widescreen</PresentationFormat>
  <Paragraphs>63</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AW Academy</vt:lpstr>
      <vt:lpstr>DevOps Academy  – Week 1</vt:lpstr>
      <vt:lpstr>Day 1</vt:lpstr>
      <vt:lpstr>Module 1: DevOps Mindset​ - Learning Outcomes  As a consultant I can explain basic concepts and a set of best practices of software engineering and DevOps.​</vt:lpstr>
      <vt:lpstr>PowerPoint Presentation</vt:lpstr>
      <vt:lpstr>Prestudies – Checkup - menti.com/7q5txepdb8 (go to menti.com and use the code: 61 19 63)</vt:lpstr>
      <vt:lpstr>Vorbereitung</vt:lpstr>
      <vt:lpstr>PowerPoint Presentation</vt:lpstr>
      <vt:lpstr>Prestudies 1-2-4-All</vt:lpstr>
      <vt:lpstr>PowerPoint Presentation</vt:lpstr>
      <vt:lpstr>Weblog Entwicklung – 5 Groups</vt:lpstr>
      <vt:lpstr>End of Day 1</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Academy  – Week 1</dc:title>
  <dc:creator>Hans Maulwurf</dc:creator>
  <cp:lastModifiedBy>Hans Maulwurf</cp:lastModifiedBy>
  <cp:revision>4</cp:revision>
  <dcterms:modified xsi:type="dcterms:W3CDTF">2020-08-02T22:24:48Z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0x0101001F243027C2B9514C88AEFEBA8C2CE227</vt:lpwstr>
  </property>
</Properties>
</file>