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42.xml" ContentType="application/vnd.openxmlformats-officedocument.presentationml.slide+xml"/>
  <Override PartName="/ppt/slides/slide4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3.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45.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27.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49"/>
  </p:notesMasterIdLst>
  <p:sldIdLst>
    <p:sldId id="256" r:id="rId2"/>
    <p:sldId id="298" r:id="rId3"/>
    <p:sldId id="299" r:id="rId4"/>
    <p:sldId id="350" r:id="rId5"/>
    <p:sldId id="351" r:id="rId6"/>
    <p:sldId id="331" r:id="rId7"/>
    <p:sldId id="352" r:id="rId8"/>
    <p:sldId id="346" r:id="rId9"/>
    <p:sldId id="347" r:id="rId10"/>
    <p:sldId id="333" r:id="rId11"/>
    <p:sldId id="335" r:id="rId12"/>
    <p:sldId id="337" r:id="rId13"/>
    <p:sldId id="338" r:id="rId14"/>
    <p:sldId id="373" r:id="rId15"/>
    <p:sldId id="371" r:id="rId16"/>
    <p:sldId id="372" r:id="rId17"/>
    <p:sldId id="339" r:id="rId18"/>
    <p:sldId id="348" r:id="rId19"/>
    <p:sldId id="349" r:id="rId20"/>
    <p:sldId id="353" r:id="rId21"/>
    <p:sldId id="354" r:id="rId22"/>
    <p:sldId id="344" r:id="rId23"/>
    <p:sldId id="355" r:id="rId24"/>
    <p:sldId id="340" r:id="rId25"/>
    <p:sldId id="357" r:id="rId26"/>
    <p:sldId id="356" r:id="rId27"/>
    <p:sldId id="358" r:id="rId28"/>
    <p:sldId id="359" r:id="rId29"/>
    <p:sldId id="345" r:id="rId30"/>
    <p:sldId id="360" r:id="rId31"/>
    <p:sldId id="341" r:id="rId32"/>
    <p:sldId id="361" r:id="rId33"/>
    <p:sldId id="362" r:id="rId34"/>
    <p:sldId id="363" r:id="rId35"/>
    <p:sldId id="365" r:id="rId36"/>
    <p:sldId id="343" r:id="rId37"/>
    <p:sldId id="366" r:id="rId38"/>
    <p:sldId id="336" r:id="rId39"/>
    <p:sldId id="367" r:id="rId40"/>
    <p:sldId id="368" r:id="rId41"/>
    <p:sldId id="369" r:id="rId42"/>
    <p:sldId id="370" r:id="rId43"/>
    <p:sldId id="342" r:id="rId44"/>
    <p:sldId id="374" r:id="rId45"/>
    <p:sldId id="376" r:id="rId46"/>
    <p:sldId id="375" r:id="rId47"/>
    <p:sldId id="330"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40855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4029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63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208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294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835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282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832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156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63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927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026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86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793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474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9" name="Google Shape;949;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365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078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552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300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7" name="Google Shape;907;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948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793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731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25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068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539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3" name="Google Shape;893;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783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655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732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09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4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05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73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53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29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5517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9883773" y="412125"/>
            <a:ext cx="1828804" cy="463297"/>
          </a:xfrm>
          <a:prstGeom prst="rect">
            <a:avLst/>
          </a:prstGeom>
          <a:noFill/>
          <a:ln>
            <a:noFill/>
          </a:ln>
        </p:spPr>
      </p:pic>
      <p:sp>
        <p:nvSpPr>
          <p:cNvPr id="18" name="Google Shape;18;p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hapter Slide 1">
  <p:cSld name="Chapter Slide 1">
    <p:bg>
      <p:bgPr>
        <a:solidFill>
          <a:schemeClr val="lt2"/>
        </a:solidFill>
        <a:effectLst/>
      </p:bgPr>
    </p:bg>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hapter Slide 2">
  <p:cSld name="Chapter Slide 2">
    <p:bg>
      <p:bgPr>
        <a:solidFill>
          <a:schemeClr val="accent2"/>
        </a:solidFill>
        <a:effectLst/>
      </p:bgPr>
    </p:bg>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5"/>
          <p:cNvSpPr txBox="1">
            <a:spLocks noGrp="1"/>
          </p:cNvSpPr>
          <p:nvPr>
            <p:ph type="body" idx="1"/>
          </p:nvPr>
        </p:nvSpPr>
        <p:spPr>
          <a:xfrm>
            <a:off x="668025" y="2145762"/>
            <a:ext cx="10107925" cy="355177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4400"/>
              <a:buNone/>
              <a:defRPr sz="4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658814"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89" name="Google Shape;89;p16"/>
          <p:cNvSpPr txBox="1">
            <a:spLocks noGrp="1"/>
          </p:cNvSpPr>
          <p:nvPr>
            <p:ph type="body" idx="2"/>
          </p:nvPr>
        </p:nvSpPr>
        <p:spPr>
          <a:xfrm>
            <a:off x="5836118" y="2106000"/>
            <a:ext cx="4930618"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hree Content">
  <p:cSld name="Three Content">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65881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96" name="Google Shape;96;p17"/>
          <p:cNvSpPr txBox="1">
            <a:spLocks noGrp="1"/>
          </p:cNvSpPr>
          <p:nvPr>
            <p:ph type="body" idx="2"/>
          </p:nvPr>
        </p:nvSpPr>
        <p:spPr>
          <a:xfrm>
            <a:off x="4185787"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body" idx="3"/>
          </p:nvPr>
        </p:nvSpPr>
        <p:spPr>
          <a:xfrm>
            <a:off x="7662703" y="2106000"/>
            <a:ext cx="3101817"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Large Text Light Green">
  <p:cSld name="Large Text Light Green">
    <p:bg>
      <p:bgPr>
        <a:solidFill>
          <a:schemeClr val="accent2"/>
        </a:soli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104" name="Google Shape;104;p18"/>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accen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rge Image and Text">
  <p:cSld name="Large Image and Text">
    <p:spTree>
      <p:nvGrpSpPr>
        <p:cNvPr id="1" name="Shape 105"/>
        <p:cNvGrpSpPr/>
        <p:nvPr/>
      </p:nvGrpSpPr>
      <p:grpSpPr>
        <a:xfrm>
          <a:off x="0" y="0"/>
          <a:ext cx="0" cy="0"/>
          <a:chOff x="0" y="0"/>
          <a:chExt cx="0" cy="0"/>
        </a:xfrm>
      </p:grpSpPr>
      <p:sp>
        <p:nvSpPr>
          <p:cNvPr id="106" name="Google Shape;106;p19"/>
          <p:cNvSpPr>
            <a:spLocks noGrp="1"/>
          </p:cNvSpPr>
          <p:nvPr>
            <p:ph type="pic" idx="2"/>
          </p:nvPr>
        </p:nvSpPr>
        <p:spPr>
          <a:xfrm>
            <a:off x="0" y="-2147"/>
            <a:ext cx="12192000" cy="6859718"/>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accent3"/>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Google Shape;107;p19"/>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0" name="Google Shape;110;p19"/>
          <p:cNvSpPr txBox="1">
            <a:spLocks noGrp="1"/>
          </p:cNvSpPr>
          <p:nvPr>
            <p:ph type="body" idx="1"/>
          </p:nvPr>
        </p:nvSpPr>
        <p:spPr>
          <a:xfrm>
            <a:off x="658813" y="2106000"/>
            <a:ext cx="49320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9"/>
          <p:cNvSpPr txBox="1">
            <a:spLocks noGrp="1"/>
          </p:cNvSpPr>
          <p:nvPr>
            <p:ph type="title"/>
          </p:nvPr>
        </p:nvSpPr>
        <p:spPr>
          <a:xfrm>
            <a:off x="658813" y="576000"/>
            <a:ext cx="49320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lored Background">
  <p:cSld name="Colored Background">
    <p:bg>
      <p:bgPr>
        <a:solidFill>
          <a:schemeClr val="accent1"/>
        </a:solid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16" name="Google Shape;116;p20"/>
          <p:cNvSpPr txBox="1">
            <a:spLocks noGrp="1"/>
          </p:cNvSpPr>
          <p:nvPr>
            <p:ph type="body" idx="1"/>
          </p:nvPr>
        </p:nvSpPr>
        <p:spPr>
          <a:xfrm>
            <a:off x="658814" y="2106000"/>
            <a:ext cx="773280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attern)">
  <p:cSld name="Title Slide (pattern)">
    <p:bg>
      <p:bgPr>
        <a:solidFill>
          <a:schemeClr val="accent1"/>
        </a:solid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3"/>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lvl1pPr lvl="0" algn="ctr">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lvl1pPr lvl="0" algn="ctr">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image)">
  <p:cSld name="Title Slide (image)">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lvl1pPr marR="0" lvl="0" algn="ctr" rtl="0">
              <a:lnSpc>
                <a:spcPct val="90000"/>
              </a:lnSpc>
              <a:spcBef>
                <a:spcPts val="1400"/>
              </a:spcBef>
              <a:spcAft>
                <a:spcPts val="0"/>
              </a:spcAft>
              <a:buClr>
                <a:schemeClr val="lt2"/>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R="0" lvl="2"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R="0" lvl="3"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R="0" lvl="4"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4"/>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lvl1pPr lvl="0" algn="l">
              <a:lnSpc>
                <a:spcPct val="82000"/>
              </a:lnSpc>
              <a:spcBef>
                <a:spcPts val="0"/>
              </a:spcBef>
              <a:spcAft>
                <a:spcPts val="0"/>
              </a:spcAft>
              <a:buClr>
                <a:schemeClr val="lt1"/>
              </a:buClr>
              <a:buSzPts val="6800"/>
              <a:buFont typeface="Arial"/>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lvl1pPr lvl="0" algn="l">
              <a:lnSpc>
                <a:spcPct val="90000"/>
              </a:lnSpc>
              <a:spcBef>
                <a:spcPts val="14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8" name="Google Shape;28;p4"/>
          <p:cNvPicPr preferRelativeResize="0"/>
          <p:nvPr/>
        </p:nvPicPr>
        <p:blipFill rotWithShape="1">
          <a:blip r:embed="rId2">
            <a:alphaModFix/>
          </a:blip>
          <a:srcRect/>
          <a:stretch/>
        </p:blipFill>
        <p:spPr>
          <a:xfrm>
            <a:off x="9883773" y="412125"/>
            <a:ext cx="1828804" cy="46329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accen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658814"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34" name="Google Shape;34;p5"/>
          <p:cNvSpPr txBox="1">
            <a:spLocks noGrp="1"/>
          </p:cNvSpPr>
          <p:nvPr>
            <p:ph type="body" idx="2"/>
          </p:nvPr>
        </p:nvSpPr>
        <p:spPr>
          <a:xfrm>
            <a:off x="5836118" y="2286000"/>
            <a:ext cx="4930618" cy="340310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4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36"/>
        <p:cNvGrpSpPr/>
        <p:nvPr/>
      </p:nvGrpSpPr>
      <p:grpSpPr>
        <a:xfrm>
          <a:off x="0" y="0"/>
          <a:ext cx="0" cy="0"/>
          <a:chOff x="0" y="0"/>
          <a:chExt cx="0" cy="0"/>
        </a:xfrm>
      </p:grpSpPr>
      <p:sp>
        <p:nvSpPr>
          <p:cNvPr id="37" name="Google Shape;37;p6"/>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4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41" name="Google Shape;41;p6"/>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46" name="Google Shape;46;p7"/>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lvl1pPr marL="457200" lvl="0" indent="-228600" algn="ctr">
              <a:lnSpc>
                <a:spcPct val="82000"/>
              </a:lnSpc>
              <a:spcBef>
                <a:spcPts val="0"/>
              </a:spcBef>
              <a:spcAft>
                <a:spcPts val="0"/>
              </a:spcAft>
              <a:buSzPts val="6600"/>
              <a:buNone/>
              <a:defRPr sz="6600" i="1">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2"/>
          </p:nvPr>
        </p:nvSpPr>
        <p:spPr>
          <a:xfrm>
            <a:off x="4398745" y="4507606"/>
            <a:ext cx="3394512" cy="118993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Large Text Dark green">
  <p:cSld name="Large Text Dark green">
    <p:bg>
      <p:bgPr>
        <a:solidFill>
          <a:schemeClr val="accent1"/>
        </a:soli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53" name="Google Shape;53;p8"/>
          <p:cNvSpPr txBox="1">
            <a:spLocks noGrp="1"/>
          </p:cNvSpPr>
          <p:nvPr>
            <p:ph type="body" idx="1"/>
          </p:nvPr>
        </p:nvSpPr>
        <p:spPr>
          <a:xfrm>
            <a:off x="658811" y="2286267"/>
            <a:ext cx="7732800" cy="3393316"/>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None/>
              <a:defRPr sz="2400">
                <a:solidFill>
                  <a:schemeClr val="lt1"/>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Last Slide 1">
  <p:cSld name="Last Slide 1">
    <p:bg>
      <p:bgPr>
        <a:solidFill>
          <a:schemeClr val="accent1"/>
        </a:solidFill>
        <a:effectLst/>
      </p:bgPr>
    </p:bg>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lvl1pPr lvl="0" algn="ctr">
              <a:lnSpc>
                <a:spcPct val="90000"/>
              </a:lnSpc>
              <a:spcBef>
                <a:spcPts val="0"/>
              </a:spcBef>
              <a:spcAft>
                <a:spcPts val="0"/>
              </a:spcAft>
              <a:buClr>
                <a:schemeClr val="lt1"/>
              </a:buClr>
              <a:buSzPts val="7200"/>
              <a:buFont typeface="Arial"/>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ast Slide 2">
  <p:cSld name="Last Slide 2">
    <p:bg>
      <p:bgPr>
        <a:solidFill>
          <a:schemeClr val="accent1"/>
        </a:solidFill>
        <a:effectLst/>
      </p:bgPr>
    </p:bg>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2">
            <a:alphaModFix/>
          </a:blip>
          <a:srcRect/>
          <a:stretch/>
        </p:blipFill>
        <p:spPr>
          <a:xfrm>
            <a:off x="4030976" y="2949347"/>
            <a:ext cx="4130048" cy="10485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lvl1pPr marR="0" lvl="0" algn="l" rtl="0">
              <a:lnSpc>
                <a:spcPct val="9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58813" y="2106000"/>
            <a:ext cx="10874375" cy="37440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400"/>
              </a:spcBef>
              <a:spcAft>
                <a:spcPts val="0"/>
              </a:spcAft>
              <a:buClr>
                <a:schemeClr val="lt2"/>
              </a:buClr>
              <a:buSzPts val="1800"/>
              <a:buFont typeface="Arial"/>
              <a:buChar char="•"/>
              <a:defRPr sz="1800" b="0" i="0" u="none" strike="noStrike" cap="none">
                <a:solidFill>
                  <a:schemeClr val="accent3"/>
                </a:solidFill>
                <a:latin typeface="Arial"/>
                <a:ea typeface="Arial"/>
                <a:cs typeface="Arial"/>
                <a:sym typeface="Arial"/>
              </a:defRPr>
            </a:lvl1pPr>
            <a:lvl2pPr marL="914400" marR="0" lvl="1" indent="-330200" algn="l" rtl="0">
              <a:lnSpc>
                <a:spcPct val="90000"/>
              </a:lnSpc>
              <a:spcBef>
                <a:spcPts val="500"/>
              </a:spcBef>
              <a:spcAft>
                <a:spcPts val="0"/>
              </a:spcAft>
              <a:buClr>
                <a:srgbClr val="012D28"/>
              </a:buClr>
              <a:buSzPts val="1600"/>
              <a:buFont typeface="Arial"/>
              <a:buChar char="−"/>
              <a:defRPr sz="1600" b="0" i="0" u="none" strike="noStrike" cap="none">
                <a:solidFill>
                  <a:schemeClr val="accent3"/>
                </a:solidFill>
                <a:latin typeface="Arial"/>
                <a:ea typeface="Arial"/>
                <a:cs typeface="Arial"/>
                <a:sym typeface="Arial"/>
              </a:defRPr>
            </a:lvl2pPr>
            <a:lvl3pPr marL="1371600" marR="0" lvl="2" indent="-317500" algn="l" rtl="0">
              <a:lnSpc>
                <a:spcPct val="90000"/>
              </a:lnSpc>
              <a:spcBef>
                <a:spcPts val="500"/>
              </a:spcBef>
              <a:spcAft>
                <a:spcPts val="0"/>
              </a:spcAft>
              <a:buClr>
                <a:srgbClr val="012D28"/>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90000"/>
              </a:lnSpc>
              <a:spcBef>
                <a:spcPts val="500"/>
              </a:spcBef>
              <a:spcAft>
                <a:spcPts val="0"/>
              </a:spcAft>
              <a:buClr>
                <a:srgbClr val="012D28"/>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656391" y="6188925"/>
            <a:ext cx="4114800" cy="302027"/>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400"/>
              <a:buNone/>
              <a:defRPr sz="11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b="0" i="0" u="none" strike="noStrike" cap="none">
                <a:solidFill>
                  <a:schemeClr val="accent1"/>
                </a:solidFill>
                <a:latin typeface="Arial"/>
                <a:ea typeface="Arial"/>
                <a:cs typeface="Arial"/>
                <a:sym typeface="Arial"/>
              </a:defRPr>
            </a:lvl1pPr>
            <a:lvl2pPr marL="0" marR="0" lvl="1" indent="0" algn="r" rtl="0">
              <a:spcBef>
                <a:spcPts val="0"/>
              </a:spcBef>
              <a:buNone/>
              <a:defRPr sz="1100" b="0" i="0" u="none" strike="noStrike" cap="none">
                <a:solidFill>
                  <a:schemeClr val="accent1"/>
                </a:solidFill>
                <a:latin typeface="Arial"/>
                <a:ea typeface="Arial"/>
                <a:cs typeface="Arial"/>
                <a:sym typeface="Arial"/>
              </a:defRPr>
            </a:lvl2pPr>
            <a:lvl3pPr marL="0" marR="0" lvl="2" indent="0" algn="r" rtl="0">
              <a:spcBef>
                <a:spcPts val="0"/>
              </a:spcBef>
              <a:buNone/>
              <a:defRPr sz="1100" b="0" i="0" u="none" strike="noStrike" cap="none">
                <a:solidFill>
                  <a:schemeClr val="accent1"/>
                </a:solidFill>
                <a:latin typeface="Arial"/>
                <a:ea typeface="Arial"/>
                <a:cs typeface="Arial"/>
                <a:sym typeface="Arial"/>
              </a:defRPr>
            </a:lvl3pPr>
            <a:lvl4pPr marL="0" marR="0" lvl="3" indent="0" algn="r" rtl="0">
              <a:spcBef>
                <a:spcPts val="0"/>
              </a:spcBef>
              <a:buNone/>
              <a:defRPr sz="1100" b="0" i="0" u="none" strike="noStrike" cap="none">
                <a:solidFill>
                  <a:schemeClr val="accent1"/>
                </a:solidFill>
                <a:latin typeface="Arial"/>
                <a:ea typeface="Arial"/>
                <a:cs typeface="Arial"/>
                <a:sym typeface="Arial"/>
              </a:defRPr>
            </a:lvl4pPr>
            <a:lvl5pPr marL="0" marR="0" lvl="4" indent="0" algn="r" rtl="0">
              <a:spcBef>
                <a:spcPts val="0"/>
              </a:spcBef>
              <a:buNone/>
              <a:defRPr sz="1100" b="0" i="0" u="none" strike="noStrike" cap="none">
                <a:solidFill>
                  <a:schemeClr val="accent1"/>
                </a:solidFill>
                <a:latin typeface="Arial"/>
                <a:ea typeface="Arial"/>
                <a:cs typeface="Arial"/>
                <a:sym typeface="Arial"/>
              </a:defRPr>
            </a:lvl5pPr>
            <a:lvl6pPr marL="0" marR="0" lvl="5" indent="0" algn="r" rtl="0">
              <a:spcBef>
                <a:spcPts val="0"/>
              </a:spcBef>
              <a:buNone/>
              <a:defRPr sz="1100" b="0" i="0" u="none" strike="noStrike" cap="none">
                <a:solidFill>
                  <a:schemeClr val="accent1"/>
                </a:solidFill>
                <a:latin typeface="Arial"/>
                <a:ea typeface="Arial"/>
                <a:cs typeface="Arial"/>
                <a:sym typeface="Arial"/>
              </a:defRPr>
            </a:lvl6pPr>
            <a:lvl7pPr marL="0" marR="0" lvl="6" indent="0" algn="r" rtl="0">
              <a:spcBef>
                <a:spcPts val="0"/>
              </a:spcBef>
              <a:buNone/>
              <a:defRPr sz="1100" b="0" i="0" u="none" strike="noStrike" cap="none">
                <a:solidFill>
                  <a:schemeClr val="accent1"/>
                </a:solidFill>
                <a:latin typeface="Arial"/>
                <a:ea typeface="Arial"/>
                <a:cs typeface="Arial"/>
                <a:sym typeface="Arial"/>
              </a:defRPr>
            </a:lvl7pPr>
            <a:lvl8pPr marL="0" marR="0" lvl="7" indent="0" algn="r" rtl="0">
              <a:spcBef>
                <a:spcPts val="0"/>
              </a:spcBef>
              <a:buNone/>
              <a:defRPr sz="1100" b="0" i="0" u="none" strike="noStrike" cap="none">
                <a:solidFill>
                  <a:schemeClr val="accent1"/>
                </a:solidFill>
                <a:latin typeface="Arial"/>
                <a:ea typeface="Arial"/>
                <a:cs typeface="Arial"/>
                <a:sym typeface="Arial"/>
              </a:defRPr>
            </a:lvl8pPr>
            <a:lvl9pPr marL="0" marR="0" lvl="8" indent="0" algn="r" rtl="0">
              <a:spcBef>
                <a:spcPts val="0"/>
              </a:spcBef>
              <a:buNone/>
              <a:defRPr sz="11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
        <p:nvSpPr>
          <p:cNvPr id="15" name="Google Shape;15;p1"/>
          <p:cNvSpPr/>
          <p:nvPr/>
        </p:nvSpPr>
        <p:spPr>
          <a:xfrm>
            <a:off x="0" y="0"/>
            <a:ext cx="12700" cy="12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atlassian.com/software/opsgenie"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maven.apache.org/install.html" TargetMode="External"/><Relationship Id="rId4" Type="http://schemas.openxmlformats.org/officeDocument/2006/relationships/hyperlink" Target="https://www.atlassian.com/try/cloud/signup?bundle=jira-service-desk&amp;edition=fre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maven.apache.org/install.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spring.io/guides/gs/maven/" TargetMode="External"/><Relationship Id="rId5" Type="http://schemas.openxmlformats.org/officeDocument/2006/relationships/hyperlink" Target="https://spring.io/guides/gs/sts/" TargetMode="External"/><Relationship Id="rId4" Type="http://schemas.openxmlformats.org/officeDocument/2006/relationships/hyperlink" Target="http://maven.apache.org/guides/getting-started/maven-in-five-minute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atlassian.com/itsm"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https://confluence.atlassian.com/adminjiraserver/creating-release-notes-938847219.html" TargetMode="External"/><Relationship Id="rId5" Type="http://schemas.openxmlformats.org/officeDocument/2006/relationships/hyperlink" Target="https://de.wikipedia.org/wiki/Change_Management_(ITIL)" TargetMode="External"/><Relationship Id="rId4" Type="http://schemas.openxmlformats.org/officeDocument/2006/relationships/hyperlink" Target="https://de.wikipedia.org/wiki/IT_Infrastructure_Librar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docker-curriculum.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enti.com/ow4mv4qba1" TargetMode="Externa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hyperlink" Target="https://www.atlassian.com/software/opsgenie"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hyperlink" Target="https://reqbin.com/" TargetMode="External"/><Relationship Id="rId4" Type="http://schemas.openxmlformats.org/officeDocument/2006/relationships/hyperlink" Target="https://docs.opsgenie.com/docs/jira-integration"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menti.com/rjhnrh6hvo"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rksCTVFtjM4"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658813" y="1122363"/>
            <a:ext cx="10117137" cy="2625389"/>
          </a:xfrm>
          <a:prstGeom prst="rect">
            <a:avLst/>
          </a:prstGeom>
          <a:noFill/>
          <a:ln>
            <a:noFill/>
          </a:ln>
        </p:spPr>
        <p:txBody>
          <a:bodyPr spcFirstLastPara="1" wrap="square" lIns="0" tIns="0" rIns="0" bIns="36000" anchor="b" anchorCtr="0">
            <a:noAutofit/>
          </a:bodyPr>
          <a:lstStyle/>
          <a:p>
            <a:pPr marL="0" lvl="0" indent="0" algn="l" rtl="0">
              <a:lnSpc>
                <a:spcPct val="82000"/>
              </a:lnSpc>
              <a:spcBef>
                <a:spcPts val="0"/>
              </a:spcBef>
              <a:spcAft>
                <a:spcPts val="0"/>
              </a:spcAft>
              <a:buClr>
                <a:schemeClr val="lt1"/>
              </a:buClr>
              <a:buSzPts val="6800"/>
              <a:buFont typeface="Arial"/>
              <a:buNone/>
            </a:pPr>
            <a:r>
              <a:rPr lang="de-DE"/>
              <a:t>DevOps Academy  – Week 1</a:t>
            </a:r>
            <a:endParaRPr/>
          </a:p>
        </p:txBody>
      </p:sp>
      <p:sp>
        <p:nvSpPr>
          <p:cNvPr id="124" name="Google Shape;124;p22"/>
          <p:cNvSpPr txBox="1">
            <a:spLocks noGrp="1"/>
          </p:cNvSpPr>
          <p:nvPr>
            <p:ph type="subTitle" idx="1"/>
          </p:nvPr>
        </p:nvSpPr>
        <p:spPr>
          <a:xfrm>
            <a:off x="658813" y="4146996"/>
            <a:ext cx="10117137" cy="10592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de-DE"/>
              <a:t>DevOps Mindset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142" name="Google Shape;142;p25"/>
          <p:cNvGrpSpPr/>
          <p:nvPr/>
        </p:nvGrpSpPr>
        <p:grpSpPr>
          <a:xfrm>
            <a:off x="7466412" y="1140559"/>
            <a:ext cx="2031347" cy="1218808"/>
            <a:chOff x="5694568" y="1262258"/>
            <a:chExt cx="2031347" cy="1218808"/>
          </a:xfrm>
        </p:grpSpPr>
        <p:sp>
          <p:nvSpPr>
            <p:cNvPr id="143" name="Google Shape;143;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145" name="Google Shape;145;p25"/>
          <p:cNvGrpSpPr/>
          <p:nvPr/>
        </p:nvGrpSpPr>
        <p:grpSpPr>
          <a:xfrm>
            <a:off x="5037571" y="1140559"/>
            <a:ext cx="2031347" cy="1218808"/>
            <a:chOff x="5694568" y="1262258"/>
            <a:chExt cx="2031347" cy="1218808"/>
          </a:xfrm>
        </p:grpSpPr>
        <p:sp>
          <p:nvSpPr>
            <p:cNvPr id="146" name="Google Shape;146;p25"/>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148" name="Google Shape;148;p25"/>
          <p:cNvGrpSpPr/>
          <p:nvPr/>
        </p:nvGrpSpPr>
        <p:grpSpPr>
          <a:xfrm>
            <a:off x="2608730" y="1140559"/>
            <a:ext cx="2031347" cy="1218808"/>
            <a:chOff x="5694568" y="1262258"/>
            <a:chExt cx="2031347" cy="1218808"/>
          </a:xfrm>
        </p:grpSpPr>
        <p:sp>
          <p:nvSpPr>
            <p:cNvPr id="149" name="Google Shape;149;p25"/>
            <p:cNvSpPr/>
            <p:nvPr/>
          </p:nvSpPr>
          <p:spPr>
            <a:xfrm>
              <a:off x="5694568" y="1262258"/>
              <a:ext cx="2031347" cy="1218808"/>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txBox="1"/>
            <p:nvPr/>
          </p:nvSpPr>
          <p:spPr>
            <a:xfrm>
              <a:off x="5730266" y="1297956"/>
              <a:ext cx="1959951" cy="1147412"/>
            </a:xfrm>
            <a:prstGeom prst="rect">
              <a:avLst/>
            </a:prstGeom>
            <a:solidFill>
              <a:schemeClr val="accent1"/>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151" name="Google Shape;151;p25"/>
          <p:cNvGrpSpPr/>
          <p:nvPr/>
        </p:nvGrpSpPr>
        <p:grpSpPr>
          <a:xfrm>
            <a:off x="2604449" y="2833403"/>
            <a:ext cx="2031347" cy="1218808"/>
            <a:chOff x="5694568" y="1262258"/>
            <a:chExt cx="2031347" cy="1218808"/>
          </a:xfrm>
        </p:grpSpPr>
        <p:sp>
          <p:nvSpPr>
            <p:cNvPr id="152" name="Google Shape;152;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154" name="Google Shape;154;p25"/>
          <p:cNvGrpSpPr/>
          <p:nvPr/>
        </p:nvGrpSpPr>
        <p:grpSpPr>
          <a:xfrm>
            <a:off x="5064895" y="2829243"/>
            <a:ext cx="2031347" cy="1218808"/>
            <a:chOff x="5694568" y="1262258"/>
            <a:chExt cx="2031347" cy="1218808"/>
          </a:xfrm>
        </p:grpSpPr>
        <p:sp>
          <p:nvSpPr>
            <p:cNvPr id="155" name="Google Shape;155;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157" name="Google Shape;157;p25"/>
          <p:cNvGrpSpPr/>
          <p:nvPr/>
        </p:nvGrpSpPr>
        <p:grpSpPr>
          <a:xfrm>
            <a:off x="7466412" y="2837197"/>
            <a:ext cx="2031347" cy="1218808"/>
            <a:chOff x="5694568" y="1262258"/>
            <a:chExt cx="2031347" cy="1218808"/>
          </a:xfrm>
        </p:grpSpPr>
        <p:sp>
          <p:nvSpPr>
            <p:cNvPr id="158" name="Google Shape;158;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160" name="Google Shape;160;p25"/>
          <p:cNvGrpSpPr/>
          <p:nvPr/>
        </p:nvGrpSpPr>
        <p:grpSpPr>
          <a:xfrm>
            <a:off x="2608730" y="4525882"/>
            <a:ext cx="2031347" cy="1218808"/>
            <a:chOff x="5694568" y="1262258"/>
            <a:chExt cx="2031347" cy="1218808"/>
          </a:xfrm>
        </p:grpSpPr>
        <p:sp>
          <p:nvSpPr>
            <p:cNvPr id="161" name="Google Shape;161;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163" name="Google Shape;163;p25"/>
          <p:cNvGrpSpPr/>
          <p:nvPr/>
        </p:nvGrpSpPr>
        <p:grpSpPr>
          <a:xfrm>
            <a:off x="5073268" y="4525882"/>
            <a:ext cx="2031347" cy="1218808"/>
            <a:chOff x="5694568" y="1262258"/>
            <a:chExt cx="2031347" cy="1218808"/>
          </a:xfrm>
        </p:grpSpPr>
        <p:sp>
          <p:nvSpPr>
            <p:cNvPr id="164" name="Google Shape;164;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166" name="Google Shape;166;p25"/>
          <p:cNvGrpSpPr/>
          <p:nvPr/>
        </p:nvGrpSpPr>
        <p:grpSpPr>
          <a:xfrm>
            <a:off x="7474786" y="4525882"/>
            <a:ext cx="2031347" cy="1218808"/>
            <a:chOff x="5694568" y="1262258"/>
            <a:chExt cx="2031347" cy="1218808"/>
          </a:xfrm>
        </p:grpSpPr>
        <p:sp>
          <p:nvSpPr>
            <p:cNvPr id="167" name="Google Shape;167;p25"/>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extLst>
      <p:ext uri="{BB962C8B-B14F-4D97-AF65-F5344CB8AC3E}">
        <p14:creationId xmlns:p14="http://schemas.microsoft.com/office/powerpoint/2010/main" val="86670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381" name="Google Shape;381;p47"/>
          <p:cNvGrpSpPr/>
          <p:nvPr/>
        </p:nvGrpSpPr>
        <p:grpSpPr>
          <a:xfrm>
            <a:off x="7466412" y="1140559"/>
            <a:ext cx="2031347" cy="1218808"/>
            <a:chOff x="5694568" y="1262258"/>
            <a:chExt cx="2031347" cy="1218808"/>
          </a:xfrm>
        </p:grpSpPr>
        <p:sp>
          <p:nvSpPr>
            <p:cNvPr id="382" name="Google Shape;382;p47"/>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7"/>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384" name="Google Shape;384;p47"/>
          <p:cNvGrpSpPr/>
          <p:nvPr/>
        </p:nvGrpSpPr>
        <p:grpSpPr>
          <a:xfrm>
            <a:off x="5037571" y="1140559"/>
            <a:ext cx="2031347" cy="1218808"/>
            <a:chOff x="5694568" y="1262258"/>
            <a:chExt cx="2031347" cy="1218808"/>
          </a:xfrm>
          <a:solidFill>
            <a:schemeClr val="accent4"/>
          </a:solidFill>
        </p:grpSpPr>
        <p:sp>
          <p:nvSpPr>
            <p:cNvPr id="385" name="Google Shape;385;p47"/>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7"/>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387" name="Google Shape;387;p47"/>
          <p:cNvGrpSpPr/>
          <p:nvPr/>
        </p:nvGrpSpPr>
        <p:grpSpPr>
          <a:xfrm>
            <a:off x="2608730" y="1140559"/>
            <a:ext cx="2031347" cy="1218808"/>
            <a:chOff x="5694568" y="1262258"/>
            <a:chExt cx="2031347" cy="1218808"/>
          </a:xfrm>
        </p:grpSpPr>
        <p:sp>
          <p:nvSpPr>
            <p:cNvPr id="388" name="Google Shape;388;p47"/>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7"/>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390" name="Google Shape;390;p47"/>
          <p:cNvGrpSpPr/>
          <p:nvPr/>
        </p:nvGrpSpPr>
        <p:grpSpPr>
          <a:xfrm>
            <a:off x="2604449" y="2833403"/>
            <a:ext cx="2031347" cy="1218808"/>
            <a:chOff x="5694568" y="1262258"/>
            <a:chExt cx="2031347" cy="1218808"/>
          </a:xfrm>
          <a:solidFill>
            <a:srgbClr val="7030A0"/>
          </a:solidFill>
        </p:grpSpPr>
        <p:sp>
          <p:nvSpPr>
            <p:cNvPr id="391" name="Google Shape;391;p47"/>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7"/>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393" name="Google Shape;393;p47"/>
          <p:cNvGrpSpPr/>
          <p:nvPr/>
        </p:nvGrpSpPr>
        <p:grpSpPr>
          <a:xfrm>
            <a:off x="5064895" y="2829243"/>
            <a:ext cx="2031347" cy="1218808"/>
            <a:chOff x="5694568" y="1262258"/>
            <a:chExt cx="2031347" cy="1218808"/>
          </a:xfrm>
        </p:grpSpPr>
        <p:sp>
          <p:nvSpPr>
            <p:cNvPr id="394" name="Google Shape;394;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396" name="Google Shape;396;p47"/>
          <p:cNvGrpSpPr/>
          <p:nvPr/>
        </p:nvGrpSpPr>
        <p:grpSpPr>
          <a:xfrm>
            <a:off x="7466412" y="2837197"/>
            <a:ext cx="2031347" cy="1218808"/>
            <a:chOff x="5694568" y="1262258"/>
            <a:chExt cx="2031347" cy="1218808"/>
          </a:xfrm>
          <a:solidFill>
            <a:srgbClr val="7030A0"/>
          </a:solidFill>
        </p:grpSpPr>
        <p:sp>
          <p:nvSpPr>
            <p:cNvPr id="397" name="Google Shape;397;p47"/>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7"/>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399" name="Google Shape;399;p47"/>
          <p:cNvGrpSpPr/>
          <p:nvPr/>
        </p:nvGrpSpPr>
        <p:grpSpPr>
          <a:xfrm>
            <a:off x="2608730" y="4525882"/>
            <a:ext cx="2031347" cy="1218808"/>
            <a:chOff x="5694568" y="1262258"/>
            <a:chExt cx="2031347" cy="1218808"/>
          </a:xfrm>
          <a:solidFill>
            <a:srgbClr val="7030A0"/>
          </a:solidFill>
        </p:grpSpPr>
        <p:sp>
          <p:nvSpPr>
            <p:cNvPr id="400" name="Google Shape;400;p47"/>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7"/>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402" name="Google Shape;402;p47"/>
          <p:cNvGrpSpPr/>
          <p:nvPr/>
        </p:nvGrpSpPr>
        <p:grpSpPr>
          <a:xfrm>
            <a:off x="5073268" y="4525882"/>
            <a:ext cx="2031347" cy="1218808"/>
            <a:chOff x="5694568" y="1262258"/>
            <a:chExt cx="2031347" cy="1218808"/>
          </a:xfrm>
          <a:solidFill>
            <a:srgbClr val="7030A0"/>
          </a:solidFill>
        </p:grpSpPr>
        <p:sp>
          <p:nvSpPr>
            <p:cNvPr id="403" name="Google Shape;403;p47"/>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7"/>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405" name="Google Shape;405;p47"/>
          <p:cNvGrpSpPr/>
          <p:nvPr/>
        </p:nvGrpSpPr>
        <p:grpSpPr>
          <a:xfrm>
            <a:off x="7474786" y="4525882"/>
            <a:ext cx="2031347" cy="1218808"/>
            <a:chOff x="5694568" y="1262258"/>
            <a:chExt cx="2031347" cy="1218808"/>
          </a:xfrm>
        </p:grpSpPr>
        <p:sp>
          <p:nvSpPr>
            <p:cNvPr id="406" name="Google Shape;406;p47"/>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7"/>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extLst>
      <p:ext uri="{BB962C8B-B14F-4D97-AF65-F5344CB8AC3E}">
        <p14:creationId xmlns:p14="http://schemas.microsoft.com/office/powerpoint/2010/main" val="242453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p:nvPr/>
        </p:nvSpPr>
        <p:spPr>
          <a:xfrm>
            <a:off x="658813" y="1122363"/>
            <a:ext cx="10117137" cy="2625389"/>
          </a:xfrm>
          <a:prstGeom prst="rect">
            <a:avLst/>
          </a:prstGeom>
          <a:noFill/>
          <a:ln>
            <a:noFill/>
          </a:ln>
        </p:spPr>
        <p:txBody>
          <a:bodyPr spcFirstLastPara="1" wrap="square" lIns="0" tIns="0" rIns="0" bIns="36000" anchor="t" anchorCtr="0">
            <a:noAutofit/>
          </a:bodyPr>
          <a:lstStyle/>
          <a:p>
            <a:pPr marL="0" marR="0" lvl="0" indent="0" algn="l" rtl="0">
              <a:lnSpc>
                <a:spcPct val="90000"/>
              </a:lnSpc>
              <a:spcBef>
                <a:spcPts val="0"/>
              </a:spcBef>
              <a:spcAft>
                <a:spcPts val="0"/>
              </a:spcAft>
              <a:buClr>
                <a:schemeClr val="lt1"/>
              </a:buClr>
              <a:buSzPts val="4000"/>
              <a:buFont typeface="Arial"/>
              <a:buNone/>
            </a:pPr>
            <a:endParaRPr sz="4000" b="1" i="0" u="none" strike="noStrike" cap="none" dirty="0">
              <a:solidFill>
                <a:schemeClr val="lt1"/>
              </a:solidFill>
              <a:latin typeface="Arial"/>
              <a:ea typeface="Arial"/>
              <a:cs typeface="Arial"/>
              <a:sym typeface="Arial"/>
            </a:endParaRPr>
          </a:p>
          <a:p>
            <a:pPr marL="0" marR="0" lvl="0" indent="0" algn="l" rtl="0">
              <a:lnSpc>
                <a:spcPct val="90000"/>
              </a:lnSpc>
              <a:spcBef>
                <a:spcPts val="0"/>
              </a:spcBef>
              <a:spcAft>
                <a:spcPts val="0"/>
              </a:spcAft>
              <a:buClr>
                <a:schemeClr val="lt1"/>
              </a:buClr>
              <a:buSzPts val="4000"/>
              <a:buFont typeface="Arial"/>
              <a:buNone/>
            </a:pPr>
            <a:r>
              <a:rPr lang="de-DE" sz="4000" b="1" i="0" u="none" strike="noStrike" cap="none" dirty="0">
                <a:solidFill>
                  <a:schemeClr val="lt1"/>
                </a:solidFill>
                <a:latin typeface="Arial"/>
                <a:ea typeface="Arial"/>
                <a:cs typeface="Arial"/>
                <a:sym typeface="Arial"/>
              </a:rPr>
              <a:t>Day </a:t>
            </a:r>
            <a:r>
              <a:rPr lang="de-DE" sz="4000" b="1" i="0" u="none" strike="noStrike" cap="none" dirty="0" smtClean="0">
                <a:solidFill>
                  <a:schemeClr val="lt1"/>
                </a:solidFill>
                <a:latin typeface="Arial"/>
                <a:ea typeface="Arial"/>
                <a:cs typeface="Arial"/>
                <a:sym typeface="Arial"/>
              </a:rPr>
              <a:t>3: Operations &amp; Docker</a:t>
            </a:r>
            <a:r>
              <a:rPr lang="de-DE" sz="4000" b="0" i="0" u="none" strike="noStrike" cap="none" dirty="0" smtClean="0">
                <a:solidFill>
                  <a:schemeClr val="lt1"/>
                </a:solidFill>
                <a:latin typeface="Arial"/>
                <a:ea typeface="Arial"/>
                <a:cs typeface="Arial"/>
                <a:sym typeface="Arial"/>
              </a:rPr>
              <a:t> </a:t>
            </a:r>
            <a:r>
              <a:rPr lang="de-DE" sz="4000" b="0" i="0" u="none" strike="noStrike" cap="none" dirty="0">
                <a:solidFill>
                  <a:schemeClr val="lt1"/>
                </a:solidFill>
                <a:latin typeface="Arial"/>
                <a:ea typeface="Arial"/>
                <a:cs typeface="Arial"/>
                <a:sym typeface="Arial"/>
              </a:rPr>
              <a:t>- Learning Outcomes</a:t>
            </a:r>
            <a:r>
              <a:rPr lang="de-DE" sz="4800" b="0" i="0" u="none" strike="noStrike" cap="none" dirty="0">
                <a:solidFill>
                  <a:schemeClr val="lt1"/>
                </a:solidFill>
                <a:latin typeface="Arial"/>
                <a:ea typeface="Arial"/>
                <a:cs typeface="Arial"/>
                <a:sym typeface="Arial"/>
              </a:rPr>
              <a:t/>
            </a:r>
            <a:br>
              <a:rPr lang="de-DE" sz="4800" b="0" i="0" u="none" strike="noStrike" cap="none" dirty="0">
                <a:solidFill>
                  <a:schemeClr val="lt1"/>
                </a:solidFill>
                <a:latin typeface="Arial"/>
                <a:ea typeface="Arial"/>
                <a:cs typeface="Arial"/>
                <a:sym typeface="Arial"/>
              </a:rPr>
            </a:br>
            <a:r>
              <a:rPr lang="de-DE" sz="4800" b="0" i="0" u="none" strike="noStrike" cap="none" dirty="0">
                <a:solidFill>
                  <a:schemeClr val="lt1"/>
                </a:solidFill>
                <a:latin typeface="Arial"/>
                <a:ea typeface="Arial"/>
                <a:cs typeface="Arial"/>
                <a:sym typeface="Arial"/>
              </a:rPr>
              <a:t/>
            </a:r>
            <a:br>
              <a:rPr lang="de-DE" sz="4800" b="0" i="0" u="none" strike="noStrike" cap="none" dirty="0">
                <a:solidFill>
                  <a:schemeClr val="lt1"/>
                </a:solidFill>
                <a:latin typeface="Arial"/>
                <a:ea typeface="Arial"/>
                <a:cs typeface="Arial"/>
                <a:sym typeface="Arial"/>
              </a:rPr>
            </a:br>
            <a:r>
              <a:rPr lang="de-DE" sz="2800" b="0" i="0" u="none" strike="noStrike" cap="none" dirty="0">
                <a:solidFill>
                  <a:schemeClr val="lt1"/>
                </a:solidFill>
                <a:latin typeface="Arial"/>
                <a:ea typeface="Arial"/>
                <a:cs typeface="Arial"/>
                <a:sym typeface="Arial"/>
              </a:rPr>
              <a:t>Als Consultant kann ich…</a:t>
            </a:r>
            <a:endParaRPr sz="2800" b="0" i="0" u="none" strike="noStrike" cap="none" dirty="0">
              <a:solidFill>
                <a:schemeClr val="lt1"/>
              </a:solidFill>
              <a:latin typeface="Arial"/>
              <a:ea typeface="Arial"/>
              <a:cs typeface="Arial"/>
              <a:sym typeface="Arial"/>
            </a:endParaRPr>
          </a:p>
        </p:txBody>
      </p:sp>
      <p:sp>
        <p:nvSpPr>
          <p:cNvPr id="315" name="Google Shape;315;p36"/>
          <p:cNvSpPr txBox="1"/>
          <p:nvPr/>
        </p:nvSpPr>
        <p:spPr>
          <a:xfrm>
            <a:off x="658813" y="4146996"/>
            <a:ext cx="10117137" cy="1059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lt2"/>
              </a:buClr>
              <a:buSzPts val="1800"/>
              <a:buFont typeface="Arial"/>
              <a:buChar char="•"/>
            </a:pPr>
            <a:r>
              <a:rPr lang="de-DE" sz="1800" b="0" i="0" u="none" strike="noStrike" cap="none" dirty="0" smtClean="0">
                <a:solidFill>
                  <a:schemeClr val="lt1"/>
                </a:solidFill>
                <a:latin typeface="Arial"/>
                <a:ea typeface="Arial"/>
                <a:cs typeface="Arial"/>
                <a:sym typeface="Arial"/>
              </a:rPr>
              <a:t>Software paketieren</a:t>
            </a:r>
          </a:p>
          <a:p>
            <a:pPr marL="342900" marR="0" lvl="0" indent="-342900" algn="l" rtl="0">
              <a:lnSpc>
                <a:spcPct val="90000"/>
              </a:lnSpc>
              <a:spcBef>
                <a:spcPts val="0"/>
              </a:spcBef>
              <a:spcAft>
                <a:spcPts val="0"/>
              </a:spcAft>
              <a:buClr>
                <a:schemeClr val="lt2"/>
              </a:buClr>
              <a:buSzPts val="1800"/>
              <a:buFont typeface="Arial"/>
              <a:buChar char="•"/>
            </a:pPr>
            <a:endParaRPr lang="de-DE" sz="1800" b="0" i="0" u="none" strike="noStrike" cap="none" dirty="0" smtClean="0">
              <a:solidFill>
                <a:schemeClr val="lt1"/>
              </a:solidFill>
              <a:latin typeface="Arial"/>
              <a:ea typeface="Arial"/>
              <a:cs typeface="Arial"/>
              <a:sym typeface="Arial"/>
            </a:endParaRPr>
          </a:p>
          <a:p>
            <a:pPr marL="342900" marR="0" lvl="0" indent="-342900" algn="l" rtl="0">
              <a:lnSpc>
                <a:spcPct val="90000"/>
              </a:lnSpc>
              <a:spcBef>
                <a:spcPts val="0"/>
              </a:spcBef>
              <a:spcAft>
                <a:spcPts val="0"/>
              </a:spcAft>
              <a:buClr>
                <a:schemeClr val="lt2"/>
              </a:buClr>
              <a:buSzPts val="1800"/>
              <a:buFont typeface="Arial"/>
              <a:buChar char="•"/>
            </a:pPr>
            <a:r>
              <a:rPr lang="de-DE" sz="1800" dirty="0" smtClean="0">
                <a:solidFill>
                  <a:schemeClr val="lt1"/>
                </a:solidFill>
              </a:rPr>
              <a:t>Software mit Docker deployen</a:t>
            </a:r>
            <a:endParaRPr lang="de-DE" sz="1800" b="0" i="0" u="none" strike="noStrike" cap="none" dirty="0" smtClean="0">
              <a:solidFill>
                <a:schemeClr val="lt1"/>
              </a:solidFill>
              <a:latin typeface="Arial"/>
              <a:ea typeface="Arial"/>
              <a:cs typeface="Arial"/>
              <a:sym typeface="Arial"/>
            </a:endParaRPr>
          </a:p>
          <a:p>
            <a:pPr marL="342900" marR="0" lvl="0" indent="-342900" algn="l" rtl="0">
              <a:lnSpc>
                <a:spcPct val="90000"/>
              </a:lnSpc>
              <a:spcBef>
                <a:spcPts val="0"/>
              </a:spcBef>
              <a:spcAft>
                <a:spcPts val="0"/>
              </a:spcAft>
              <a:buClr>
                <a:schemeClr val="lt2"/>
              </a:buClr>
              <a:buSzPts val="1800"/>
              <a:buFont typeface="Arial"/>
              <a:buChar char="•"/>
            </a:pPr>
            <a:endParaRPr lang="de-DE" sz="1800" b="0" i="0" u="none" strike="noStrike" cap="none" dirty="0" smtClean="0">
              <a:solidFill>
                <a:schemeClr val="lt1"/>
              </a:solidFill>
              <a:latin typeface="Arial"/>
              <a:ea typeface="Arial"/>
              <a:cs typeface="Arial"/>
              <a:sym typeface="Arial"/>
            </a:endParaRPr>
          </a:p>
          <a:p>
            <a:pPr marL="342900" marR="0" lvl="0" indent="-342900" algn="l" rtl="0">
              <a:lnSpc>
                <a:spcPct val="90000"/>
              </a:lnSpc>
              <a:spcBef>
                <a:spcPts val="0"/>
              </a:spcBef>
              <a:spcAft>
                <a:spcPts val="0"/>
              </a:spcAft>
              <a:buClr>
                <a:schemeClr val="lt2"/>
              </a:buClr>
              <a:buSzPts val="1800"/>
              <a:buFont typeface="Arial"/>
              <a:buChar char="•"/>
            </a:pPr>
            <a:r>
              <a:rPr lang="de-DE" sz="1800" b="0" i="0" u="none" strike="noStrike" cap="none" dirty="0" smtClean="0">
                <a:solidFill>
                  <a:schemeClr val="lt1"/>
                </a:solidFill>
                <a:latin typeface="Arial"/>
                <a:ea typeface="Arial"/>
                <a:cs typeface="Arial"/>
                <a:sym typeface="Arial"/>
              </a:rPr>
              <a:t>Die Planung und den Ablauf von Softwareveröffentlichung verstehen</a:t>
            </a:r>
            <a:endParaRPr lang="de-DE" dirty="0"/>
          </a:p>
          <a:p>
            <a:pPr marL="342900" marR="0" lvl="0" indent="-342900" algn="l" rtl="0">
              <a:lnSpc>
                <a:spcPct val="90000"/>
              </a:lnSpc>
              <a:spcBef>
                <a:spcPts val="0"/>
              </a:spcBef>
              <a:spcAft>
                <a:spcPts val="0"/>
              </a:spcAft>
              <a:buClr>
                <a:schemeClr val="lt2"/>
              </a:buClr>
              <a:buSzPts val="1800"/>
              <a:buFont typeface="Arial"/>
              <a:buChar char="•"/>
            </a:pPr>
            <a:endParaRPr lang="de-DE" sz="1800" b="0" i="0" u="none" strike="noStrike" cap="none" dirty="0" smtClean="0">
              <a:solidFill>
                <a:schemeClr val="lt1"/>
              </a:solidFill>
              <a:latin typeface="Arial"/>
              <a:ea typeface="Arial"/>
              <a:cs typeface="Arial"/>
              <a:sym typeface="Arial"/>
            </a:endParaRPr>
          </a:p>
          <a:p>
            <a:pPr marL="342900" marR="0" lvl="0" indent="-342900" algn="l" rtl="0">
              <a:lnSpc>
                <a:spcPct val="90000"/>
              </a:lnSpc>
              <a:spcBef>
                <a:spcPts val="0"/>
              </a:spcBef>
              <a:spcAft>
                <a:spcPts val="0"/>
              </a:spcAft>
              <a:buClr>
                <a:schemeClr val="lt2"/>
              </a:buClr>
              <a:buSzPts val="1800"/>
              <a:buFont typeface="Arial"/>
              <a:buChar char="•"/>
            </a:pPr>
            <a:r>
              <a:rPr lang="de-DE" sz="1800" b="0" i="0" u="none" strike="noStrike" cap="none" dirty="0" smtClean="0">
                <a:solidFill>
                  <a:schemeClr val="lt1"/>
                </a:solidFill>
                <a:latin typeface="Arial"/>
                <a:ea typeface="Arial"/>
                <a:cs typeface="Arial"/>
                <a:sym typeface="Arial"/>
              </a:rPr>
              <a:t>Gängiges Vorgehen im Softwarebetrieb erklären &amp; anwenden</a:t>
            </a:r>
            <a:endParaRPr dirty="0"/>
          </a:p>
        </p:txBody>
      </p:sp>
    </p:spTree>
    <p:extLst>
      <p:ext uri="{BB962C8B-B14F-4D97-AF65-F5344CB8AC3E}">
        <p14:creationId xmlns:p14="http://schemas.microsoft.com/office/powerpoint/2010/main" val="136808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7"/>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321" name="Google Shape;321;p37"/>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13</a:t>
            </a:fld>
            <a:endParaRPr/>
          </a:p>
        </p:txBody>
      </p:sp>
      <p:sp>
        <p:nvSpPr>
          <p:cNvPr id="322" name="Google Shape;322;p3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Vorbereitung</a:t>
            </a:r>
            <a:endParaRPr/>
          </a:p>
        </p:txBody>
      </p:sp>
      <p:sp>
        <p:nvSpPr>
          <p:cNvPr id="323" name="Google Shape;323;p37"/>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p>
            <a:pPr marL="180975" lvl="0" indent="-180975" algn="l" rtl="0">
              <a:lnSpc>
                <a:spcPct val="90000"/>
              </a:lnSpc>
              <a:spcBef>
                <a:spcPts val="0"/>
              </a:spcBef>
              <a:spcAft>
                <a:spcPts val="0"/>
              </a:spcAft>
              <a:buSzPts val="1800"/>
              <a:buChar char="•"/>
            </a:pPr>
            <a:r>
              <a:rPr lang="de-DE" dirty="0"/>
              <a:t>OpsGenie-Account erstellen </a:t>
            </a:r>
            <a:r>
              <a:rPr lang="de-DE" u="sng" dirty="0">
                <a:solidFill>
                  <a:schemeClr val="hlink"/>
                </a:solidFill>
                <a:hlinkClick r:id="rId3"/>
              </a:rPr>
              <a:t>https://www.atlassian.com/software/opsgenie</a:t>
            </a:r>
            <a:endParaRPr dirty="0"/>
          </a:p>
          <a:p>
            <a:pPr marL="180975" lvl="0" indent="-180975" algn="l" rtl="0">
              <a:lnSpc>
                <a:spcPct val="90000"/>
              </a:lnSpc>
              <a:spcBef>
                <a:spcPts val="1400"/>
              </a:spcBef>
              <a:spcAft>
                <a:spcPts val="0"/>
              </a:spcAft>
              <a:buSzPts val="1800"/>
              <a:buChar char="•"/>
            </a:pPr>
            <a:r>
              <a:rPr lang="de-DE" dirty="0"/>
              <a:t>Jira Service Desk-Account erstellen </a:t>
            </a:r>
            <a:r>
              <a:rPr lang="de-DE" u="sng" dirty="0">
                <a:solidFill>
                  <a:schemeClr val="hlink"/>
                </a:solidFill>
                <a:hlinkClick r:id="rId4"/>
              </a:rPr>
              <a:t>https://www.atlassian.com/try/cloud/signup</a:t>
            </a:r>
            <a:endParaRPr dirty="0"/>
          </a:p>
          <a:p>
            <a:pPr marL="180975" lvl="0" indent="-180975" algn="l" rtl="0">
              <a:lnSpc>
                <a:spcPct val="90000"/>
              </a:lnSpc>
              <a:spcBef>
                <a:spcPts val="1400"/>
              </a:spcBef>
              <a:spcAft>
                <a:spcPts val="0"/>
              </a:spcAft>
              <a:buSzPts val="1800"/>
              <a:buChar char="•"/>
            </a:pPr>
            <a:r>
              <a:rPr lang="de-DE" dirty="0"/>
              <a:t>Maven installieren </a:t>
            </a:r>
            <a:r>
              <a:rPr lang="de-DE" u="sng" dirty="0">
                <a:solidFill>
                  <a:schemeClr val="hlink"/>
                </a:solidFill>
                <a:hlinkClick r:id="rId5"/>
              </a:rPr>
              <a:t>http://</a:t>
            </a:r>
            <a:r>
              <a:rPr lang="de-DE" u="sng" dirty="0" smtClean="0">
                <a:solidFill>
                  <a:schemeClr val="hlink"/>
                </a:solidFill>
                <a:hlinkClick r:id="rId5"/>
              </a:rPr>
              <a:t>maven.apache.org/install.html</a:t>
            </a:r>
            <a:endParaRPr dirty="0"/>
          </a:p>
        </p:txBody>
      </p:sp>
    </p:spTree>
    <p:extLst>
      <p:ext uri="{BB962C8B-B14F-4D97-AF65-F5344CB8AC3E}">
        <p14:creationId xmlns:p14="http://schemas.microsoft.com/office/powerpoint/2010/main" val="1704575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p>
            <a:pPr marL="0" lvl="0" indent="0" algn="ctr" rtl="0">
              <a:lnSpc>
                <a:spcPct val="90000"/>
              </a:lnSpc>
              <a:spcBef>
                <a:spcPts val="0"/>
              </a:spcBef>
              <a:spcAft>
                <a:spcPts val="0"/>
              </a:spcAft>
              <a:buClr>
                <a:schemeClr val="lt1"/>
              </a:buClr>
              <a:buSzPts val="7200"/>
              <a:buFont typeface="Arial"/>
              <a:buNone/>
            </a:pPr>
            <a:r>
              <a:rPr lang="de-DE" dirty="0" smtClean="0"/>
              <a:t>IT Organisation</a:t>
            </a:r>
            <a:endParaRPr dirty="0"/>
          </a:p>
        </p:txBody>
      </p:sp>
      <p:sp>
        <p:nvSpPr>
          <p:cNvPr id="413" name="Google Shape;413;p48"/>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14" name="Google Shape;414;p48"/>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14</a:t>
            </a:fld>
            <a:endParaRPr/>
          </a:p>
        </p:txBody>
      </p:sp>
    </p:spTree>
    <p:extLst>
      <p:ext uri="{BB962C8B-B14F-4D97-AF65-F5344CB8AC3E}">
        <p14:creationId xmlns:p14="http://schemas.microsoft.com/office/powerpoint/2010/main" val="239470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68"/>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637" name="Google Shape;637;p68"/>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15</a:t>
            </a:fld>
            <a:endParaRPr/>
          </a:p>
        </p:txBody>
      </p:sp>
      <p:sp>
        <p:nvSpPr>
          <p:cNvPr id="638" name="Google Shape;638;p6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Operations – Classic IT</a:t>
            </a:r>
            <a:endParaRPr/>
          </a:p>
        </p:txBody>
      </p:sp>
      <p:grpSp>
        <p:nvGrpSpPr>
          <p:cNvPr id="639" name="Google Shape;639;p68"/>
          <p:cNvGrpSpPr/>
          <p:nvPr/>
        </p:nvGrpSpPr>
        <p:grpSpPr>
          <a:xfrm>
            <a:off x="1803187" y="2819596"/>
            <a:ext cx="2031347" cy="1218808"/>
            <a:chOff x="5694568" y="1262258"/>
            <a:chExt cx="2031347" cy="1218808"/>
          </a:xfrm>
        </p:grpSpPr>
        <p:sp>
          <p:nvSpPr>
            <p:cNvPr id="640" name="Google Shape;640;p68"/>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8"/>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Network &amp; Telco</a:t>
              </a:r>
              <a:endParaRPr/>
            </a:p>
          </p:txBody>
        </p:sp>
      </p:grpSp>
      <p:grpSp>
        <p:nvGrpSpPr>
          <p:cNvPr id="642" name="Google Shape;642;p68"/>
          <p:cNvGrpSpPr/>
          <p:nvPr/>
        </p:nvGrpSpPr>
        <p:grpSpPr>
          <a:xfrm>
            <a:off x="4350444" y="2814596"/>
            <a:ext cx="2031347" cy="1218808"/>
            <a:chOff x="5694568" y="1262258"/>
            <a:chExt cx="2031347" cy="1218808"/>
          </a:xfrm>
        </p:grpSpPr>
        <p:sp>
          <p:nvSpPr>
            <p:cNvPr id="643" name="Google Shape;643;p68"/>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8"/>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Application Management</a:t>
              </a:r>
              <a:endParaRPr/>
            </a:p>
          </p:txBody>
        </p:sp>
      </p:grpSp>
      <p:grpSp>
        <p:nvGrpSpPr>
          <p:cNvPr id="645" name="Google Shape;645;p68"/>
          <p:cNvGrpSpPr/>
          <p:nvPr/>
        </p:nvGrpSpPr>
        <p:grpSpPr>
          <a:xfrm>
            <a:off x="6897701" y="2814596"/>
            <a:ext cx="2031347" cy="1218808"/>
            <a:chOff x="5694568" y="1262258"/>
            <a:chExt cx="2031347" cy="1218808"/>
          </a:xfrm>
        </p:grpSpPr>
        <p:sp>
          <p:nvSpPr>
            <p:cNvPr id="646" name="Google Shape;646;p68"/>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8"/>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Helpdesk &amp;  2nd-Level</a:t>
              </a:r>
              <a:endParaRPr/>
            </a:p>
          </p:txBody>
        </p:sp>
      </p:grpSp>
      <p:grpSp>
        <p:nvGrpSpPr>
          <p:cNvPr id="648" name="Google Shape;648;p68"/>
          <p:cNvGrpSpPr/>
          <p:nvPr/>
        </p:nvGrpSpPr>
        <p:grpSpPr>
          <a:xfrm>
            <a:off x="1767489" y="4393025"/>
            <a:ext cx="2031347" cy="1218808"/>
            <a:chOff x="5694568" y="1262258"/>
            <a:chExt cx="2031347" cy="1218808"/>
          </a:xfrm>
        </p:grpSpPr>
        <p:sp>
          <p:nvSpPr>
            <p:cNvPr id="649" name="Google Shape;649;p68"/>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8"/>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Release Management</a:t>
              </a:r>
              <a:endParaRPr/>
            </a:p>
          </p:txBody>
        </p:sp>
      </p:grpSp>
      <p:sp>
        <p:nvSpPr>
          <p:cNvPr id="651" name="Google Shape;651;p68"/>
          <p:cNvSpPr/>
          <p:nvPr/>
        </p:nvSpPr>
        <p:spPr>
          <a:xfrm>
            <a:off x="4941198" y="1860556"/>
            <a:ext cx="914400" cy="477561"/>
          </a:xfrm>
          <a:prstGeom prst="roundRect">
            <a:avLst>
              <a:gd name="adj" fmla="val 16667"/>
            </a:avLst>
          </a:prstGeom>
          <a:solidFill>
            <a:schemeClr val="accent1"/>
          </a:solidFill>
          <a:ln w="12700" cap="flat" cmpd="sng">
            <a:solidFill>
              <a:srgbClr val="02534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700" b="0" i="0" u="none" strike="noStrike" cap="none">
                <a:solidFill>
                  <a:schemeClr val="lt1"/>
                </a:solidFill>
                <a:latin typeface="Arial"/>
                <a:ea typeface="Arial"/>
                <a:cs typeface="Arial"/>
                <a:sym typeface="Arial"/>
              </a:rPr>
              <a:t>Mgmt</a:t>
            </a:r>
            <a:endParaRPr sz="1700" b="0" i="0" u="none" strike="noStrike" cap="none">
              <a:solidFill>
                <a:schemeClr val="lt1"/>
              </a:solidFill>
              <a:latin typeface="Arial"/>
              <a:ea typeface="Arial"/>
              <a:cs typeface="Arial"/>
              <a:sym typeface="Arial"/>
            </a:endParaRPr>
          </a:p>
        </p:txBody>
      </p:sp>
      <p:sp>
        <p:nvSpPr>
          <p:cNvPr id="652" name="Google Shape;652;p68"/>
          <p:cNvSpPr/>
          <p:nvPr/>
        </p:nvSpPr>
        <p:spPr>
          <a:xfrm>
            <a:off x="4938826" y="1145326"/>
            <a:ext cx="914400" cy="477561"/>
          </a:xfrm>
          <a:prstGeom prst="roundRect">
            <a:avLst>
              <a:gd name="adj" fmla="val 16667"/>
            </a:avLst>
          </a:prstGeom>
          <a:solidFill>
            <a:schemeClr val="accent1"/>
          </a:solidFill>
          <a:ln w="12700" cap="flat" cmpd="sng">
            <a:solidFill>
              <a:srgbClr val="02534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700" b="0" i="0" u="none" strike="noStrike" cap="none">
                <a:solidFill>
                  <a:schemeClr val="lt1"/>
                </a:solidFill>
                <a:latin typeface="Arial"/>
                <a:ea typeface="Arial"/>
                <a:cs typeface="Arial"/>
                <a:sym typeface="Arial"/>
              </a:rPr>
              <a:t>CIO</a:t>
            </a:r>
            <a:endParaRPr/>
          </a:p>
        </p:txBody>
      </p:sp>
      <p:grpSp>
        <p:nvGrpSpPr>
          <p:cNvPr id="653" name="Google Shape;653;p68"/>
          <p:cNvGrpSpPr/>
          <p:nvPr/>
        </p:nvGrpSpPr>
        <p:grpSpPr>
          <a:xfrm>
            <a:off x="4350443" y="4393025"/>
            <a:ext cx="2031347" cy="1218808"/>
            <a:chOff x="5694568" y="1262258"/>
            <a:chExt cx="2031347" cy="1218808"/>
          </a:xfrm>
        </p:grpSpPr>
        <p:sp>
          <p:nvSpPr>
            <p:cNvPr id="654" name="Google Shape;654;p68"/>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8"/>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Infrastructure</a:t>
              </a:r>
              <a:endParaRPr/>
            </a:p>
          </p:txBody>
        </p:sp>
      </p:grpSp>
      <p:grpSp>
        <p:nvGrpSpPr>
          <p:cNvPr id="656" name="Google Shape;656;p68"/>
          <p:cNvGrpSpPr/>
          <p:nvPr/>
        </p:nvGrpSpPr>
        <p:grpSpPr>
          <a:xfrm>
            <a:off x="6894381" y="4393025"/>
            <a:ext cx="2031347" cy="1218808"/>
            <a:chOff x="5694568" y="1262258"/>
            <a:chExt cx="2031347" cy="1218808"/>
          </a:xfrm>
        </p:grpSpPr>
        <p:sp>
          <p:nvSpPr>
            <p:cNvPr id="657" name="Google Shape;657;p68"/>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8"/>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Monitoring &amp; Alerting</a:t>
              </a:r>
              <a:endParaRPr sz="2000" b="0" i="0" u="none" strike="noStrike" cap="none">
                <a:solidFill>
                  <a:schemeClr val="lt1"/>
                </a:solidFill>
                <a:latin typeface="Arial"/>
                <a:ea typeface="Arial"/>
                <a:cs typeface="Arial"/>
                <a:sym typeface="Arial"/>
              </a:endParaRPr>
            </a:p>
          </p:txBody>
        </p:sp>
      </p:grpSp>
      <p:sp>
        <p:nvSpPr>
          <p:cNvPr id="659" name="Google Shape;659;p68"/>
          <p:cNvSpPr/>
          <p:nvPr/>
        </p:nvSpPr>
        <p:spPr>
          <a:xfrm>
            <a:off x="1513114" y="1709057"/>
            <a:ext cx="7732800" cy="4256313"/>
          </a:xfrm>
          <a:prstGeom prst="roundRect">
            <a:avLst>
              <a:gd name="adj" fmla="val 16667"/>
            </a:avLst>
          </a:prstGeom>
          <a:noFill/>
          <a:ln w="28575" cap="flat" cmpd="sng">
            <a:solidFill>
              <a:schemeClr val="accent6"/>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4045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9"/>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665" name="Google Shape;665;p69"/>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16</a:t>
            </a:fld>
            <a:endParaRPr/>
          </a:p>
        </p:txBody>
      </p:sp>
      <p:sp>
        <p:nvSpPr>
          <p:cNvPr id="666" name="Google Shape;666;p69"/>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a:t>Operations – Classic IT</a:t>
            </a:r>
            <a:endParaRPr/>
          </a:p>
        </p:txBody>
      </p:sp>
      <p:grpSp>
        <p:nvGrpSpPr>
          <p:cNvPr id="667" name="Google Shape;667;p69"/>
          <p:cNvGrpSpPr/>
          <p:nvPr/>
        </p:nvGrpSpPr>
        <p:grpSpPr>
          <a:xfrm>
            <a:off x="1803187" y="2819596"/>
            <a:ext cx="2031347" cy="1218808"/>
            <a:chOff x="5694568" y="1262258"/>
            <a:chExt cx="2031347" cy="1218808"/>
          </a:xfrm>
        </p:grpSpPr>
        <p:sp>
          <p:nvSpPr>
            <p:cNvPr id="668" name="Google Shape;668;p6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Network &amp; Telco</a:t>
              </a:r>
              <a:endParaRPr/>
            </a:p>
          </p:txBody>
        </p:sp>
      </p:grpSp>
      <p:grpSp>
        <p:nvGrpSpPr>
          <p:cNvPr id="670" name="Google Shape;670;p69"/>
          <p:cNvGrpSpPr/>
          <p:nvPr/>
        </p:nvGrpSpPr>
        <p:grpSpPr>
          <a:xfrm>
            <a:off x="4350444" y="2814596"/>
            <a:ext cx="2031347" cy="1218808"/>
            <a:chOff x="5694568" y="1262258"/>
            <a:chExt cx="2031347" cy="1218808"/>
          </a:xfrm>
        </p:grpSpPr>
        <p:sp>
          <p:nvSpPr>
            <p:cNvPr id="671" name="Google Shape;671;p6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Application Management</a:t>
              </a:r>
              <a:endParaRPr/>
            </a:p>
          </p:txBody>
        </p:sp>
      </p:grpSp>
      <p:grpSp>
        <p:nvGrpSpPr>
          <p:cNvPr id="673" name="Google Shape;673;p69"/>
          <p:cNvGrpSpPr/>
          <p:nvPr/>
        </p:nvGrpSpPr>
        <p:grpSpPr>
          <a:xfrm>
            <a:off x="6897701" y="2814596"/>
            <a:ext cx="2031347" cy="1218808"/>
            <a:chOff x="5694568" y="1262258"/>
            <a:chExt cx="2031347" cy="1218808"/>
          </a:xfrm>
        </p:grpSpPr>
        <p:sp>
          <p:nvSpPr>
            <p:cNvPr id="674" name="Google Shape;674;p6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Helpdesk &amp;  2nd-Level</a:t>
              </a:r>
              <a:endParaRPr/>
            </a:p>
          </p:txBody>
        </p:sp>
      </p:grpSp>
      <p:grpSp>
        <p:nvGrpSpPr>
          <p:cNvPr id="676" name="Google Shape;676;p69"/>
          <p:cNvGrpSpPr/>
          <p:nvPr/>
        </p:nvGrpSpPr>
        <p:grpSpPr>
          <a:xfrm>
            <a:off x="1767489" y="4393025"/>
            <a:ext cx="2031347" cy="1218808"/>
            <a:chOff x="5694568" y="1262258"/>
            <a:chExt cx="2031347" cy="1218808"/>
          </a:xfrm>
        </p:grpSpPr>
        <p:sp>
          <p:nvSpPr>
            <p:cNvPr id="677" name="Google Shape;677;p6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Release Management</a:t>
              </a:r>
              <a:endParaRPr/>
            </a:p>
          </p:txBody>
        </p:sp>
      </p:grpSp>
      <p:sp>
        <p:nvSpPr>
          <p:cNvPr id="679" name="Google Shape;679;p69"/>
          <p:cNvSpPr/>
          <p:nvPr/>
        </p:nvSpPr>
        <p:spPr>
          <a:xfrm>
            <a:off x="4941198" y="1860556"/>
            <a:ext cx="914400" cy="477561"/>
          </a:xfrm>
          <a:prstGeom prst="roundRect">
            <a:avLst>
              <a:gd name="adj" fmla="val 16667"/>
            </a:avLst>
          </a:prstGeom>
          <a:solidFill>
            <a:schemeClr val="accent1"/>
          </a:solidFill>
          <a:ln w="12700" cap="flat" cmpd="sng">
            <a:solidFill>
              <a:srgbClr val="02534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700" b="0" i="0" u="none" strike="noStrike" cap="none">
                <a:solidFill>
                  <a:schemeClr val="lt1"/>
                </a:solidFill>
                <a:latin typeface="Arial"/>
                <a:ea typeface="Arial"/>
                <a:cs typeface="Arial"/>
                <a:sym typeface="Arial"/>
              </a:rPr>
              <a:t>Mgmt</a:t>
            </a:r>
            <a:endParaRPr sz="1700" b="0" i="0" u="none" strike="noStrike" cap="none">
              <a:solidFill>
                <a:schemeClr val="lt1"/>
              </a:solidFill>
              <a:latin typeface="Arial"/>
              <a:ea typeface="Arial"/>
              <a:cs typeface="Arial"/>
              <a:sym typeface="Arial"/>
            </a:endParaRPr>
          </a:p>
        </p:txBody>
      </p:sp>
      <p:sp>
        <p:nvSpPr>
          <p:cNvPr id="680" name="Google Shape;680;p69"/>
          <p:cNvSpPr/>
          <p:nvPr/>
        </p:nvSpPr>
        <p:spPr>
          <a:xfrm>
            <a:off x="4938826" y="1145326"/>
            <a:ext cx="914400" cy="477561"/>
          </a:xfrm>
          <a:prstGeom prst="roundRect">
            <a:avLst>
              <a:gd name="adj" fmla="val 16667"/>
            </a:avLst>
          </a:prstGeom>
          <a:solidFill>
            <a:schemeClr val="accent1"/>
          </a:solidFill>
          <a:ln w="12700" cap="flat" cmpd="sng">
            <a:solidFill>
              <a:srgbClr val="02534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700" b="0" i="0" u="none" strike="noStrike" cap="none">
                <a:solidFill>
                  <a:schemeClr val="lt1"/>
                </a:solidFill>
                <a:latin typeface="Arial"/>
                <a:ea typeface="Arial"/>
                <a:cs typeface="Arial"/>
                <a:sym typeface="Arial"/>
              </a:rPr>
              <a:t>CIO</a:t>
            </a:r>
            <a:endParaRPr/>
          </a:p>
        </p:txBody>
      </p:sp>
      <p:grpSp>
        <p:nvGrpSpPr>
          <p:cNvPr id="681" name="Google Shape;681;p69"/>
          <p:cNvGrpSpPr/>
          <p:nvPr/>
        </p:nvGrpSpPr>
        <p:grpSpPr>
          <a:xfrm>
            <a:off x="4350443" y="4393025"/>
            <a:ext cx="2031347" cy="1218808"/>
            <a:chOff x="5694568" y="1262258"/>
            <a:chExt cx="2031347" cy="1218808"/>
          </a:xfrm>
        </p:grpSpPr>
        <p:sp>
          <p:nvSpPr>
            <p:cNvPr id="682" name="Google Shape;682;p6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Infrastructure</a:t>
              </a:r>
              <a:endParaRPr/>
            </a:p>
          </p:txBody>
        </p:sp>
      </p:grpSp>
      <p:grpSp>
        <p:nvGrpSpPr>
          <p:cNvPr id="684" name="Google Shape;684;p69"/>
          <p:cNvGrpSpPr/>
          <p:nvPr/>
        </p:nvGrpSpPr>
        <p:grpSpPr>
          <a:xfrm>
            <a:off x="6894381" y="4393025"/>
            <a:ext cx="2031347" cy="1218808"/>
            <a:chOff x="5694568" y="1262258"/>
            <a:chExt cx="2031347" cy="1218808"/>
          </a:xfrm>
        </p:grpSpPr>
        <p:sp>
          <p:nvSpPr>
            <p:cNvPr id="685" name="Google Shape;685;p69"/>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9"/>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e-DE" sz="2000" b="0" i="0" u="none" strike="noStrike" cap="none">
                  <a:solidFill>
                    <a:schemeClr val="lt1"/>
                  </a:solidFill>
                  <a:latin typeface="Arial"/>
                  <a:ea typeface="Arial"/>
                  <a:cs typeface="Arial"/>
                  <a:sym typeface="Arial"/>
                </a:rPr>
                <a:t>Monitoring &amp; Alerting</a:t>
              </a:r>
              <a:endParaRPr sz="2000" b="0" i="0" u="none" strike="noStrike" cap="none">
                <a:solidFill>
                  <a:schemeClr val="lt1"/>
                </a:solidFill>
                <a:latin typeface="Arial"/>
                <a:ea typeface="Arial"/>
                <a:cs typeface="Arial"/>
                <a:sym typeface="Arial"/>
              </a:endParaRPr>
            </a:p>
          </p:txBody>
        </p:sp>
      </p:grpSp>
      <p:sp>
        <p:nvSpPr>
          <p:cNvPr id="687" name="Google Shape;687;p69"/>
          <p:cNvSpPr/>
          <p:nvPr/>
        </p:nvSpPr>
        <p:spPr>
          <a:xfrm>
            <a:off x="1513114" y="1709057"/>
            <a:ext cx="7732800" cy="4256313"/>
          </a:xfrm>
          <a:prstGeom prst="roundRect">
            <a:avLst>
              <a:gd name="adj" fmla="val 16667"/>
            </a:avLst>
          </a:prstGeom>
          <a:noFill/>
          <a:ln w="28575" cap="flat" cmpd="sng">
            <a:solidFill>
              <a:schemeClr val="accent6"/>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a:solidFill>
                <a:schemeClr val="lt1"/>
              </a:solidFill>
              <a:latin typeface="Arial"/>
              <a:ea typeface="Arial"/>
              <a:cs typeface="Arial"/>
              <a:sym typeface="Arial"/>
            </a:endParaRPr>
          </a:p>
        </p:txBody>
      </p:sp>
      <p:sp>
        <p:nvSpPr>
          <p:cNvPr id="688" name="Google Shape;688;p69"/>
          <p:cNvSpPr txBox="1"/>
          <p:nvPr/>
        </p:nvSpPr>
        <p:spPr>
          <a:xfrm>
            <a:off x="170490" y="5576135"/>
            <a:ext cx="1225720" cy="6155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700" b="1" i="0" u="none" strike="noStrike" cap="none">
                <a:solidFill>
                  <a:schemeClr val="accent1"/>
                </a:solidFill>
                <a:latin typeface="Arial"/>
                <a:ea typeface="Arial"/>
                <a:cs typeface="Arial"/>
                <a:sym typeface="Arial"/>
              </a:rPr>
              <a:t>Request for</a:t>
            </a:r>
            <a:endParaRPr sz="1700" b="1">
              <a:solidFill>
                <a:schemeClr val="accent1"/>
              </a:solidFill>
              <a:latin typeface="Arial"/>
              <a:ea typeface="Arial"/>
              <a:cs typeface="Arial"/>
              <a:sym typeface="Arial"/>
            </a:endParaRPr>
          </a:p>
          <a:p>
            <a:pPr marL="0" marR="0" lvl="0" indent="0" algn="ctr" rtl="0">
              <a:spcBef>
                <a:spcPts val="0"/>
              </a:spcBef>
              <a:spcAft>
                <a:spcPts val="0"/>
              </a:spcAft>
              <a:buNone/>
            </a:pPr>
            <a:r>
              <a:rPr lang="de-DE" sz="1700" b="1">
                <a:solidFill>
                  <a:schemeClr val="accent1"/>
                </a:solidFill>
                <a:latin typeface="Arial"/>
                <a:ea typeface="Arial"/>
                <a:cs typeface="Arial"/>
                <a:sym typeface="Arial"/>
              </a:rPr>
              <a:t>Change</a:t>
            </a:r>
            <a:endParaRPr/>
          </a:p>
        </p:txBody>
      </p:sp>
      <p:sp>
        <p:nvSpPr>
          <p:cNvPr id="689" name="Google Shape;689;p69"/>
          <p:cNvSpPr/>
          <p:nvPr/>
        </p:nvSpPr>
        <p:spPr>
          <a:xfrm rot="8650409" flipH="1">
            <a:off x="1300578" y="5352532"/>
            <a:ext cx="805543" cy="45719"/>
          </a:xfrm>
          <a:prstGeom prst="rightArrow">
            <a:avLst>
              <a:gd name="adj1" fmla="val 50000"/>
              <a:gd name="adj2" fmla="val 50000"/>
            </a:avLst>
          </a:prstGeom>
          <a:no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lt1"/>
              </a:solidFill>
              <a:latin typeface="Arial"/>
              <a:ea typeface="Arial"/>
              <a:cs typeface="Arial"/>
              <a:sym typeface="Arial"/>
            </a:endParaRPr>
          </a:p>
        </p:txBody>
      </p:sp>
      <p:sp>
        <p:nvSpPr>
          <p:cNvPr id="690" name="Google Shape;690;p69"/>
          <p:cNvSpPr txBox="1"/>
          <p:nvPr/>
        </p:nvSpPr>
        <p:spPr>
          <a:xfrm>
            <a:off x="9348470" y="2637624"/>
            <a:ext cx="192668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700" b="1">
                <a:solidFill>
                  <a:schemeClr val="accent1"/>
                </a:solidFill>
                <a:latin typeface="Arial"/>
                <a:ea typeface="Arial"/>
                <a:cs typeface="Arial"/>
                <a:sym typeface="Arial"/>
              </a:rPr>
              <a:t>Operation Manuals</a:t>
            </a:r>
            <a:endParaRPr/>
          </a:p>
        </p:txBody>
      </p:sp>
      <p:sp>
        <p:nvSpPr>
          <p:cNvPr id="691" name="Google Shape;691;p69"/>
          <p:cNvSpPr/>
          <p:nvPr/>
        </p:nvSpPr>
        <p:spPr>
          <a:xfrm rot="-1149562" flipH="1">
            <a:off x="8564227" y="3054877"/>
            <a:ext cx="805543" cy="45719"/>
          </a:xfrm>
          <a:prstGeom prst="rightArrow">
            <a:avLst>
              <a:gd name="adj1" fmla="val 50000"/>
              <a:gd name="adj2" fmla="val 50000"/>
            </a:avLst>
          </a:prstGeom>
          <a:no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lt1"/>
              </a:solidFill>
              <a:latin typeface="Arial"/>
              <a:ea typeface="Arial"/>
              <a:cs typeface="Arial"/>
              <a:sym typeface="Arial"/>
            </a:endParaRPr>
          </a:p>
        </p:txBody>
      </p:sp>
      <p:sp>
        <p:nvSpPr>
          <p:cNvPr id="692" name="Google Shape;692;p69"/>
          <p:cNvSpPr txBox="1"/>
          <p:nvPr/>
        </p:nvSpPr>
        <p:spPr>
          <a:xfrm>
            <a:off x="9395051" y="3163906"/>
            <a:ext cx="1318310"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700" b="1">
                <a:solidFill>
                  <a:schemeClr val="accent1"/>
                </a:solidFill>
                <a:latin typeface="Arial"/>
                <a:ea typeface="Arial"/>
                <a:cs typeface="Arial"/>
                <a:sym typeface="Arial"/>
              </a:rPr>
              <a:t>Service Desk</a:t>
            </a:r>
            <a:endParaRPr/>
          </a:p>
        </p:txBody>
      </p:sp>
      <p:sp>
        <p:nvSpPr>
          <p:cNvPr id="693" name="Google Shape;693;p69"/>
          <p:cNvSpPr/>
          <p:nvPr/>
        </p:nvSpPr>
        <p:spPr>
          <a:xfrm rot="-183132" flipH="1">
            <a:off x="8598158" y="3327594"/>
            <a:ext cx="805543" cy="45719"/>
          </a:xfrm>
          <a:prstGeom prst="rightArrow">
            <a:avLst>
              <a:gd name="adj1" fmla="val 50000"/>
              <a:gd name="adj2" fmla="val 50000"/>
            </a:avLst>
          </a:prstGeom>
          <a:no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lt1"/>
              </a:solidFill>
              <a:latin typeface="Arial"/>
              <a:ea typeface="Arial"/>
              <a:cs typeface="Arial"/>
              <a:sym typeface="Arial"/>
            </a:endParaRPr>
          </a:p>
        </p:txBody>
      </p:sp>
      <p:sp>
        <p:nvSpPr>
          <p:cNvPr id="694" name="Google Shape;694;p69"/>
          <p:cNvSpPr txBox="1"/>
          <p:nvPr/>
        </p:nvSpPr>
        <p:spPr>
          <a:xfrm>
            <a:off x="-3301" y="4460763"/>
            <a:ext cx="1457963"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700" b="1">
                <a:solidFill>
                  <a:schemeClr val="accent1"/>
                </a:solidFill>
                <a:latin typeface="Arial"/>
                <a:ea typeface="Arial"/>
                <a:cs typeface="Arial"/>
                <a:sym typeface="Arial"/>
              </a:rPr>
              <a:t>Release Notes</a:t>
            </a:r>
            <a:endParaRPr/>
          </a:p>
        </p:txBody>
      </p:sp>
      <p:sp>
        <p:nvSpPr>
          <p:cNvPr id="695" name="Google Shape;695;p69"/>
          <p:cNvSpPr/>
          <p:nvPr/>
        </p:nvSpPr>
        <p:spPr>
          <a:xfrm rot="-9769982" flipH="1">
            <a:off x="1384909" y="4764448"/>
            <a:ext cx="805543" cy="45719"/>
          </a:xfrm>
          <a:prstGeom prst="rightArrow">
            <a:avLst>
              <a:gd name="adj1" fmla="val 50000"/>
              <a:gd name="adj2" fmla="val 50000"/>
            </a:avLst>
          </a:prstGeom>
          <a:no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lt1"/>
              </a:solidFill>
              <a:latin typeface="Arial"/>
              <a:ea typeface="Arial"/>
              <a:cs typeface="Arial"/>
              <a:sym typeface="Arial"/>
            </a:endParaRPr>
          </a:p>
        </p:txBody>
      </p:sp>
      <p:sp>
        <p:nvSpPr>
          <p:cNvPr id="696" name="Google Shape;696;p69"/>
          <p:cNvSpPr txBox="1"/>
          <p:nvPr/>
        </p:nvSpPr>
        <p:spPr>
          <a:xfrm>
            <a:off x="9372588" y="5531736"/>
            <a:ext cx="2103846"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700" b="1">
                <a:solidFill>
                  <a:schemeClr val="accent1"/>
                </a:solidFill>
                <a:latin typeface="Arial"/>
                <a:ea typeface="Arial"/>
                <a:cs typeface="Arial"/>
                <a:sym typeface="Arial"/>
              </a:rPr>
              <a:t>On-Call Management</a:t>
            </a:r>
            <a:endParaRPr/>
          </a:p>
        </p:txBody>
      </p:sp>
      <p:sp>
        <p:nvSpPr>
          <p:cNvPr id="697" name="Google Shape;697;p69"/>
          <p:cNvSpPr/>
          <p:nvPr/>
        </p:nvSpPr>
        <p:spPr>
          <a:xfrm rot="1791689" flipH="1">
            <a:off x="8565605" y="5419079"/>
            <a:ext cx="805543" cy="45719"/>
          </a:xfrm>
          <a:prstGeom prst="rightArrow">
            <a:avLst>
              <a:gd name="adj1" fmla="val 50000"/>
              <a:gd name="adj2" fmla="val 50000"/>
            </a:avLst>
          </a:prstGeom>
          <a:no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lt1"/>
              </a:solidFill>
              <a:latin typeface="Arial"/>
              <a:ea typeface="Arial"/>
              <a:cs typeface="Arial"/>
              <a:sym typeface="Arial"/>
            </a:endParaRPr>
          </a:p>
        </p:txBody>
      </p:sp>
    </p:spTree>
    <p:extLst>
      <p:ext uri="{BB962C8B-B14F-4D97-AF65-F5344CB8AC3E}">
        <p14:creationId xmlns:p14="http://schemas.microsoft.com/office/powerpoint/2010/main" val="185431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p>
            <a:pPr marL="0" lvl="0" indent="0" algn="ctr" rtl="0">
              <a:lnSpc>
                <a:spcPct val="90000"/>
              </a:lnSpc>
              <a:spcBef>
                <a:spcPts val="0"/>
              </a:spcBef>
              <a:spcAft>
                <a:spcPts val="0"/>
              </a:spcAft>
              <a:buClr>
                <a:schemeClr val="lt1"/>
              </a:buClr>
              <a:buSzPts val="7200"/>
              <a:buFont typeface="Arial"/>
              <a:buNone/>
            </a:pPr>
            <a:r>
              <a:rPr lang="de-DE" dirty="0" smtClean="0"/>
              <a:t>Softwarepaketierung</a:t>
            </a:r>
            <a:endParaRPr dirty="0"/>
          </a:p>
        </p:txBody>
      </p:sp>
      <p:sp>
        <p:nvSpPr>
          <p:cNvPr id="413" name="Google Shape;413;p48"/>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14" name="Google Shape;414;p48"/>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17</a:t>
            </a:fld>
            <a:endParaRPr/>
          </a:p>
        </p:txBody>
      </p:sp>
    </p:spTree>
    <p:extLst>
      <p:ext uri="{BB962C8B-B14F-4D97-AF65-F5344CB8AC3E}">
        <p14:creationId xmlns:p14="http://schemas.microsoft.com/office/powerpoint/2010/main" val="317880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9"/>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buSzPts val="3200"/>
            </a:pPr>
            <a:r>
              <a:rPr lang="de-DE" sz="3200" i="0" dirty="0" smtClean="0"/>
              <a:t>Softwarepaketierung, der Erstellungsprozess </a:t>
            </a:r>
            <a:r>
              <a:rPr lang="de-DE" sz="3200" i="0" dirty="0"/>
              <a:t>oder Build-Prozess (von englisch to build „bauen“) bezeichnet in der Softwareentwicklung einen Vorgang, durch den ein fertiges Anwendungsprogramm automatisiert erzeugt wird.</a:t>
            </a:r>
            <a:endParaRPr dirty="0"/>
          </a:p>
        </p:txBody>
      </p:sp>
      <p:sp>
        <p:nvSpPr>
          <p:cNvPr id="336" name="Google Shape;336;p39"/>
          <p:cNvSpPr txBox="1">
            <a:spLocks noGrp="1"/>
          </p:cNvSpPr>
          <p:nvPr>
            <p:ph type="body" idx="2"/>
          </p:nvPr>
        </p:nvSpPr>
        <p:spPr>
          <a:xfrm>
            <a:off x="4398745" y="4507606"/>
            <a:ext cx="7134442"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dirty="0"/>
              <a:t>- Wikipedia, 2020</a:t>
            </a:r>
            <a:endParaRPr dirty="0"/>
          </a:p>
        </p:txBody>
      </p:sp>
    </p:spTree>
    <p:extLst>
      <p:ext uri="{BB962C8B-B14F-4D97-AF65-F5344CB8AC3E}">
        <p14:creationId xmlns:p14="http://schemas.microsoft.com/office/powerpoint/2010/main" val="242337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4098" name="Picture 2" descr="tilt-shift lens photography of woman holding candy cane-print gift box in a well-lit r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13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540" name="Google Shape;540;p64"/>
          <p:cNvGrpSpPr/>
          <p:nvPr/>
        </p:nvGrpSpPr>
        <p:grpSpPr>
          <a:xfrm>
            <a:off x="7466412" y="1140559"/>
            <a:ext cx="2031347" cy="1218808"/>
            <a:chOff x="5694568" y="1262258"/>
            <a:chExt cx="2031347" cy="1218808"/>
          </a:xfrm>
        </p:grpSpPr>
        <p:sp>
          <p:nvSpPr>
            <p:cNvPr id="541" name="Google Shape;541;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543" name="Google Shape;543;p64"/>
          <p:cNvGrpSpPr/>
          <p:nvPr/>
        </p:nvGrpSpPr>
        <p:grpSpPr>
          <a:xfrm>
            <a:off x="5037571" y="1140559"/>
            <a:ext cx="2031347" cy="1218808"/>
            <a:chOff x="5694568" y="1262258"/>
            <a:chExt cx="2031347" cy="1218808"/>
          </a:xfrm>
        </p:grpSpPr>
        <p:sp>
          <p:nvSpPr>
            <p:cNvPr id="544" name="Google Shape;544;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546" name="Google Shape;546;p64"/>
          <p:cNvGrpSpPr/>
          <p:nvPr/>
        </p:nvGrpSpPr>
        <p:grpSpPr>
          <a:xfrm>
            <a:off x="2608730" y="1140559"/>
            <a:ext cx="2031347" cy="1218808"/>
            <a:chOff x="5694568" y="1262258"/>
            <a:chExt cx="2031347" cy="1218808"/>
          </a:xfrm>
        </p:grpSpPr>
        <p:sp>
          <p:nvSpPr>
            <p:cNvPr id="547" name="Google Shape;547;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549" name="Google Shape;549;p64"/>
          <p:cNvGrpSpPr/>
          <p:nvPr/>
        </p:nvGrpSpPr>
        <p:grpSpPr>
          <a:xfrm>
            <a:off x="2604449" y="2833403"/>
            <a:ext cx="2031347" cy="1218808"/>
            <a:chOff x="5694568" y="1262258"/>
            <a:chExt cx="2031347" cy="1218808"/>
          </a:xfrm>
        </p:grpSpPr>
        <p:sp>
          <p:nvSpPr>
            <p:cNvPr id="550" name="Google Shape;550;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552" name="Google Shape;552;p64"/>
          <p:cNvGrpSpPr/>
          <p:nvPr/>
        </p:nvGrpSpPr>
        <p:grpSpPr>
          <a:xfrm>
            <a:off x="5064895" y="2829243"/>
            <a:ext cx="2031347" cy="1218808"/>
            <a:chOff x="5694568" y="1262258"/>
            <a:chExt cx="2031347" cy="1218808"/>
          </a:xfrm>
        </p:grpSpPr>
        <p:sp>
          <p:nvSpPr>
            <p:cNvPr id="553" name="Google Shape;553;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555" name="Google Shape;555;p64"/>
          <p:cNvGrpSpPr/>
          <p:nvPr/>
        </p:nvGrpSpPr>
        <p:grpSpPr>
          <a:xfrm>
            <a:off x="7466412" y="2837197"/>
            <a:ext cx="2031347" cy="1218808"/>
            <a:chOff x="5694568" y="1262258"/>
            <a:chExt cx="2031347" cy="1218808"/>
          </a:xfrm>
        </p:grpSpPr>
        <p:sp>
          <p:nvSpPr>
            <p:cNvPr id="556" name="Google Shape;556;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558" name="Google Shape;558;p64"/>
          <p:cNvGrpSpPr/>
          <p:nvPr/>
        </p:nvGrpSpPr>
        <p:grpSpPr>
          <a:xfrm>
            <a:off x="2608730" y="4525882"/>
            <a:ext cx="2031347" cy="1218808"/>
            <a:chOff x="5694568" y="1262258"/>
            <a:chExt cx="2031347" cy="1218808"/>
          </a:xfrm>
        </p:grpSpPr>
        <p:sp>
          <p:nvSpPr>
            <p:cNvPr id="559" name="Google Shape;559;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561" name="Google Shape;561;p64"/>
          <p:cNvGrpSpPr/>
          <p:nvPr/>
        </p:nvGrpSpPr>
        <p:grpSpPr>
          <a:xfrm>
            <a:off x="5073268" y="4525882"/>
            <a:ext cx="2031347" cy="1218808"/>
            <a:chOff x="5694568" y="1262258"/>
            <a:chExt cx="2031347" cy="1218808"/>
          </a:xfrm>
        </p:grpSpPr>
        <p:sp>
          <p:nvSpPr>
            <p:cNvPr id="562" name="Google Shape;562;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564" name="Google Shape;564;p64"/>
          <p:cNvGrpSpPr/>
          <p:nvPr/>
        </p:nvGrpSpPr>
        <p:grpSpPr>
          <a:xfrm>
            <a:off x="7474786" y="4525882"/>
            <a:ext cx="2031347" cy="1218808"/>
            <a:chOff x="5694568" y="1262258"/>
            <a:chExt cx="2031347" cy="1218808"/>
          </a:xfrm>
        </p:grpSpPr>
        <p:sp>
          <p:nvSpPr>
            <p:cNvPr id="565" name="Google Shape;565;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a:p>
        </p:txBody>
      </p:sp>
      <p:sp>
        <p:nvSpPr>
          <p:cNvPr id="5" name="Title 4"/>
          <p:cNvSpPr>
            <a:spLocks noGrp="1"/>
          </p:cNvSpPr>
          <p:nvPr>
            <p:ph type="title"/>
          </p:nvPr>
        </p:nvSpPr>
        <p:spPr/>
        <p:txBody>
          <a:bodyPr/>
          <a:lstStyle/>
          <a:p>
            <a:r>
              <a:rPr lang="de-DE" dirty="0" smtClean="0"/>
              <a:t>Pipeline Automation</a:t>
            </a:r>
            <a:endParaRPr lang="en-GB" dirty="0"/>
          </a:p>
        </p:txBody>
      </p:sp>
      <p:pic>
        <p:nvPicPr>
          <p:cNvPr id="3074" name="Picture 2" descr="Common stages in the CI/CD process, borrowed from plut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58880"/>
            <a:ext cx="12192000" cy="315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5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GB"/>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21</a:t>
            </a:fld>
            <a:endParaRPr lang="de-DE"/>
          </a:p>
        </p:txBody>
      </p:sp>
      <p:sp>
        <p:nvSpPr>
          <p:cNvPr id="4" name="Title 3"/>
          <p:cNvSpPr>
            <a:spLocks noGrp="1"/>
          </p:cNvSpPr>
          <p:nvPr>
            <p:ph type="title"/>
          </p:nvPr>
        </p:nvSpPr>
        <p:spPr/>
        <p:txBody>
          <a:bodyPr/>
          <a:lstStyle/>
          <a:p>
            <a:endParaRPr lang="en-GB"/>
          </a:p>
        </p:txBody>
      </p:sp>
      <p:pic>
        <p:nvPicPr>
          <p:cNvPr id="5122" name="Picture 2" descr="Datei:Maven logo.sv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52" y="2106000"/>
            <a:ext cx="1143000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26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88"/>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SzPts val="2400"/>
              <a:buAutoNum type="arabicPeriod"/>
            </a:pPr>
            <a:r>
              <a:rPr lang="de-DE"/>
              <a:t>Installiert Maven</a:t>
            </a:r>
            <a:endParaRPr/>
          </a:p>
          <a:p>
            <a:pPr marL="457200" lvl="0" indent="-457200" algn="l" rtl="0">
              <a:lnSpc>
                <a:spcPct val="90000"/>
              </a:lnSpc>
              <a:spcBef>
                <a:spcPts val="1400"/>
              </a:spcBef>
              <a:spcAft>
                <a:spcPts val="0"/>
              </a:spcAft>
              <a:buSzPts val="2400"/>
              <a:buAutoNum type="arabicPeriod"/>
            </a:pPr>
            <a:r>
              <a:rPr lang="de-DE"/>
              <a:t>Erstellt eine Maven Standard Ordner-Struktur</a:t>
            </a:r>
            <a:endParaRPr/>
          </a:p>
          <a:p>
            <a:pPr marL="457200" lvl="0" indent="-457200" algn="l" rtl="0">
              <a:lnSpc>
                <a:spcPct val="90000"/>
              </a:lnSpc>
              <a:spcBef>
                <a:spcPts val="1400"/>
              </a:spcBef>
              <a:spcAft>
                <a:spcPts val="0"/>
              </a:spcAft>
              <a:buSzPts val="2400"/>
              <a:buAutoNum type="arabicPeriod"/>
            </a:pPr>
            <a:r>
              <a:rPr lang="de-DE"/>
              <a:t>Schreibt ein Programm, dass die aktuelle Zeit zurückgibt</a:t>
            </a:r>
            <a:endParaRPr/>
          </a:p>
          <a:p>
            <a:pPr marL="457200" lvl="0" indent="-457200" algn="l" rtl="0">
              <a:lnSpc>
                <a:spcPct val="90000"/>
              </a:lnSpc>
              <a:spcBef>
                <a:spcPts val="1400"/>
              </a:spcBef>
              <a:spcAft>
                <a:spcPts val="0"/>
              </a:spcAft>
              <a:buSzPts val="2400"/>
              <a:buAutoNum type="arabicPeriod"/>
            </a:pPr>
            <a:r>
              <a:rPr lang="de-DE"/>
              <a:t>Baut und kompiliert euer Programm mit Maven</a:t>
            </a:r>
            <a:endParaRPr/>
          </a:p>
          <a:p>
            <a:pPr marL="457200" lvl="0" indent="-457200" algn="l" rtl="0">
              <a:lnSpc>
                <a:spcPct val="90000"/>
              </a:lnSpc>
              <a:spcBef>
                <a:spcPts val="1400"/>
              </a:spcBef>
              <a:spcAft>
                <a:spcPts val="0"/>
              </a:spcAft>
              <a:buSzPts val="2400"/>
              <a:buAutoNum type="arabicPeriod"/>
            </a:pPr>
            <a:r>
              <a:rPr lang="de-DE"/>
              <a:t>Bonus: Schreibt einen Unit-Test und testet euer Programm mit Maven</a:t>
            </a:r>
            <a:endParaRPr/>
          </a:p>
        </p:txBody>
      </p:sp>
      <p:sp>
        <p:nvSpPr>
          <p:cNvPr id="917" name="Google Shape;917;p88"/>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dirty="0"/>
              <a:t>Maven Build Tool - Pairs</a:t>
            </a:r>
            <a:endParaRPr dirty="0"/>
          </a:p>
        </p:txBody>
      </p:sp>
      <p:sp>
        <p:nvSpPr>
          <p:cNvPr id="918" name="Google Shape;918;p88"/>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3"/>
              </a:rPr>
              <a:t>maven.apache.org/install.html</a:t>
            </a:r>
            <a:endParaRPr sz="1200" u="sng">
              <a:solidFill>
                <a:schemeClr val="hlink"/>
              </a:solidFill>
              <a:latin typeface="Arial"/>
              <a:ea typeface="Arial"/>
              <a:cs typeface="Arial"/>
              <a:sym typeface="Arial"/>
              <a:hlinkClick r:id="rId4"/>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4"/>
              </a:rPr>
              <a:t>maven.apache.org/guides/getting-started/maven-in-five-minutes.html</a:t>
            </a:r>
            <a:endParaRPr sz="1200">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5"/>
              </a:rPr>
              <a:t>spring.io/guides/gs/sts/</a:t>
            </a:r>
            <a:endParaRPr sz="1200">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6"/>
              </a:rPr>
              <a:t>spring.io/guides/gs/maven/</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1343029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61" descr="Coffee"/>
          <p:cNvPicPr preferRelativeResize="0"/>
          <p:nvPr/>
        </p:nvPicPr>
        <p:blipFill rotWithShape="1">
          <a:blip r:embed="rId3">
            <a:alphaModFix/>
          </a:blip>
          <a:srcRect/>
          <a:stretch/>
        </p:blipFill>
        <p:spPr>
          <a:xfrm>
            <a:off x="2747962" y="80963"/>
            <a:ext cx="6708775" cy="6708775"/>
          </a:xfrm>
          <a:prstGeom prst="rect">
            <a:avLst/>
          </a:prstGeom>
          <a:noFill/>
          <a:ln>
            <a:noFill/>
          </a:ln>
        </p:spPr>
      </p:pic>
    </p:spTree>
    <p:extLst>
      <p:ext uri="{BB962C8B-B14F-4D97-AF65-F5344CB8AC3E}">
        <p14:creationId xmlns:p14="http://schemas.microsoft.com/office/powerpoint/2010/main" val="3585711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p>
            <a:pPr marL="0" lvl="0" indent="0" algn="ctr" rtl="0">
              <a:lnSpc>
                <a:spcPct val="90000"/>
              </a:lnSpc>
              <a:spcBef>
                <a:spcPts val="0"/>
              </a:spcBef>
              <a:spcAft>
                <a:spcPts val="0"/>
              </a:spcAft>
              <a:buClr>
                <a:schemeClr val="lt1"/>
              </a:buClr>
              <a:buSzPts val="7200"/>
              <a:buFont typeface="Arial"/>
              <a:buNone/>
            </a:pPr>
            <a:r>
              <a:rPr lang="de-DE" dirty="0" smtClean="0"/>
              <a:t>Softwareveröffentlichung</a:t>
            </a:r>
            <a:endParaRPr dirty="0"/>
          </a:p>
        </p:txBody>
      </p:sp>
      <p:sp>
        <p:nvSpPr>
          <p:cNvPr id="413" name="Google Shape;413;p48"/>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14" name="Google Shape;414;p48"/>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24</a:t>
            </a:fld>
            <a:endParaRPr/>
          </a:p>
        </p:txBody>
      </p:sp>
    </p:spTree>
    <p:extLst>
      <p:ext uri="{BB962C8B-B14F-4D97-AF65-F5344CB8AC3E}">
        <p14:creationId xmlns:p14="http://schemas.microsoft.com/office/powerpoint/2010/main" val="769530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9"/>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buSzPts val="3200"/>
            </a:pPr>
            <a:r>
              <a:rPr lang="de-DE" sz="2400" i="0" dirty="0" smtClean="0"/>
              <a:t>Die Softwareveröffentlichung (auch Release-Management) </a:t>
            </a:r>
            <a:r>
              <a:rPr lang="de-DE" sz="2400" i="0" dirty="0"/>
              <a:t>ist ein Prozess, der sich ursprünglich aus den Erfahrungen des Produktmanagements der Software-Industrie ableitete, welcher die Bündelung von Konfigurations-Änderungen zu einem Release oder Versionspaket und deren ordnungsgemäße Eingliederung in der Infrastruktur sicherstellte. Releasemanagement bedeutet die Planung und Durchführung der Veröffentlichung, von der Idee bzw. den ersten Anforderungen bis zum Erreichen des Endbenutzers. Es interagiert somit zwischen Change- und Konfigurationsmanagement. Es ist Teil des ITSM bzw. des ITIL-Service Managements.</a:t>
            </a:r>
            <a:endParaRPr sz="2400" dirty="0"/>
          </a:p>
        </p:txBody>
      </p:sp>
      <p:sp>
        <p:nvSpPr>
          <p:cNvPr id="336" name="Google Shape;336;p39"/>
          <p:cNvSpPr txBox="1">
            <a:spLocks noGrp="1"/>
          </p:cNvSpPr>
          <p:nvPr>
            <p:ph type="body" idx="2"/>
          </p:nvPr>
        </p:nvSpPr>
        <p:spPr>
          <a:xfrm>
            <a:off x="4398745" y="4507606"/>
            <a:ext cx="7134442"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dirty="0"/>
              <a:t>- Wikipedia, 2020</a:t>
            </a:r>
            <a:endParaRPr dirty="0"/>
          </a:p>
        </p:txBody>
      </p:sp>
    </p:spTree>
    <p:extLst>
      <p:ext uri="{BB962C8B-B14F-4D97-AF65-F5344CB8AC3E}">
        <p14:creationId xmlns:p14="http://schemas.microsoft.com/office/powerpoint/2010/main" val="108129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GB"/>
          </a:p>
        </p:txBody>
      </p:sp>
      <p:sp>
        <p:nvSpPr>
          <p:cNvPr id="3" name="Title 2"/>
          <p:cNvSpPr>
            <a:spLocks noGrp="1"/>
          </p:cNvSpPr>
          <p:nvPr>
            <p:ph type="title"/>
          </p:nvPr>
        </p:nvSpPr>
        <p:spPr/>
        <p:txBody>
          <a:bodyPr/>
          <a:lstStyle/>
          <a:p>
            <a:endParaRPr lang="en-GB"/>
          </a:p>
        </p:txBody>
      </p:sp>
      <p:pic>
        <p:nvPicPr>
          <p:cNvPr id="6146" name="Picture 2" descr="person giving brown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83239"/>
            <a:ext cx="12192000" cy="15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384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0"/>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703" name="Google Shape;703;p70"/>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27</a:t>
            </a:fld>
            <a:endParaRPr/>
          </a:p>
        </p:txBody>
      </p:sp>
      <p:sp>
        <p:nvSpPr>
          <p:cNvPr id="704" name="Google Shape;704;p70"/>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p>
            <a:pPr marL="180975" lvl="0" indent="-66675" algn="l" rtl="0">
              <a:lnSpc>
                <a:spcPct val="90000"/>
              </a:lnSpc>
              <a:spcBef>
                <a:spcPts val="0"/>
              </a:spcBef>
              <a:spcAft>
                <a:spcPts val="0"/>
              </a:spcAft>
              <a:buSzPts val="1800"/>
              <a:buNone/>
            </a:pPr>
            <a:endParaRPr/>
          </a:p>
        </p:txBody>
      </p:sp>
      <p:sp>
        <p:nvSpPr>
          <p:cNvPr id="705" name="Google Shape;705;p70"/>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endParaRPr/>
          </a:p>
        </p:txBody>
      </p:sp>
      <p:pic>
        <p:nvPicPr>
          <p:cNvPr id="706" name="Google Shape;706;p70" descr="JIRA Service Desk jetzt ITIL-zertifiziert | Braintime - Atlassian ..."/>
          <p:cNvPicPr preferRelativeResize="0"/>
          <p:nvPr/>
        </p:nvPicPr>
        <p:blipFill rotWithShape="1">
          <a:blip r:embed="rId3">
            <a:alphaModFix/>
          </a:blip>
          <a:srcRect/>
          <a:stretch/>
        </p:blipFill>
        <p:spPr>
          <a:xfrm>
            <a:off x="0" y="171450"/>
            <a:ext cx="12192000" cy="6515100"/>
          </a:xfrm>
          <a:prstGeom prst="rect">
            <a:avLst/>
          </a:prstGeom>
          <a:noFill/>
          <a:ln>
            <a:noFill/>
          </a:ln>
        </p:spPr>
      </p:pic>
    </p:spTree>
    <p:extLst>
      <p:ext uri="{BB962C8B-B14F-4D97-AF65-F5344CB8AC3E}">
        <p14:creationId xmlns:p14="http://schemas.microsoft.com/office/powerpoint/2010/main" val="81309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1"/>
          <p:cNvSpPr txBox="1">
            <a:spLocks noGrp="1"/>
          </p:cNvSpPr>
          <p:nvPr>
            <p:ph type="body" idx="1"/>
          </p:nvPr>
        </p:nvSpPr>
        <p:spPr>
          <a:xfrm>
            <a:off x="658814" y="2106000"/>
            <a:ext cx="7732710" cy="3744000"/>
          </a:xfrm>
          <a:prstGeom prst="rect">
            <a:avLst/>
          </a:prstGeom>
          <a:noFill/>
          <a:ln>
            <a:noFill/>
          </a:ln>
        </p:spPr>
        <p:txBody>
          <a:bodyPr spcFirstLastPara="1" wrap="square" lIns="0" tIns="0" rIns="0" bIns="0" anchor="t" anchorCtr="0">
            <a:noAutofit/>
          </a:bodyPr>
          <a:lstStyle/>
          <a:p>
            <a:pPr marL="180975" lvl="0" indent="-66675" algn="l" rtl="0">
              <a:lnSpc>
                <a:spcPct val="90000"/>
              </a:lnSpc>
              <a:spcBef>
                <a:spcPts val="0"/>
              </a:spcBef>
              <a:spcAft>
                <a:spcPts val="0"/>
              </a:spcAft>
              <a:buSzPts val="1800"/>
              <a:buNone/>
            </a:pPr>
            <a:endParaRPr/>
          </a:p>
        </p:txBody>
      </p:sp>
      <p:sp>
        <p:nvSpPr>
          <p:cNvPr id="712" name="Google Shape;712;p71"/>
          <p:cNvSpPr txBox="1">
            <a:spLocks noGrp="1"/>
          </p:cNvSpPr>
          <p:nvPr>
            <p:ph type="dt" idx="10"/>
          </p:nvPr>
        </p:nvSpPr>
        <p:spPr>
          <a:xfrm>
            <a:off x="658813" y="6188925"/>
            <a:ext cx="1800000" cy="30202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713" name="Google Shape;713;p71"/>
          <p:cNvSpPr txBox="1">
            <a:spLocks noGrp="1"/>
          </p:cNvSpPr>
          <p:nvPr>
            <p:ph type="sldNum" idx="12"/>
          </p:nvPr>
        </p:nvSpPr>
        <p:spPr>
          <a:xfrm>
            <a:off x="11005151" y="6188925"/>
            <a:ext cx="540000" cy="30202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28</a:t>
            </a:fld>
            <a:endParaRPr/>
          </a:p>
        </p:txBody>
      </p:sp>
      <p:sp>
        <p:nvSpPr>
          <p:cNvPr id="714" name="Google Shape;714;p71"/>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accent1"/>
              </a:buClr>
              <a:buSzPts val="2400"/>
              <a:buFont typeface="Arial"/>
              <a:buNone/>
            </a:pPr>
            <a:r>
              <a:rPr lang="de-DE" dirty="0" smtClean="0"/>
              <a:t>ITSM – IT Service Management</a:t>
            </a:r>
            <a:endParaRPr dirty="0"/>
          </a:p>
        </p:txBody>
      </p:sp>
      <p:pic>
        <p:nvPicPr>
          <p:cNvPr id="715" name="Google Shape;715;p71"/>
          <p:cNvPicPr preferRelativeResize="0"/>
          <p:nvPr/>
        </p:nvPicPr>
        <p:blipFill rotWithShape="1">
          <a:blip r:embed="rId3">
            <a:alphaModFix/>
          </a:blip>
          <a:srcRect/>
          <a:stretch/>
        </p:blipFill>
        <p:spPr>
          <a:xfrm>
            <a:off x="0" y="2395214"/>
            <a:ext cx="12191999" cy="2067571"/>
          </a:xfrm>
          <a:prstGeom prst="rect">
            <a:avLst/>
          </a:prstGeom>
          <a:noFill/>
          <a:ln>
            <a:noFill/>
          </a:ln>
        </p:spPr>
      </p:pic>
    </p:spTree>
    <p:extLst>
      <p:ext uri="{BB962C8B-B14F-4D97-AF65-F5344CB8AC3E}">
        <p14:creationId xmlns:p14="http://schemas.microsoft.com/office/powerpoint/2010/main" val="4537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93"/>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SzPts val="2400"/>
              <a:buAutoNum type="arabicPeriod"/>
            </a:pPr>
            <a:r>
              <a:rPr lang="de-DE"/>
              <a:t>Recherchiert die verschiedenen ITSM-Elemente</a:t>
            </a:r>
            <a:endParaRPr/>
          </a:p>
          <a:p>
            <a:pPr marL="635000" lvl="1" indent="-457200" algn="l" rtl="0">
              <a:lnSpc>
                <a:spcPct val="90000"/>
              </a:lnSpc>
              <a:spcBef>
                <a:spcPts val="500"/>
              </a:spcBef>
              <a:spcAft>
                <a:spcPts val="0"/>
              </a:spcAft>
              <a:buSzPts val="2000"/>
              <a:buAutoNum type="arabicPeriod"/>
            </a:pPr>
            <a:r>
              <a:rPr lang="de-DE"/>
              <a:t>Incident</a:t>
            </a:r>
            <a:endParaRPr/>
          </a:p>
          <a:p>
            <a:pPr marL="635000" lvl="1" indent="-457200" algn="l" rtl="0">
              <a:lnSpc>
                <a:spcPct val="90000"/>
              </a:lnSpc>
              <a:spcBef>
                <a:spcPts val="500"/>
              </a:spcBef>
              <a:spcAft>
                <a:spcPts val="0"/>
              </a:spcAft>
              <a:buSzPts val="2000"/>
              <a:buAutoNum type="arabicPeriod"/>
            </a:pPr>
            <a:r>
              <a:rPr lang="de-DE"/>
              <a:t>Change</a:t>
            </a:r>
            <a:endParaRPr/>
          </a:p>
          <a:p>
            <a:pPr marL="635000" lvl="1" indent="-457200" algn="l" rtl="0">
              <a:lnSpc>
                <a:spcPct val="90000"/>
              </a:lnSpc>
              <a:spcBef>
                <a:spcPts val="500"/>
              </a:spcBef>
              <a:spcAft>
                <a:spcPts val="0"/>
              </a:spcAft>
              <a:buSzPts val="2000"/>
              <a:buAutoNum type="arabicPeriod"/>
            </a:pPr>
            <a:r>
              <a:rPr lang="de-DE"/>
              <a:t>Problem</a:t>
            </a:r>
            <a:endParaRPr/>
          </a:p>
          <a:p>
            <a:pPr marL="635000" lvl="1" indent="-457200" algn="l" rtl="0">
              <a:lnSpc>
                <a:spcPct val="90000"/>
              </a:lnSpc>
              <a:spcBef>
                <a:spcPts val="500"/>
              </a:spcBef>
              <a:spcAft>
                <a:spcPts val="0"/>
              </a:spcAft>
              <a:buSzPts val="2000"/>
              <a:buAutoNum type="arabicPeriod"/>
            </a:pPr>
            <a:r>
              <a:rPr lang="de-DE"/>
              <a:t>Service Request</a:t>
            </a:r>
            <a:endParaRPr/>
          </a:p>
          <a:p>
            <a:pPr marL="457200" lvl="0" indent="-457200" algn="l" rtl="0">
              <a:lnSpc>
                <a:spcPct val="90000"/>
              </a:lnSpc>
              <a:spcBef>
                <a:spcPts val="1400"/>
              </a:spcBef>
              <a:spcAft>
                <a:spcPts val="0"/>
              </a:spcAft>
              <a:buSzPts val="2400"/>
              <a:buAutoNum type="arabicPeriod"/>
            </a:pPr>
            <a:r>
              <a:rPr lang="de-DE"/>
              <a:t>Erstellt einen Request for Change nach ITIL-Kriterien </a:t>
            </a:r>
            <a:endParaRPr/>
          </a:p>
          <a:p>
            <a:pPr marL="457200" lvl="0" indent="-457200" algn="l" rtl="0">
              <a:lnSpc>
                <a:spcPct val="90000"/>
              </a:lnSpc>
              <a:spcBef>
                <a:spcPts val="1400"/>
              </a:spcBef>
              <a:spcAft>
                <a:spcPts val="0"/>
              </a:spcAft>
              <a:buSzPts val="2400"/>
              <a:buAutoNum type="arabicPeriod"/>
            </a:pPr>
            <a:r>
              <a:rPr lang="de-DE"/>
              <a:t>Bonus: Erstellt dafür einen Change in Jira Service Desk und durchlauft den Prozess</a:t>
            </a:r>
            <a:endParaRPr/>
          </a:p>
          <a:p>
            <a:pPr marL="457200" lvl="0" indent="-457200" algn="l" rtl="0">
              <a:lnSpc>
                <a:spcPct val="90000"/>
              </a:lnSpc>
              <a:spcBef>
                <a:spcPts val="1400"/>
              </a:spcBef>
              <a:spcAft>
                <a:spcPts val="0"/>
              </a:spcAft>
              <a:buSzPts val="2400"/>
              <a:buAutoNum type="arabicPeriod"/>
            </a:pPr>
            <a:r>
              <a:rPr lang="de-DE"/>
              <a:t>Bonus-Bonus: vergebt eine Versionsnummer und erstellt Release Notes für das Weblog</a:t>
            </a:r>
            <a:endParaRPr/>
          </a:p>
        </p:txBody>
      </p:sp>
      <p:sp>
        <p:nvSpPr>
          <p:cNvPr id="952" name="Google Shape;952;p93"/>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dirty="0"/>
              <a:t>Request for Change – </a:t>
            </a:r>
            <a:r>
              <a:rPr lang="de-DE" dirty="0" smtClean="0"/>
              <a:t>4 Groups</a:t>
            </a:r>
            <a:endParaRPr dirty="0"/>
          </a:p>
        </p:txBody>
      </p:sp>
      <p:sp>
        <p:nvSpPr>
          <p:cNvPr id="953" name="Google Shape;953;p93"/>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3"/>
              </a:rPr>
              <a:t>www.atlassian.com/itsm</a:t>
            </a:r>
            <a:endParaRPr sz="1200">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4"/>
              </a:rPr>
              <a:t>de.wikipedia.org/wiki/IT_Infrastructure_Library</a:t>
            </a:r>
            <a:endParaRPr sz="1200">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5"/>
              </a:rPr>
              <a:t>de.wikipedia.org/wiki/Change_Management_(ITIL)</a:t>
            </a:r>
            <a:endParaRPr sz="1200">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6"/>
              </a:rPr>
              <a:t>confluence.atlassian.com/adminjiraserver/creating-release-notes-938847219.html</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2356506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5"/>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a:t>End of Day 2</a:t>
            </a:r>
            <a:endParaRPr/>
          </a:p>
        </p:txBody>
      </p:sp>
      <p:sp>
        <p:nvSpPr>
          <p:cNvPr id="572" name="Google Shape;572;p65"/>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a:t>Software Engineering Vorgehensmodelle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61" descr="Coffee"/>
          <p:cNvPicPr preferRelativeResize="0"/>
          <p:nvPr/>
        </p:nvPicPr>
        <p:blipFill rotWithShape="1">
          <a:blip r:embed="rId3">
            <a:alphaModFix/>
          </a:blip>
          <a:srcRect/>
          <a:stretch/>
        </p:blipFill>
        <p:spPr>
          <a:xfrm>
            <a:off x="2747962" y="80963"/>
            <a:ext cx="6708775" cy="6708775"/>
          </a:xfrm>
          <a:prstGeom prst="rect">
            <a:avLst/>
          </a:prstGeom>
          <a:noFill/>
          <a:ln>
            <a:noFill/>
          </a:ln>
        </p:spPr>
      </p:pic>
    </p:spTree>
    <p:extLst>
      <p:ext uri="{BB962C8B-B14F-4D97-AF65-F5344CB8AC3E}">
        <p14:creationId xmlns:p14="http://schemas.microsoft.com/office/powerpoint/2010/main" val="605865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p>
            <a:pPr marL="0" lvl="0" indent="0" algn="ctr" rtl="0">
              <a:lnSpc>
                <a:spcPct val="90000"/>
              </a:lnSpc>
              <a:spcBef>
                <a:spcPts val="0"/>
              </a:spcBef>
              <a:spcAft>
                <a:spcPts val="0"/>
              </a:spcAft>
              <a:buClr>
                <a:schemeClr val="lt1"/>
              </a:buClr>
              <a:buSzPts val="7200"/>
              <a:buFont typeface="Arial"/>
              <a:buNone/>
            </a:pPr>
            <a:r>
              <a:rPr lang="de-DE" dirty="0" smtClean="0"/>
              <a:t>Softwareverteilung</a:t>
            </a:r>
            <a:br>
              <a:rPr lang="de-DE" dirty="0" smtClean="0"/>
            </a:br>
            <a:r>
              <a:rPr lang="de-DE" dirty="0" smtClean="0"/>
              <a:t>mit Docker</a:t>
            </a:r>
            <a:endParaRPr dirty="0"/>
          </a:p>
        </p:txBody>
      </p:sp>
      <p:sp>
        <p:nvSpPr>
          <p:cNvPr id="413" name="Google Shape;413;p48"/>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14" name="Google Shape;414;p48"/>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31</a:t>
            </a:fld>
            <a:endParaRPr/>
          </a:p>
        </p:txBody>
      </p:sp>
    </p:spTree>
    <p:extLst>
      <p:ext uri="{BB962C8B-B14F-4D97-AF65-F5344CB8AC3E}">
        <p14:creationId xmlns:p14="http://schemas.microsoft.com/office/powerpoint/2010/main" val="2493575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9"/>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buSzPts val="3200"/>
            </a:pPr>
            <a:r>
              <a:rPr lang="en-GB" sz="2400" i="0" dirty="0"/>
              <a:t>Software deployment is all of the activities that make a software system available for </a:t>
            </a:r>
            <a:r>
              <a:rPr lang="en-GB" sz="2400" i="0" dirty="0" smtClean="0"/>
              <a:t>use</a:t>
            </a:r>
            <a:r>
              <a:rPr lang="en-GB" sz="2400" i="0" dirty="0"/>
              <a:t>.</a:t>
            </a:r>
          </a:p>
          <a:p>
            <a:pPr marL="0" lvl="0" indent="0">
              <a:buSzPts val="3200"/>
            </a:pPr>
            <a:endParaRPr lang="en-GB" sz="2400" i="0" dirty="0"/>
          </a:p>
          <a:p>
            <a:pPr marL="0" lvl="0" indent="0">
              <a:buSzPts val="3200"/>
            </a:pPr>
            <a:r>
              <a:rPr lang="en-GB" sz="2400" i="0" dirty="0"/>
              <a:t>The general deployment process consists of several interrelated activities with possible transitions between them. These activities can occur at the producer side or at the consumer side or both. Because every software system is unique, the precise processes or procedures within each activity can hardly be defined. Therefore, "deployment" should be interpreted as a general process that has to be customized according to specific requirements or characteristics</a:t>
            </a:r>
            <a:r>
              <a:rPr lang="en-GB" sz="2400" i="0" dirty="0" smtClean="0"/>
              <a:t>.</a:t>
            </a:r>
            <a:endParaRPr sz="2400" dirty="0"/>
          </a:p>
        </p:txBody>
      </p:sp>
      <p:sp>
        <p:nvSpPr>
          <p:cNvPr id="336" name="Google Shape;336;p39"/>
          <p:cNvSpPr txBox="1">
            <a:spLocks noGrp="1"/>
          </p:cNvSpPr>
          <p:nvPr>
            <p:ph type="body" idx="2"/>
          </p:nvPr>
        </p:nvSpPr>
        <p:spPr>
          <a:xfrm>
            <a:off x="4398745" y="4507606"/>
            <a:ext cx="7134442"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dirty="0"/>
              <a:t>- Wikipedia, 2020</a:t>
            </a:r>
            <a:endParaRPr dirty="0"/>
          </a:p>
        </p:txBody>
      </p:sp>
    </p:spTree>
    <p:extLst>
      <p:ext uri="{BB962C8B-B14F-4D97-AF65-F5344CB8AC3E}">
        <p14:creationId xmlns:p14="http://schemas.microsoft.com/office/powerpoint/2010/main" val="3208610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GB"/>
          </a:p>
        </p:txBody>
      </p:sp>
      <p:sp>
        <p:nvSpPr>
          <p:cNvPr id="3" name="Title 2"/>
          <p:cNvSpPr>
            <a:spLocks noGrp="1"/>
          </p:cNvSpPr>
          <p:nvPr>
            <p:ph type="title"/>
          </p:nvPr>
        </p:nvSpPr>
        <p:spPr/>
        <p:txBody>
          <a:bodyPr/>
          <a:lstStyle/>
          <a:p>
            <a:endParaRPr lang="en-GB"/>
          </a:p>
        </p:txBody>
      </p:sp>
      <p:pic>
        <p:nvPicPr>
          <p:cNvPr id="7170" name="Picture 2" descr="brown and white running shoes in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4064"/>
            <a:ext cx="12192000" cy="813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350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lgn="ctr">
              <a:buNone/>
            </a:pPr>
            <a:r>
              <a:rPr lang="de-DE" sz="4800" dirty="0" smtClean="0"/>
              <a:t>„Docker </a:t>
            </a:r>
            <a:r>
              <a:rPr lang="de-DE" sz="4800" dirty="0"/>
              <a:t>ist eine Freie Software zur Isolierung von Anwendungen mit Containervirtualisierung</a:t>
            </a:r>
            <a:r>
              <a:rPr lang="de-DE" sz="4800" dirty="0" smtClean="0"/>
              <a:t>.“</a:t>
            </a:r>
          </a:p>
          <a:p>
            <a:pPr marL="114300" indent="0">
              <a:buNone/>
            </a:pPr>
            <a:r>
              <a:rPr lang="de-DE" dirty="0"/>
              <a:t>	</a:t>
            </a:r>
            <a:r>
              <a:rPr lang="de-DE" dirty="0" smtClean="0"/>
              <a:t>					       - Wikipedia, 2020</a:t>
            </a:r>
            <a:endParaRPr lang="en-GB"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34</a:t>
            </a:fld>
            <a:endParaRPr lang="de-DE"/>
          </a:p>
        </p:txBody>
      </p:sp>
      <p:sp>
        <p:nvSpPr>
          <p:cNvPr id="4" name="Title 3"/>
          <p:cNvSpPr>
            <a:spLocks noGrp="1"/>
          </p:cNvSpPr>
          <p:nvPr>
            <p:ph type="title"/>
          </p:nvPr>
        </p:nvSpPr>
        <p:spPr/>
        <p:txBody>
          <a:bodyPr/>
          <a:lstStyle/>
          <a:p>
            <a:r>
              <a:rPr lang="de-DE" dirty="0" smtClean="0"/>
              <a:t>Docker</a:t>
            </a:r>
            <a:endParaRPr lang="en-GB" dirty="0"/>
          </a:p>
        </p:txBody>
      </p:sp>
      <p:pic>
        <p:nvPicPr>
          <p:cNvPr id="5" name="Picture 2" descr="Docker Training – ATIX 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7187" y="496155"/>
            <a:ext cx="32004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69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GB"/>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35</a:t>
            </a:fld>
            <a:endParaRPr lang="de-DE"/>
          </a:p>
        </p:txBody>
      </p:sp>
      <p:sp>
        <p:nvSpPr>
          <p:cNvPr id="4" name="Title 3"/>
          <p:cNvSpPr>
            <a:spLocks noGrp="1"/>
          </p:cNvSpPr>
          <p:nvPr>
            <p:ph type="title"/>
          </p:nvPr>
        </p:nvSpPr>
        <p:spPr/>
        <p:txBody>
          <a:bodyPr/>
          <a:lstStyle/>
          <a:p>
            <a:endParaRPr lang="en-GB"/>
          </a:p>
        </p:txBody>
      </p:sp>
      <p:pic>
        <p:nvPicPr>
          <p:cNvPr id="9218" name="Picture 2" descr="What is a Container? | App Containerization | Do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87" y="-929293"/>
            <a:ext cx="9971064" cy="863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802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87"/>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de-DE"/>
              <a:t>Benutzt die Docker-Befehle: </a:t>
            </a:r>
            <a:endParaRPr/>
          </a:p>
          <a:p>
            <a:pPr marL="358775" lvl="1" indent="-177800" algn="l" rtl="0">
              <a:lnSpc>
                <a:spcPct val="90000"/>
              </a:lnSpc>
              <a:spcBef>
                <a:spcPts val="500"/>
              </a:spcBef>
              <a:spcAft>
                <a:spcPts val="0"/>
              </a:spcAft>
              <a:buSzPts val="2000"/>
              <a:buChar char="−"/>
            </a:pPr>
            <a:r>
              <a:rPr lang="de-DE"/>
              <a:t>run, stop</a:t>
            </a:r>
            <a:endParaRPr/>
          </a:p>
          <a:p>
            <a:pPr marL="358775" lvl="1" indent="-177800" algn="l" rtl="0">
              <a:lnSpc>
                <a:spcPct val="90000"/>
              </a:lnSpc>
              <a:spcBef>
                <a:spcPts val="500"/>
              </a:spcBef>
              <a:spcAft>
                <a:spcPts val="0"/>
              </a:spcAft>
              <a:buSzPts val="2000"/>
              <a:buChar char="−"/>
            </a:pPr>
            <a:r>
              <a:rPr lang="de-DE"/>
              <a:t>pull, images</a:t>
            </a:r>
            <a:endParaRPr/>
          </a:p>
          <a:p>
            <a:pPr marL="358775" lvl="1" indent="-177800" algn="l" rtl="0">
              <a:lnSpc>
                <a:spcPct val="90000"/>
              </a:lnSpc>
              <a:spcBef>
                <a:spcPts val="500"/>
              </a:spcBef>
              <a:spcAft>
                <a:spcPts val="0"/>
              </a:spcAft>
              <a:buSzPts val="2000"/>
              <a:buChar char="−"/>
            </a:pPr>
            <a:r>
              <a:rPr lang="de-DE"/>
              <a:t>ps, rm</a:t>
            </a:r>
            <a:endParaRPr/>
          </a:p>
          <a:p>
            <a:pPr marL="358775" lvl="1" indent="-177800" algn="l" rtl="0">
              <a:lnSpc>
                <a:spcPct val="90000"/>
              </a:lnSpc>
              <a:spcBef>
                <a:spcPts val="500"/>
              </a:spcBef>
              <a:spcAft>
                <a:spcPts val="0"/>
              </a:spcAft>
              <a:buSzPts val="2000"/>
              <a:buChar char="−"/>
            </a:pPr>
            <a:r>
              <a:rPr lang="de-DE"/>
              <a:t>port</a:t>
            </a:r>
            <a:endParaRPr/>
          </a:p>
          <a:p>
            <a:pPr marL="0" lvl="0" indent="0" algn="l" rtl="0">
              <a:lnSpc>
                <a:spcPct val="90000"/>
              </a:lnSpc>
              <a:spcBef>
                <a:spcPts val="1400"/>
              </a:spcBef>
              <a:spcAft>
                <a:spcPts val="0"/>
              </a:spcAft>
              <a:buSzPts val="2400"/>
              <a:buNone/>
            </a:pPr>
            <a:r>
              <a:rPr lang="de-DE"/>
              <a:t>Und die Parameter:</a:t>
            </a:r>
            <a:endParaRPr/>
          </a:p>
          <a:p>
            <a:pPr marL="358775" lvl="1" indent="-177800" algn="l" rtl="0">
              <a:lnSpc>
                <a:spcPct val="90000"/>
              </a:lnSpc>
              <a:spcBef>
                <a:spcPts val="500"/>
              </a:spcBef>
              <a:spcAft>
                <a:spcPts val="0"/>
              </a:spcAft>
              <a:buSzPts val="2000"/>
              <a:buChar char="−"/>
            </a:pPr>
            <a:r>
              <a:rPr lang="de-DE"/>
              <a:t>-d</a:t>
            </a:r>
            <a:endParaRPr/>
          </a:p>
          <a:p>
            <a:pPr marL="358775" lvl="1" indent="-177800" algn="l" rtl="0">
              <a:lnSpc>
                <a:spcPct val="90000"/>
              </a:lnSpc>
              <a:spcBef>
                <a:spcPts val="500"/>
              </a:spcBef>
              <a:spcAft>
                <a:spcPts val="0"/>
              </a:spcAft>
              <a:buSzPts val="2000"/>
              <a:buChar char="−"/>
            </a:pPr>
            <a:r>
              <a:rPr lang="de-DE"/>
              <a:t>-p -P</a:t>
            </a:r>
            <a:endParaRPr/>
          </a:p>
          <a:p>
            <a:pPr marL="358775" lvl="1" indent="-177800" algn="l" rtl="0">
              <a:lnSpc>
                <a:spcPct val="90000"/>
              </a:lnSpc>
              <a:spcBef>
                <a:spcPts val="500"/>
              </a:spcBef>
              <a:spcAft>
                <a:spcPts val="0"/>
              </a:spcAft>
              <a:buSzPts val="2000"/>
              <a:buChar char="−"/>
            </a:pPr>
            <a:r>
              <a:rPr lang="de-DE"/>
              <a:t>--name</a:t>
            </a:r>
            <a:endParaRPr/>
          </a:p>
          <a:p>
            <a:pPr marL="0" lvl="0" indent="0" algn="l" rtl="0">
              <a:lnSpc>
                <a:spcPct val="90000"/>
              </a:lnSpc>
              <a:spcBef>
                <a:spcPts val="1400"/>
              </a:spcBef>
              <a:spcAft>
                <a:spcPts val="0"/>
              </a:spcAft>
              <a:buSzPts val="2400"/>
              <a:buNone/>
            </a:pPr>
            <a:r>
              <a:rPr lang="de-DE"/>
              <a:t>Bonus: Befehle build &amp; push, Parameter -v und -e</a:t>
            </a:r>
            <a:endParaRPr/>
          </a:p>
        </p:txBody>
      </p:sp>
      <p:sp>
        <p:nvSpPr>
          <p:cNvPr id="910" name="Google Shape;910;p87"/>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dirty="0"/>
              <a:t>Docker </a:t>
            </a:r>
            <a:r>
              <a:rPr lang="de-DE" dirty="0" smtClean="0"/>
              <a:t>Exercise – Pairs</a:t>
            </a:r>
            <a:endParaRPr dirty="0"/>
          </a:p>
        </p:txBody>
      </p:sp>
      <p:sp>
        <p:nvSpPr>
          <p:cNvPr id="911" name="Google Shape;911;p87"/>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3"/>
              </a:rPr>
              <a:t>docker-curriculum.com</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256912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61" descr="Coffee"/>
          <p:cNvPicPr preferRelativeResize="0"/>
          <p:nvPr/>
        </p:nvPicPr>
        <p:blipFill rotWithShape="1">
          <a:blip r:embed="rId3">
            <a:alphaModFix/>
          </a:blip>
          <a:srcRect/>
          <a:stretch/>
        </p:blipFill>
        <p:spPr>
          <a:xfrm>
            <a:off x="2747962" y="80963"/>
            <a:ext cx="6708775" cy="6708775"/>
          </a:xfrm>
          <a:prstGeom prst="rect">
            <a:avLst/>
          </a:prstGeom>
          <a:noFill/>
          <a:ln>
            <a:noFill/>
          </a:ln>
        </p:spPr>
      </p:pic>
    </p:spTree>
    <p:extLst>
      <p:ext uri="{BB962C8B-B14F-4D97-AF65-F5344CB8AC3E}">
        <p14:creationId xmlns:p14="http://schemas.microsoft.com/office/powerpoint/2010/main" val="2310486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972000" y="1252800"/>
            <a:ext cx="10108800" cy="2653200"/>
          </a:xfrm>
          <a:prstGeom prst="rect">
            <a:avLst/>
          </a:prstGeom>
          <a:noFill/>
          <a:ln>
            <a:noFill/>
          </a:ln>
        </p:spPr>
        <p:txBody>
          <a:bodyPr spcFirstLastPara="1" wrap="square" lIns="0" tIns="0" rIns="0" bIns="36000" anchor="b" anchorCtr="0">
            <a:noAutofit/>
          </a:bodyPr>
          <a:lstStyle/>
          <a:p>
            <a:pPr marL="0" lvl="0" indent="0" algn="ctr" rtl="0">
              <a:lnSpc>
                <a:spcPct val="90000"/>
              </a:lnSpc>
              <a:spcBef>
                <a:spcPts val="0"/>
              </a:spcBef>
              <a:spcAft>
                <a:spcPts val="0"/>
              </a:spcAft>
              <a:buClr>
                <a:schemeClr val="lt1"/>
              </a:buClr>
              <a:buSzPts val="7200"/>
              <a:buFont typeface="Arial"/>
              <a:buNone/>
            </a:pPr>
            <a:r>
              <a:rPr lang="de-DE" dirty="0" smtClean="0"/>
              <a:t>Softwarebetrieb</a:t>
            </a:r>
            <a:endParaRPr dirty="0"/>
          </a:p>
        </p:txBody>
      </p:sp>
      <p:sp>
        <p:nvSpPr>
          <p:cNvPr id="413" name="Google Shape;413;p48"/>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414" name="Google Shape;414;p48"/>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38</a:t>
            </a:fld>
            <a:endParaRPr/>
          </a:p>
        </p:txBody>
      </p:sp>
    </p:spTree>
    <p:extLst>
      <p:ext uri="{BB962C8B-B14F-4D97-AF65-F5344CB8AC3E}">
        <p14:creationId xmlns:p14="http://schemas.microsoft.com/office/powerpoint/2010/main" val="211776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9"/>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buSzPts val="3200"/>
            </a:pPr>
            <a:r>
              <a:rPr lang="de-DE" sz="2800" i="0" dirty="0"/>
              <a:t>Organisationseinheit innerhalb der Informationstechnik. Der IT-Betrieb hat die Aufgabe, die Hardware und die zum Betrieb der Hardware erforderliche Software in angemessenem Umfang zur Verfügung zu stellen und störungsfrei zu betreiben. Dafür muss der IT-Betrieb den Anwendungen das erforderliche technische Umfeld und die notwendigen Prozesse zuordnen. Im Störungsfall dient der IT-Betrieb als zentrale Ansprechstelle der Anwender, bei Ausfällen hat er für die möglichst kurzfristige Wiederherstellung der Verfügbarkeit Sorge zu tragen.</a:t>
            </a:r>
            <a:endParaRPr sz="2800" dirty="0"/>
          </a:p>
        </p:txBody>
      </p:sp>
      <p:sp>
        <p:nvSpPr>
          <p:cNvPr id="336" name="Google Shape;336;p39"/>
          <p:cNvSpPr txBox="1">
            <a:spLocks noGrp="1"/>
          </p:cNvSpPr>
          <p:nvPr>
            <p:ph type="body" idx="2"/>
          </p:nvPr>
        </p:nvSpPr>
        <p:spPr>
          <a:xfrm>
            <a:off x="4398745" y="4507606"/>
            <a:ext cx="7134442"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dirty="0"/>
              <a:t>- </a:t>
            </a:r>
            <a:r>
              <a:rPr lang="de-DE" dirty="0" smtClean="0"/>
              <a:t>Christian Hofer, 2017</a:t>
            </a:r>
            <a:endParaRPr dirty="0"/>
          </a:p>
        </p:txBody>
      </p:sp>
    </p:spTree>
    <p:extLst>
      <p:ext uri="{BB962C8B-B14F-4D97-AF65-F5344CB8AC3E}">
        <p14:creationId xmlns:p14="http://schemas.microsoft.com/office/powerpoint/2010/main" val="207290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a:p>
        </p:txBody>
      </p:sp>
      <p:sp>
        <p:nvSpPr>
          <p:cNvPr id="5" name="Title 4"/>
          <p:cNvSpPr>
            <a:spLocks noGrp="1"/>
          </p:cNvSpPr>
          <p:nvPr>
            <p:ph type="title"/>
          </p:nvPr>
        </p:nvSpPr>
        <p:spPr/>
        <p:txBody>
          <a:bodyPr/>
          <a:lstStyle/>
          <a:p>
            <a:r>
              <a:rPr lang="de-DE" dirty="0" smtClean="0"/>
              <a:t>Vorstellungsrunde - </a:t>
            </a:r>
            <a:r>
              <a:rPr lang="de-DE" dirty="0" smtClean="0">
                <a:hlinkClick r:id="rId2"/>
              </a:rPr>
              <a:t>menti.com/ow4mv4qba1</a:t>
            </a:r>
            <a:r>
              <a:rPr lang="de-DE" dirty="0" smtClean="0"/>
              <a:t/>
            </a:r>
            <a:br>
              <a:rPr lang="de-DE" dirty="0" smtClean="0"/>
            </a:br>
            <a:r>
              <a:rPr lang="de-DE" dirty="0" smtClean="0"/>
              <a:t>(go to menti.com and use the code: </a:t>
            </a:r>
            <a:r>
              <a:rPr lang="en-GB" b="1" dirty="0"/>
              <a:t>65 43 91</a:t>
            </a:r>
            <a:r>
              <a:rPr lang="en-GB" b="1" dirty="0" smtClean="0"/>
              <a:t>)</a:t>
            </a:r>
            <a:endParaRPr lang="en-GB" dirty="0"/>
          </a:p>
        </p:txBody>
      </p:sp>
      <p:pic>
        <p:nvPicPr>
          <p:cNvPr id="1026" name="Picture 2" descr="https://api.qrserver.com/v1/create-qr-code/?size=500x500&amp;data=https://www.menti.com/ow4mv4qb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4" y="1596750"/>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90785" y="0"/>
            <a:ext cx="12010430" cy="6858000"/>
          </a:xfrm>
          <a:prstGeom prst="rect">
            <a:avLst/>
          </a:prstGeom>
        </p:spPr>
      </p:pic>
    </p:spTree>
    <p:extLst>
      <p:ext uri="{BB962C8B-B14F-4D97-AF65-F5344CB8AC3E}">
        <p14:creationId xmlns:p14="http://schemas.microsoft.com/office/powerpoint/2010/main" val="3244554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13314" name="Picture 2" descr="doctor and nurse during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4064"/>
            <a:ext cx="12192000" cy="813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813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a:p>
        </p:txBody>
      </p:sp>
      <p:sp>
        <p:nvSpPr>
          <p:cNvPr id="5" name="Title 4"/>
          <p:cNvSpPr>
            <a:spLocks noGrp="1"/>
          </p:cNvSpPr>
          <p:nvPr>
            <p:ph type="title"/>
          </p:nvPr>
        </p:nvSpPr>
        <p:spPr/>
        <p:txBody>
          <a:bodyPr/>
          <a:lstStyle/>
          <a:p>
            <a:r>
              <a:rPr lang="de-DE" dirty="0" smtClean="0"/>
              <a:t>Bereitschaftsmanagement</a:t>
            </a:r>
            <a:endParaRPr lang="en-GB" dirty="0"/>
          </a:p>
        </p:txBody>
      </p:sp>
      <p:pic>
        <p:nvPicPr>
          <p:cNvPr id="12290" name="Picture 2" descr="Opsgenie – Bereitschaftsmanagement und Eskalation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40" y="1026000"/>
            <a:ext cx="10217185" cy="58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574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GB"/>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42</a:t>
            </a:fld>
            <a:endParaRPr lang="de-DE"/>
          </a:p>
        </p:txBody>
      </p:sp>
      <p:sp>
        <p:nvSpPr>
          <p:cNvPr id="4" name="Title 3"/>
          <p:cNvSpPr>
            <a:spLocks noGrp="1"/>
          </p:cNvSpPr>
          <p:nvPr>
            <p:ph type="title"/>
          </p:nvPr>
        </p:nvSpPr>
        <p:spPr/>
        <p:txBody>
          <a:bodyPr/>
          <a:lstStyle/>
          <a:p>
            <a:endParaRPr lang="en-GB"/>
          </a:p>
        </p:txBody>
      </p:sp>
      <p:pic>
        <p:nvPicPr>
          <p:cNvPr id="11270" name="Picture 6" descr="Opsgenie: First Look | OpsMat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650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85"/>
          <p:cNvSpPr txBox="1">
            <a:spLocks noGrp="1"/>
          </p:cNvSpPr>
          <p:nvPr>
            <p:ph type="body" idx="1"/>
          </p:nvPr>
        </p:nvSpPr>
        <p:spPr>
          <a:xfrm>
            <a:off x="658814" y="1503575"/>
            <a:ext cx="10107922" cy="4471711"/>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SzPts val="2400"/>
              <a:buAutoNum type="arabicPeriod"/>
            </a:pPr>
            <a:r>
              <a:rPr lang="de-DE"/>
              <a:t>Erstellt einen OpsGenie-Account </a:t>
            </a:r>
            <a:endParaRPr/>
          </a:p>
          <a:p>
            <a:pPr marL="457200" lvl="0" indent="-457200" algn="l" rtl="0">
              <a:lnSpc>
                <a:spcPct val="90000"/>
              </a:lnSpc>
              <a:spcBef>
                <a:spcPts val="1400"/>
              </a:spcBef>
              <a:spcAft>
                <a:spcPts val="0"/>
              </a:spcAft>
              <a:buSzPts val="2400"/>
              <a:buAutoNum type="arabicPeriod"/>
            </a:pPr>
            <a:r>
              <a:rPr lang="de-DE"/>
              <a:t>Erstellt zwei Teams mit unterschiedliche Rotationen</a:t>
            </a:r>
            <a:endParaRPr/>
          </a:p>
          <a:p>
            <a:pPr marL="457200" lvl="0" indent="-457200" algn="l" rtl="0">
              <a:lnSpc>
                <a:spcPct val="90000"/>
              </a:lnSpc>
              <a:spcBef>
                <a:spcPts val="1400"/>
              </a:spcBef>
              <a:spcAft>
                <a:spcPts val="0"/>
              </a:spcAft>
              <a:buSzPts val="2400"/>
              <a:buAutoNum type="arabicPeriod"/>
            </a:pPr>
            <a:r>
              <a:rPr lang="de-DE"/>
              <a:t>Aktiviert die E-Mail-Integration und schickt eine E-Mail an die Adresse</a:t>
            </a:r>
            <a:endParaRPr/>
          </a:p>
          <a:p>
            <a:pPr marL="457200" lvl="0" indent="-457200" algn="l" rtl="0">
              <a:lnSpc>
                <a:spcPct val="90000"/>
              </a:lnSpc>
              <a:spcBef>
                <a:spcPts val="1400"/>
              </a:spcBef>
              <a:spcAft>
                <a:spcPts val="0"/>
              </a:spcAft>
              <a:buSzPts val="2400"/>
              <a:buAutoNum type="arabicPeriod"/>
            </a:pPr>
            <a:r>
              <a:rPr lang="de-DE"/>
              <a:t>Bonus: Aktiviert die Jira-Integration und erstellt ein Ticket</a:t>
            </a:r>
            <a:endParaRPr/>
          </a:p>
          <a:p>
            <a:pPr marL="457200" lvl="0" indent="-457200" algn="l" rtl="0">
              <a:lnSpc>
                <a:spcPct val="90000"/>
              </a:lnSpc>
              <a:spcBef>
                <a:spcPts val="1400"/>
              </a:spcBef>
              <a:spcAft>
                <a:spcPts val="0"/>
              </a:spcAft>
              <a:buSzPts val="2400"/>
              <a:buAutoNum type="arabicPeriod"/>
            </a:pPr>
            <a:r>
              <a:rPr lang="de-DE"/>
              <a:t>Bonus-Bonus: Aktiviert die API-Integration und schickt einen Alert per JSON</a:t>
            </a:r>
            <a:endParaRPr/>
          </a:p>
        </p:txBody>
      </p:sp>
      <p:sp>
        <p:nvSpPr>
          <p:cNvPr id="896" name="Google Shape;896;p85"/>
          <p:cNvSpPr txBox="1">
            <a:spLocks noGrp="1"/>
          </p:cNvSpPr>
          <p:nvPr>
            <p:ph type="title"/>
          </p:nvPr>
        </p:nvSpPr>
        <p:spPr>
          <a:xfrm>
            <a:off x="658813" y="576000"/>
            <a:ext cx="7732800" cy="900000"/>
          </a:xfrm>
          <a:prstGeom prst="rect">
            <a:avLst/>
          </a:prstGeom>
          <a:noFill/>
          <a:ln>
            <a:noFill/>
          </a:ln>
        </p:spPr>
        <p:txBody>
          <a:bodyPr spcFirstLastPara="1" wrap="square" lIns="0" tIns="0" rIns="0" bIns="36000" anchor="t" anchorCtr="0">
            <a:noAutofit/>
          </a:bodyPr>
          <a:lstStyle/>
          <a:p>
            <a:pPr marL="0" lvl="0" indent="0" algn="l" rtl="0">
              <a:lnSpc>
                <a:spcPct val="90000"/>
              </a:lnSpc>
              <a:spcBef>
                <a:spcPts val="0"/>
              </a:spcBef>
              <a:spcAft>
                <a:spcPts val="0"/>
              </a:spcAft>
              <a:buClr>
                <a:schemeClr val="lt1"/>
              </a:buClr>
              <a:buSzPts val="2400"/>
              <a:buFont typeface="Arial"/>
              <a:buNone/>
            </a:pPr>
            <a:r>
              <a:rPr lang="de-DE"/>
              <a:t>OpsGenie-Support-Team – 4 Groups</a:t>
            </a:r>
            <a:endParaRPr/>
          </a:p>
        </p:txBody>
      </p:sp>
      <p:sp>
        <p:nvSpPr>
          <p:cNvPr id="897" name="Google Shape;897;p85"/>
          <p:cNvSpPr txBox="1"/>
          <p:nvPr/>
        </p:nvSpPr>
        <p:spPr>
          <a:xfrm>
            <a:off x="3352800" y="5486399"/>
            <a:ext cx="8056194" cy="99060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endParaRPr sz="1200" u="sng">
              <a:solidFill>
                <a:schemeClr val="hlink"/>
              </a:solidFill>
              <a:latin typeface="Arial"/>
              <a:ea typeface="Arial"/>
              <a:cs typeface="Arial"/>
              <a:sym typeface="Arial"/>
              <a:hlinkClick r:id="rId3"/>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3"/>
              </a:rPr>
              <a:t>atlassian.com/software/opsgenie</a:t>
            </a:r>
            <a:endParaRPr sz="1200">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4"/>
              </a:rPr>
              <a:t>docs.opsgenie.com/docs/jira-integration</a:t>
            </a:r>
            <a:endParaRPr sz="1200" u="sng">
              <a:solidFill>
                <a:schemeClr val="hlink"/>
              </a:solidFill>
              <a:latin typeface="Arial"/>
              <a:ea typeface="Arial"/>
              <a:cs typeface="Arial"/>
              <a:sym typeface="Arial"/>
              <a:hlinkClick r:id="rId5"/>
            </a:endParaRPr>
          </a:p>
          <a:p>
            <a:pPr marL="0" marR="0" lvl="0" indent="0" algn="r" rtl="0">
              <a:lnSpc>
                <a:spcPct val="100000"/>
              </a:lnSpc>
              <a:spcBef>
                <a:spcPts val="0"/>
              </a:spcBef>
              <a:spcAft>
                <a:spcPts val="0"/>
              </a:spcAft>
              <a:buClr>
                <a:schemeClr val="lt1"/>
              </a:buClr>
              <a:buSzPts val="1200"/>
              <a:buFont typeface="Arial"/>
              <a:buNone/>
            </a:pPr>
            <a:r>
              <a:rPr lang="de-DE" sz="1200" u="sng">
                <a:solidFill>
                  <a:schemeClr val="hlink"/>
                </a:solidFill>
                <a:latin typeface="Arial"/>
                <a:ea typeface="Arial"/>
                <a:cs typeface="Arial"/>
                <a:sym typeface="Arial"/>
                <a:hlinkClick r:id="rId5"/>
              </a:rPr>
              <a:t>reqbin.com</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138809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4"/>
          <p:cNvSpPr>
            <a:spLocks noGrp="1"/>
          </p:cNvSpPr>
          <p:nvPr>
            <p:ph type="pic" idx="2"/>
          </p:nvPr>
        </p:nvSpPr>
        <p:spPr>
          <a:xfrm>
            <a:off x="0" y="0"/>
            <a:ext cx="12192000" cy="6858000"/>
          </a:xfrm>
          <a:prstGeom prst="rect">
            <a:avLst/>
          </a:prstGeom>
          <a:solidFill>
            <a:srgbClr val="BFBFBF"/>
          </a:solidFill>
          <a:ln>
            <a:noFill/>
          </a:ln>
        </p:spPr>
        <p:txBody>
          <a:bodyPr spcFirstLastPara="1" wrap="square" lIns="0" tIns="0" rIns="0" bIns="0" anchor="t" anchorCtr="0">
            <a:noAutofit/>
          </a:bodyPr>
          <a:lstStyle/>
          <a:p>
            <a:pPr marL="0" lvl="0" indent="0" algn="ctr" rtl="0">
              <a:spcBef>
                <a:spcPts val="1400"/>
              </a:spcBef>
              <a:spcAft>
                <a:spcPts val="0"/>
              </a:spcAft>
              <a:buNone/>
            </a:pPr>
            <a:endParaRPr/>
          </a:p>
        </p:txBody>
      </p:sp>
      <p:grpSp>
        <p:nvGrpSpPr>
          <p:cNvPr id="540" name="Google Shape;540;p64"/>
          <p:cNvGrpSpPr/>
          <p:nvPr/>
        </p:nvGrpSpPr>
        <p:grpSpPr>
          <a:xfrm>
            <a:off x="7466412" y="1140559"/>
            <a:ext cx="2031347" cy="1218808"/>
            <a:chOff x="5694568" y="1262258"/>
            <a:chExt cx="2031347" cy="1218808"/>
          </a:xfrm>
        </p:grpSpPr>
        <p:sp>
          <p:nvSpPr>
            <p:cNvPr id="541" name="Google Shape;541;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Code</a:t>
              </a:r>
              <a:endParaRPr/>
            </a:p>
          </p:txBody>
        </p:sp>
      </p:grpSp>
      <p:grpSp>
        <p:nvGrpSpPr>
          <p:cNvPr id="543" name="Google Shape;543;p64"/>
          <p:cNvGrpSpPr/>
          <p:nvPr/>
        </p:nvGrpSpPr>
        <p:grpSpPr>
          <a:xfrm>
            <a:off x="5037571" y="1140559"/>
            <a:ext cx="2031347" cy="1218808"/>
            <a:chOff x="5694568" y="1262258"/>
            <a:chExt cx="2031347" cy="1218808"/>
          </a:xfrm>
        </p:grpSpPr>
        <p:sp>
          <p:nvSpPr>
            <p:cNvPr id="544" name="Google Shape;544;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Design</a:t>
              </a:r>
              <a:endParaRPr/>
            </a:p>
          </p:txBody>
        </p:sp>
      </p:grpSp>
      <p:grpSp>
        <p:nvGrpSpPr>
          <p:cNvPr id="546" name="Google Shape;546;p64"/>
          <p:cNvGrpSpPr/>
          <p:nvPr/>
        </p:nvGrpSpPr>
        <p:grpSpPr>
          <a:xfrm>
            <a:off x="2608730" y="1140559"/>
            <a:ext cx="2031347" cy="1218808"/>
            <a:chOff x="5694568" y="1262258"/>
            <a:chExt cx="2031347" cy="1218808"/>
          </a:xfrm>
        </p:grpSpPr>
        <p:sp>
          <p:nvSpPr>
            <p:cNvPr id="547" name="Google Shape;547;p64"/>
            <p:cNvSpPr/>
            <p:nvPr/>
          </p:nvSpPr>
          <p:spPr>
            <a:xfrm>
              <a:off x="5694568" y="1262258"/>
              <a:ext cx="2031347" cy="12188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4"/>
            <p:cNvSpPr txBox="1"/>
            <p:nvPr/>
          </p:nvSpPr>
          <p:spPr>
            <a:xfrm>
              <a:off x="5730266" y="1297956"/>
              <a:ext cx="1959951" cy="1147412"/>
            </a:xfrm>
            <a:prstGeom prst="rect">
              <a:avLst/>
            </a:prstGeom>
            <a:solidFill>
              <a:schemeClr val="accent4"/>
            </a:solid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Plan</a:t>
              </a:r>
              <a:endParaRPr/>
            </a:p>
          </p:txBody>
        </p:sp>
      </p:grpSp>
      <p:grpSp>
        <p:nvGrpSpPr>
          <p:cNvPr id="549" name="Google Shape;549;p64"/>
          <p:cNvGrpSpPr/>
          <p:nvPr/>
        </p:nvGrpSpPr>
        <p:grpSpPr>
          <a:xfrm>
            <a:off x="2604449" y="2833403"/>
            <a:ext cx="2031347" cy="1218808"/>
            <a:chOff x="5694568" y="1262258"/>
            <a:chExt cx="2031347" cy="1218808"/>
          </a:xfrm>
          <a:solidFill>
            <a:schemeClr val="accent4"/>
          </a:solidFill>
        </p:grpSpPr>
        <p:sp>
          <p:nvSpPr>
            <p:cNvPr id="550" name="Google Shape;550;p64"/>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4"/>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Build</a:t>
              </a:r>
              <a:endParaRPr sz="2500" b="0" i="0" u="none" strike="noStrike" cap="none">
                <a:solidFill>
                  <a:schemeClr val="lt1"/>
                </a:solidFill>
                <a:latin typeface="Arial"/>
                <a:ea typeface="Arial"/>
                <a:cs typeface="Arial"/>
                <a:sym typeface="Arial"/>
              </a:endParaRPr>
            </a:p>
          </p:txBody>
        </p:sp>
      </p:grpSp>
      <p:grpSp>
        <p:nvGrpSpPr>
          <p:cNvPr id="552" name="Google Shape;552;p64"/>
          <p:cNvGrpSpPr/>
          <p:nvPr/>
        </p:nvGrpSpPr>
        <p:grpSpPr>
          <a:xfrm>
            <a:off x="5064895" y="2829243"/>
            <a:ext cx="2031347" cy="1218808"/>
            <a:chOff x="5694568" y="1262258"/>
            <a:chExt cx="2031347" cy="1218808"/>
          </a:xfrm>
        </p:grpSpPr>
        <p:sp>
          <p:nvSpPr>
            <p:cNvPr id="553" name="Google Shape;553;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Verify</a:t>
              </a:r>
              <a:endParaRPr sz="2500" b="0" i="0" u="none" strike="noStrike" cap="none">
                <a:solidFill>
                  <a:schemeClr val="lt1"/>
                </a:solidFill>
                <a:latin typeface="Arial"/>
                <a:ea typeface="Arial"/>
                <a:cs typeface="Arial"/>
                <a:sym typeface="Arial"/>
              </a:endParaRPr>
            </a:p>
          </p:txBody>
        </p:sp>
      </p:grpSp>
      <p:grpSp>
        <p:nvGrpSpPr>
          <p:cNvPr id="555" name="Google Shape;555;p64"/>
          <p:cNvGrpSpPr/>
          <p:nvPr/>
        </p:nvGrpSpPr>
        <p:grpSpPr>
          <a:xfrm>
            <a:off x="7466412" y="2837197"/>
            <a:ext cx="2031347" cy="1218808"/>
            <a:chOff x="5694568" y="1262258"/>
            <a:chExt cx="2031347" cy="1218808"/>
          </a:xfrm>
          <a:solidFill>
            <a:schemeClr val="accent4"/>
          </a:solidFill>
        </p:grpSpPr>
        <p:sp>
          <p:nvSpPr>
            <p:cNvPr id="556" name="Google Shape;556;p64"/>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4"/>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Release</a:t>
              </a:r>
              <a:endParaRPr/>
            </a:p>
          </p:txBody>
        </p:sp>
      </p:grpSp>
      <p:grpSp>
        <p:nvGrpSpPr>
          <p:cNvPr id="558" name="Google Shape;558;p64"/>
          <p:cNvGrpSpPr/>
          <p:nvPr/>
        </p:nvGrpSpPr>
        <p:grpSpPr>
          <a:xfrm>
            <a:off x="2608730" y="4525882"/>
            <a:ext cx="2031347" cy="1218808"/>
            <a:chOff x="5694568" y="1262258"/>
            <a:chExt cx="2031347" cy="1218808"/>
          </a:xfrm>
          <a:solidFill>
            <a:schemeClr val="accent4"/>
          </a:solidFill>
        </p:grpSpPr>
        <p:sp>
          <p:nvSpPr>
            <p:cNvPr id="559" name="Google Shape;559;p64"/>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4"/>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Deploy</a:t>
              </a:r>
              <a:endParaRPr/>
            </a:p>
          </p:txBody>
        </p:sp>
      </p:grpSp>
      <p:grpSp>
        <p:nvGrpSpPr>
          <p:cNvPr id="561" name="Google Shape;561;p64"/>
          <p:cNvGrpSpPr/>
          <p:nvPr/>
        </p:nvGrpSpPr>
        <p:grpSpPr>
          <a:xfrm>
            <a:off x="5073268" y="4525882"/>
            <a:ext cx="2031347" cy="1218808"/>
            <a:chOff x="5694568" y="1262258"/>
            <a:chExt cx="2031347" cy="1218808"/>
          </a:xfrm>
          <a:solidFill>
            <a:schemeClr val="accent4"/>
          </a:solidFill>
        </p:grpSpPr>
        <p:sp>
          <p:nvSpPr>
            <p:cNvPr id="562" name="Google Shape;562;p64"/>
            <p:cNvSpPr/>
            <p:nvPr/>
          </p:nvSpPr>
          <p:spPr>
            <a:xfrm>
              <a:off x="5694568" y="1262258"/>
              <a:ext cx="2031347" cy="1218808"/>
            </a:xfrm>
            <a:prstGeom prst="roundRect">
              <a:avLst>
                <a:gd name="adj" fmla="val 1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4"/>
            <p:cNvSpPr txBox="1"/>
            <p:nvPr/>
          </p:nvSpPr>
          <p:spPr>
            <a:xfrm>
              <a:off x="5730266" y="1297956"/>
              <a:ext cx="1959951" cy="1147412"/>
            </a:xfrm>
            <a:prstGeom prst="rect">
              <a:avLst/>
            </a:prstGeom>
            <a:grp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Operate</a:t>
              </a:r>
              <a:endParaRPr sz="2500" b="0" i="0" u="none" strike="noStrike" cap="none">
                <a:solidFill>
                  <a:schemeClr val="lt1"/>
                </a:solidFill>
                <a:latin typeface="Arial"/>
                <a:ea typeface="Arial"/>
                <a:cs typeface="Arial"/>
                <a:sym typeface="Arial"/>
              </a:endParaRPr>
            </a:p>
          </p:txBody>
        </p:sp>
      </p:grpSp>
      <p:grpSp>
        <p:nvGrpSpPr>
          <p:cNvPr id="564" name="Google Shape;564;p64"/>
          <p:cNvGrpSpPr/>
          <p:nvPr/>
        </p:nvGrpSpPr>
        <p:grpSpPr>
          <a:xfrm>
            <a:off x="7474786" y="4525882"/>
            <a:ext cx="2031347" cy="1218808"/>
            <a:chOff x="5694568" y="1262258"/>
            <a:chExt cx="2031347" cy="1218808"/>
          </a:xfrm>
        </p:grpSpPr>
        <p:sp>
          <p:nvSpPr>
            <p:cNvPr id="565" name="Google Shape;565;p64"/>
            <p:cNvSpPr/>
            <p:nvPr/>
          </p:nvSpPr>
          <p:spPr>
            <a:xfrm>
              <a:off x="5694568" y="1262258"/>
              <a:ext cx="2031347" cy="1218808"/>
            </a:xfrm>
            <a:prstGeom prst="roundRect">
              <a:avLst>
                <a:gd name="adj" fmla="val 10000"/>
              </a:avLst>
            </a:prstGeom>
            <a:solidFill>
              <a:srgbClr val="027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4"/>
            <p:cNvSpPr txBox="1"/>
            <p:nvPr/>
          </p:nvSpPr>
          <p:spPr>
            <a:xfrm>
              <a:off x="5730266" y="1297956"/>
              <a:ext cx="1959951" cy="1147412"/>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chemeClr val="lt1"/>
                </a:buClr>
                <a:buSzPts val="2500"/>
                <a:buFont typeface="Arial"/>
                <a:buNone/>
              </a:pPr>
              <a:r>
                <a:rPr lang="de-DE" sz="2500" b="0" i="0" u="none" strike="noStrike" cap="none">
                  <a:solidFill>
                    <a:schemeClr val="lt1"/>
                  </a:solidFill>
                  <a:latin typeface="Arial"/>
                  <a:ea typeface="Arial"/>
                  <a:cs typeface="Arial"/>
                  <a:sym typeface="Arial"/>
                </a:rPr>
                <a:t>Monitor</a:t>
              </a:r>
              <a:endParaRPr/>
            </a:p>
          </p:txBody>
        </p:sp>
      </p:grpSp>
    </p:spTree>
    <p:extLst>
      <p:ext uri="{BB962C8B-B14F-4D97-AF65-F5344CB8AC3E}">
        <p14:creationId xmlns:p14="http://schemas.microsoft.com/office/powerpoint/2010/main" val="720296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2"/>
          </p:nvPr>
        </p:nvSpPr>
        <p:spPr/>
      </p:sp>
      <p:sp>
        <p:nvSpPr>
          <p:cNvPr id="3" name="Title 2"/>
          <p:cNvSpPr>
            <a:spLocks noGrp="1"/>
          </p:cNvSpPr>
          <p:nvPr>
            <p:ph type="ctrTitle"/>
          </p:nvPr>
        </p:nvSpPr>
        <p:spPr/>
        <p:txBody>
          <a:bodyPr/>
          <a:lstStyle/>
          <a:p>
            <a:endParaRPr lang="en-GB"/>
          </a:p>
        </p:txBody>
      </p:sp>
      <p:sp>
        <p:nvSpPr>
          <p:cNvPr id="4" name="Subtitle 3"/>
          <p:cNvSpPr>
            <a:spLocks noGrp="1"/>
          </p:cNvSpPr>
          <p:nvPr>
            <p:ph type="subTitle" idx="1"/>
          </p:nvPr>
        </p:nvSpPr>
        <p:spPr/>
        <p:txBody>
          <a:bodyPr/>
          <a:lstStyle/>
          <a:p>
            <a:endParaRPr lang="en-GB"/>
          </a:p>
        </p:txBody>
      </p:sp>
      <p:pic>
        <p:nvPicPr>
          <p:cNvPr id="2050" name="Picture 2" descr="Kahoot! APK Baixar para Android baix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211" y="0"/>
            <a:ext cx="1404518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303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5"/>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dirty="0"/>
              <a:t>End of Day </a:t>
            </a:r>
            <a:r>
              <a:rPr lang="de-DE" dirty="0" smtClean="0"/>
              <a:t>3</a:t>
            </a:r>
            <a:endParaRPr dirty="0"/>
          </a:p>
        </p:txBody>
      </p:sp>
      <p:sp>
        <p:nvSpPr>
          <p:cNvPr id="572" name="Google Shape;572;p65"/>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dirty="0" smtClean="0"/>
              <a:t>Operations &amp; Docker</a:t>
            </a:r>
            <a:endParaRPr dirty="0"/>
          </a:p>
        </p:txBody>
      </p:sp>
    </p:spTree>
    <p:extLst>
      <p:ext uri="{BB962C8B-B14F-4D97-AF65-F5344CB8AC3E}">
        <p14:creationId xmlns:p14="http://schemas.microsoft.com/office/powerpoint/2010/main" val="536378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96"/>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10/30/2018</a:t>
            </a:r>
            <a:endParaRPr/>
          </a:p>
        </p:txBody>
      </p:sp>
      <p:sp>
        <p:nvSpPr>
          <p:cNvPr id="977" name="Google Shape;977;p96"/>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de-DE"/>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GB"/>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5</a:t>
            </a:fld>
            <a:endParaRPr lang="de-DE"/>
          </a:p>
        </p:txBody>
      </p:sp>
      <p:sp>
        <p:nvSpPr>
          <p:cNvPr id="4" name="Title 3"/>
          <p:cNvSpPr>
            <a:spLocks noGrp="1"/>
          </p:cNvSpPr>
          <p:nvPr>
            <p:ph type="title"/>
          </p:nvPr>
        </p:nvSpPr>
        <p:spPr/>
        <p:txBody>
          <a:bodyPr/>
          <a:lstStyle/>
          <a:p>
            <a:endParaRPr lang="en-GB"/>
          </a:p>
        </p:txBody>
      </p:sp>
      <p:pic>
        <p:nvPicPr>
          <p:cNvPr id="6" name="Picture 5"/>
          <p:cNvPicPr>
            <a:picLocks noChangeAspect="1"/>
          </p:cNvPicPr>
          <p:nvPr/>
        </p:nvPicPr>
        <p:blipFill>
          <a:blip r:embed="rId2"/>
          <a:stretch>
            <a:fillRect/>
          </a:stretch>
        </p:blipFill>
        <p:spPr>
          <a:xfrm>
            <a:off x="0" y="808012"/>
            <a:ext cx="12108915" cy="5274000"/>
          </a:xfrm>
          <a:prstGeom prst="rect">
            <a:avLst/>
          </a:prstGeom>
        </p:spPr>
      </p:pic>
    </p:spTree>
    <p:extLst>
      <p:ext uri="{BB962C8B-B14F-4D97-AF65-F5344CB8AC3E}">
        <p14:creationId xmlns:p14="http://schemas.microsoft.com/office/powerpoint/2010/main" val="1160151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ctrTitle"/>
          </p:nvPr>
        </p:nvSpPr>
        <p:spPr>
          <a:xfrm>
            <a:off x="1674255" y="1122363"/>
            <a:ext cx="8843490" cy="2625389"/>
          </a:xfrm>
          <a:prstGeom prst="rect">
            <a:avLst/>
          </a:prstGeom>
          <a:noFill/>
          <a:ln>
            <a:noFill/>
          </a:ln>
        </p:spPr>
        <p:txBody>
          <a:bodyPr spcFirstLastPara="1" wrap="square" lIns="0" tIns="0" rIns="0" bIns="36000" anchor="b" anchorCtr="0">
            <a:noAutofit/>
          </a:bodyPr>
          <a:lstStyle/>
          <a:p>
            <a:pPr marL="0" lvl="0" indent="0" algn="ctr" rtl="0">
              <a:lnSpc>
                <a:spcPct val="82000"/>
              </a:lnSpc>
              <a:spcBef>
                <a:spcPts val="0"/>
              </a:spcBef>
              <a:spcAft>
                <a:spcPts val="0"/>
              </a:spcAft>
              <a:buClr>
                <a:schemeClr val="lt1"/>
              </a:buClr>
              <a:buSzPts val="6800"/>
              <a:buFont typeface="Arial"/>
              <a:buNone/>
            </a:pPr>
            <a:r>
              <a:rPr lang="de-DE" dirty="0"/>
              <a:t>Day </a:t>
            </a:r>
            <a:r>
              <a:rPr lang="de-DE" dirty="0" smtClean="0"/>
              <a:t>3</a:t>
            </a:r>
            <a:endParaRPr dirty="0"/>
          </a:p>
        </p:txBody>
      </p:sp>
      <p:sp>
        <p:nvSpPr>
          <p:cNvPr id="130" name="Google Shape;130;p23"/>
          <p:cNvSpPr txBox="1">
            <a:spLocks noGrp="1"/>
          </p:cNvSpPr>
          <p:nvPr>
            <p:ph type="subTitle" idx="1"/>
          </p:nvPr>
        </p:nvSpPr>
        <p:spPr>
          <a:xfrm>
            <a:off x="1674255" y="4146996"/>
            <a:ext cx="8843490" cy="105928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2400"/>
              <a:buNone/>
            </a:pPr>
            <a:r>
              <a:rPr lang="de-DE" dirty="0" smtClean="0"/>
              <a:t>Operations &amp; Docker</a:t>
            </a:r>
            <a:endParaRPr dirty="0"/>
          </a:p>
        </p:txBody>
      </p:sp>
    </p:spTree>
    <p:extLst>
      <p:ext uri="{BB962C8B-B14F-4D97-AF65-F5344CB8AC3E}">
        <p14:creationId xmlns:p14="http://schemas.microsoft.com/office/powerpoint/2010/main" val="295123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a:p>
        </p:txBody>
      </p:sp>
      <p:sp>
        <p:nvSpPr>
          <p:cNvPr id="5" name="Title 4"/>
          <p:cNvSpPr>
            <a:spLocks noGrp="1"/>
          </p:cNvSpPr>
          <p:nvPr>
            <p:ph type="title"/>
          </p:nvPr>
        </p:nvSpPr>
        <p:spPr/>
        <p:txBody>
          <a:bodyPr/>
          <a:lstStyle/>
          <a:p>
            <a:r>
              <a:rPr lang="de-DE" dirty="0" smtClean="0"/>
              <a:t>Vorstellungsrunde </a:t>
            </a:r>
            <a:r>
              <a:rPr lang="de-DE" dirty="0"/>
              <a:t>- </a:t>
            </a:r>
            <a:r>
              <a:rPr lang="de-DE" dirty="0" smtClean="0">
                <a:hlinkClick r:id="rId2"/>
              </a:rPr>
              <a:t>www.menti.com/rjhnrh6hvo</a:t>
            </a:r>
            <a:r>
              <a:rPr lang="de-DE" dirty="0" smtClean="0"/>
              <a:t/>
            </a:r>
            <a:br>
              <a:rPr lang="de-DE" dirty="0" smtClean="0"/>
            </a:br>
            <a:r>
              <a:rPr lang="de-DE" dirty="0" smtClean="0"/>
              <a:t>(go to menti.com and use the code: </a:t>
            </a:r>
            <a:r>
              <a:rPr lang="en-GB" b="1" dirty="0"/>
              <a:t>29 08 6</a:t>
            </a:r>
            <a:r>
              <a:rPr lang="en-GB" b="1" dirty="0" smtClean="0"/>
              <a:t>)</a:t>
            </a:r>
            <a:endParaRPr lang="en-GB" dirty="0"/>
          </a:p>
        </p:txBody>
      </p:sp>
      <p:pic>
        <p:nvPicPr>
          <p:cNvPr id="1028" name="Picture 4" descr="https://api.qrserver.com/v1/create-qr-code/?size=500x500&amp;data=https://www.menti.com/rjhnrh6h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4" y="159675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11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http://i3.ytimg.com/vi/rksCTVFtjM4/hqdefault.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0057"/>
            <a:ext cx="12192000" cy="914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003289"/>
      </p:ext>
    </p:extLst>
  </p:cSld>
  <p:clrMapOvr>
    <a:masterClrMapping/>
  </p:clrMapOvr>
  <p:timing>
    <p:tnLst>
      <p:par>
        <p:cTn id="1" dur="indefinite" restart="never" nodeType="tmRoot">
          <p:childTnLst>
            <p:par>
              <p:cTn id="2"/>
            </p:par>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658813" y="944563"/>
            <a:ext cx="10874374" cy="3196424"/>
          </a:xfrm>
          <a:prstGeom prst="rect">
            <a:avLst/>
          </a:prstGeom>
          <a:noFill/>
          <a:ln>
            <a:noFill/>
          </a:ln>
        </p:spPr>
        <p:txBody>
          <a:bodyPr spcFirstLastPara="1" wrap="square" lIns="0" tIns="0" rIns="0" bIns="0" anchor="b" anchorCtr="0">
            <a:noAutofit/>
          </a:bodyPr>
          <a:lstStyle/>
          <a:p>
            <a:pPr marL="0" lvl="0" indent="0"/>
            <a:r>
              <a:rPr lang="de-DE" sz="4800" i="1" dirty="0" smtClean="0"/>
              <a:t>„</a:t>
            </a:r>
            <a:r>
              <a:rPr lang="en-GB" sz="4800" dirty="0" smtClean="0"/>
              <a:t>Working </a:t>
            </a:r>
            <a:r>
              <a:rPr lang="en-GB" sz="4800" dirty="0"/>
              <a:t>in IT operations is like holding a position in the Emergency Room. You are unexpectedly hit with catastrophes to which your response must be immediate and decisive.</a:t>
            </a:r>
            <a:endParaRPr sz="4800" dirty="0"/>
          </a:p>
        </p:txBody>
      </p:sp>
      <p:sp>
        <p:nvSpPr>
          <p:cNvPr id="245" name="Google Shape;245;p33"/>
          <p:cNvSpPr txBox="1">
            <a:spLocks noGrp="1"/>
          </p:cNvSpPr>
          <p:nvPr>
            <p:ph type="body" idx="2"/>
          </p:nvPr>
        </p:nvSpPr>
        <p:spPr>
          <a:xfrm>
            <a:off x="4398744" y="4507606"/>
            <a:ext cx="7064249" cy="1189932"/>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SzPts val="2000"/>
              <a:buNone/>
            </a:pPr>
            <a:r>
              <a:rPr lang="de-DE" dirty="0" smtClean="0"/>
              <a:t>- Arjun Shah, 2017</a:t>
            </a:r>
            <a:endParaRPr dirty="0"/>
          </a:p>
        </p:txBody>
      </p:sp>
    </p:spTree>
    <p:extLst>
      <p:ext uri="{BB962C8B-B14F-4D97-AF65-F5344CB8AC3E}">
        <p14:creationId xmlns:p14="http://schemas.microsoft.com/office/powerpoint/2010/main" val="4273598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AW Academy">
  <a:themeElements>
    <a:clrScheme name="AW Academy ny">
      <a:dk1>
        <a:srgbClr val="000000"/>
      </a:dk1>
      <a:lt1>
        <a:srgbClr val="FFFFFF"/>
      </a:lt1>
      <a:dk2>
        <a:srgbClr val="CDFFE2"/>
      </a:dk2>
      <a:lt2>
        <a:srgbClr val="049A78"/>
      </a:lt2>
      <a:accent1>
        <a:srgbClr val="047364"/>
      </a:accent1>
      <a:accent2>
        <a:srgbClr val="05D48E"/>
      </a:accent2>
      <a:accent3>
        <a:srgbClr val="012D28"/>
      </a:accent3>
      <a:accent4>
        <a:srgbClr val="0072CE"/>
      </a:accent4>
      <a:accent5>
        <a:srgbClr val="13E0E0"/>
      </a:accent5>
      <a:accent6>
        <a:srgbClr val="7005D1"/>
      </a:accent6>
      <a:hlink>
        <a:srgbClr val="012D28"/>
      </a:hlink>
      <a:folHlink>
        <a:srgbClr val="012D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243027C2B9514C88AEFEBA8C2CE227" ma:contentTypeVersion="13" ma:contentTypeDescription="Create a new document." ma:contentTypeScope="" ma:versionID="2984844edf5840f45a942568d48c7734">
  <xsd:schema xmlns:xsd="http://www.w3.org/2001/XMLSchema" xmlns:xs="http://www.w3.org/2001/XMLSchema" xmlns:p="http://schemas.microsoft.com/office/2006/metadata/properties" xmlns:ns2="1449b873-b1e1-449a-8c56-3f6c3c13d44d" xmlns:ns3="34daa377-c9a1-4f3d-adb8-cc549c92f471" targetNamespace="http://schemas.microsoft.com/office/2006/metadata/properties" ma:root="true" ma:fieldsID="7769acef334b4c33289228ef87f609d7" ns2:_="" ns3:_="">
    <xsd:import namespace="1449b873-b1e1-449a-8c56-3f6c3c13d44d"/>
    <xsd:import namespace="34daa377-c9a1-4f3d-adb8-cc549c92f47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49b873-b1e1-449a-8c56-3f6c3c13d4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4daa377-c9a1-4f3d-adb8-cc549c92f47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BA9AC9-93E9-4EE6-A003-50EDDB11C896}"/>
</file>

<file path=customXml/itemProps2.xml><?xml version="1.0" encoding="utf-8"?>
<ds:datastoreItem xmlns:ds="http://schemas.openxmlformats.org/officeDocument/2006/customXml" ds:itemID="{7EAD38C0-151F-4D5D-8E36-B820490E5FB4}"/>
</file>

<file path=customXml/itemProps3.xml><?xml version="1.0" encoding="utf-8"?>
<ds:datastoreItem xmlns:ds="http://schemas.openxmlformats.org/officeDocument/2006/customXml" ds:itemID="{04035BD2-F40F-4AD0-81BD-76B0DE043270}"/>
</file>

<file path=docProps/app.xml><?xml version="1.0" encoding="utf-8"?>
<Properties xmlns="http://schemas.openxmlformats.org/officeDocument/2006/extended-properties" xmlns:vt="http://schemas.openxmlformats.org/officeDocument/2006/docPropsVTypes">
  <TotalTime>726</TotalTime>
  <Words>744</Words>
  <Application>Microsoft Office PowerPoint</Application>
  <PresentationFormat>Widescreen</PresentationFormat>
  <Paragraphs>185</Paragraphs>
  <Slides>47</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AW Academy</vt:lpstr>
      <vt:lpstr>DevOps Academy  – Week 1</vt:lpstr>
      <vt:lpstr>PowerPoint Presentation</vt:lpstr>
      <vt:lpstr>End of Day 2</vt:lpstr>
      <vt:lpstr>Vorstellungsrunde - menti.com/ow4mv4qba1 (go to menti.com and use the code: 65 43 91)</vt:lpstr>
      <vt:lpstr>PowerPoint Presentation</vt:lpstr>
      <vt:lpstr>Day 3</vt:lpstr>
      <vt:lpstr>Vorstellungsrunde - www.menti.com/rjhnrh6hvo (go to menti.com and use the code: 29 08 6)</vt:lpstr>
      <vt:lpstr>PowerPoint Presentation</vt:lpstr>
      <vt:lpstr>PowerPoint Presentation</vt:lpstr>
      <vt:lpstr>PowerPoint Presentation</vt:lpstr>
      <vt:lpstr>PowerPoint Presentation</vt:lpstr>
      <vt:lpstr>PowerPoint Presentation</vt:lpstr>
      <vt:lpstr>Vorbereitung</vt:lpstr>
      <vt:lpstr>IT Organisation</vt:lpstr>
      <vt:lpstr>Operations – Classic IT</vt:lpstr>
      <vt:lpstr>Operations – Classic IT</vt:lpstr>
      <vt:lpstr>Softwarepaketierung</vt:lpstr>
      <vt:lpstr>PowerPoint Presentation</vt:lpstr>
      <vt:lpstr>PowerPoint Presentation</vt:lpstr>
      <vt:lpstr>Pipeline Automation</vt:lpstr>
      <vt:lpstr>PowerPoint Presentation</vt:lpstr>
      <vt:lpstr>Maven Build Tool - Pairs</vt:lpstr>
      <vt:lpstr>PowerPoint Presentation</vt:lpstr>
      <vt:lpstr>Softwareveröffentlichung</vt:lpstr>
      <vt:lpstr>PowerPoint Presentation</vt:lpstr>
      <vt:lpstr>PowerPoint Presentation</vt:lpstr>
      <vt:lpstr>PowerPoint Presentation</vt:lpstr>
      <vt:lpstr>ITSM – IT Service Management</vt:lpstr>
      <vt:lpstr>Request for Change – 4 Groups</vt:lpstr>
      <vt:lpstr>PowerPoint Presentation</vt:lpstr>
      <vt:lpstr>Softwareverteilung mit Docker</vt:lpstr>
      <vt:lpstr>PowerPoint Presentation</vt:lpstr>
      <vt:lpstr>PowerPoint Presentation</vt:lpstr>
      <vt:lpstr>Docker</vt:lpstr>
      <vt:lpstr>PowerPoint Presentation</vt:lpstr>
      <vt:lpstr>Docker Exercise – Pairs</vt:lpstr>
      <vt:lpstr>PowerPoint Presentation</vt:lpstr>
      <vt:lpstr>Softwarebetrieb</vt:lpstr>
      <vt:lpstr>PowerPoint Presentation</vt:lpstr>
      <vt:lpstr>PowerPoint Presentation</vt:lpstr>
      <vt:lpstr>Bereitschaftsmanagement</vt:lpstr>
      <vt:lpstr>PowerPoint Presentation</vt:lpstr>
      <vt:lpstr>OpsGenie-Support-Team – 4 Groups</vt:lpstr>
      <vt:lpstr>PowerPoint Presentation</vt:lpstr>
      <vt:lpstr>PowerPoint Presentation</vt:lpstr>
      <vt:lpstr>End of Day 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Academy  – Week 1</dc:title>
  <dc:creator>Hans Maulwurf</dc:creator>
  <cp:lastModifiedBy>Hans Maulwurf</cp:lastModifiedBy>
  <cp:revision>27</cp:revision>
  <dcterms:modified xsi:type="dcterms:W3CDTF">2020-08-04T23:08:09Z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0x0101001F243027C2B9514C88AEFEBA8C2CE227</vt:lpwstr>
  </property>
</Properties>
</file>