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46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5" r:id="rId9"/>
    <p:sldId id="383" r:id="rId10"/>
    <p:sldId id="384" r:id="rId11"/>
    <p:sldId id="387" r:id="rId12"/>
    <p:sldId id="300" r:id="rId13"/>
    <p:sldId id="301" r:id="rId14"/>
    <p:sldId id="406" r:id="rId15"/>
    <p:sldId id="408" r:id="rId16"/>
    <p:sldId id="409" r:id="rId17"/>
    <p:sldId id="407" r:id="rId18"/>
    <p:sldId id="302" r:id="rId19"/>
    <p:sldId id="386" r:id="rId20"/>
    <p:sldId id="394" r:id="rId21"/>
    <p:sldId id="393" r:id="rId22"/>
    <p:sldId id="395" r:id="rId23"/>
    <p:sldId id="388" r:id="rId24"/>
    <p:sldId id="396" r:id="rId25"/>
    <p:sldId id="397" r:id="rId26"/>
    <p:sldId id="400" r:id="rId27"/>
    <p:sldId id="403" r:id="rId28"/>
    <p:sldId id="411" r:id="rId29"/>
    <p:sldId id="398" r:id="rId30"/>
    <p:sldId id="399" r:id="rId31"/>
    <p:sldId id="401" r:id="rId32"/>
    <p:sldId id="404" r:id="rId33"/>
    <p:sldId id="412" r:id="rId34"/>
    <p:sldId id="405" r:id="rId35"/>
    <p:sldId id="402" r:id="rId36"/>
    <p:sldId id="389" r:id="rId37"/>
    <p:sldId id="390" r:id="rId38"/>
    <p:sldId id="391" r:id="rId39"/>
    <p:sldId id="410" r:id="rId40"/>
    <p:sldId id="314" r:id="rId41"/>
    <p:sldId id="315" r:id="rId42"/>
    <p:sldId id="316" r:id="rId43"/>
    <p:sldId id="317" r:id="rId44"/>
    <p:sldId id="31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085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02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59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1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190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39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364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792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208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26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657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66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26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869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260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130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416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155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650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145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96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442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67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478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363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34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502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476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80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10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73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02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87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8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48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3773" y="412125"/>
            <a:ext cx="1828804" cy="46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2">
  <p:cSld name="Chapter Slide 2">
    <p:bg>
      <p:bgPr>
        <a:solidFill>
          <a:schemeClr val="accen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5836118" y="2106000"/>
            <a:ext cx="4930618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ntent">
  <p:cSld name="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4185787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3"/>
          </p:nvPr>
        </p:nvSpPr>
        <p:spPr>
          <a:xfrm>
            <a:off x="7662703" y="2106000"/>
            <a:ext cx="3101817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 Light Green">
  <p:cSld name="Large Text Light Green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8811" y="2286267"/>
            <a:ext cx="7732800" cy="33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0" y="-2147"/>
            <a:ext cx="12192000" cy="68597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4932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−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493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lored Background">
  <p:cSld name="Colored Background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8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−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 2">
  <p:cSld name="Last Slide 2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0976" y="2949347"/>
            <a:ext cx="4130048" cy="104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44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pattern)">
  <p:cSld name="Title Slide (pattern)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image)">
  <p:cSld name="Title Slide (image)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83773" y="412125"/>
            <a:ext cx="1828804" cy="46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58814" y="2286000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−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836118" y="2286000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−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71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58813" y="944563"/>
            <a:ext cx="10874374" cy="319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398745" y="4507606"/>
            <a:ext cx="3394512" cy="11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rge Text Dark green">
  <p:cSld name="Large Text Dark green">
    <p:bg>
      <p:bgPr>
        <a:solidFill>
          <a:schemeClr val="accen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58811" y="2286267"/>
            <a:ext cx="7732800" cy="33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Slide 1">
  <p:cSld name="Last Slide 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1">
  <p:cSld name="Chapter Slide 1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668025" y="2145762"/>
            <a:ext cx="10107925" cy="355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58813" y="2106000"/>
            <a:ext cx="10874375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2D28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io-app.com/uml-diagram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cofinpro/keep-calms-start-devops-60178cd5723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opsgeni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gile42.com/en/kanban-pizza-gam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opsgeni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://www.agile42.com/en/kanban-pizza-gam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enti.com/84scvibzbs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onarqube/" TargetMode="External"/><Relationship Id="rId7" Type="http://schemas.openxmlformats.org/officeDocument/2006/relationships/hyperlink" Target="https://checkmk.de/cms_intro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heckmk.de/cms_introduction_docker.html" TargetMode="External"/><Relationship Id="rId5" Type="http://schemas.openxmlformats.org/officeDocument/2006/relationships/hyperlink" Target="https://docs.sonarqube.org/latest/setup/get-started-2-minutes/" TargetMode="External"/><Relationship Id="rId4" Type="http://schemas.openxmlformats.org/officeDocument/2006/relationships/hyperlink" Target="https://docs.sonarqube.org/latest/analysis/scan/sonarscanner-for-maven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cDVkr2DkR3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/>
              <a:t>DevOps Academy  – Week 1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DevOps Mindset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de-DE" dirty="0" smtClean="0"/>
              <a:t>DevOps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sz="6600" i="1" dirty="0" smtClean="0"/>
              <a:t>„You build it – You run it“</a:t>
            </a:r>
            <a:endParaRPr sz="6600" i="1" dirty="0"/>
          </a:p>
        </p:txBody>
      </p:sp>
      <p:sp>
        <p:nvSpPr>
          <p:cNvPr id="413" name="Google Shape;413;p48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7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"/>
          <p:cNvSpPr txBox="1">
            <a:spLocks noGrp="1"/>
          </p:cNvSpPr>
          <p:nvPr>
            <p:ph type="body" idx="1"/>
          </p:nvPr>
        </p:nvSpPr>
        <p:spPr>
          <a:xfrm>
            <a:off x="658814" y="2106000"/>
            <a:ext cx="773271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0975" lvl="0" indent="-66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37" name="Google Shape;837;p7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838" name="Google Shape;838;p7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839" name="Google Shape;839;p7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840" name="Google Shape;840;p78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625" y="0"/>
            <a:ext cx="93027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7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66"/>
          <p:cNvGrpSpPr/>
          <p:nvPr/>
        </p:nvGrpSpPr>
        <p:grpSpPr>
          <a:xfrm>
            <a:off x="665609" y="3368871"/>
            <a:ext cx="7719119" cy="1218808"/>
            <a:chOff x="6796" y="1262258"/>
            <a:chExt cx="7719119" cy="1218808"/>
          </a:xfrm>
        </p:grpSpPr>
        <p:sp>
          <p:nvSpPr>
            <p:cNvPr id="578" name="Google Shape;578;p66"/>
            <p:cNvSpPr/>
            <p:nvPr/>
          </p:nvSpPr>
          <p:spPr>
            <a:xfrm>
              <a:off x="6796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579" name="Google Shape;579;p66"/>
            <p:cNvSpPr txBox="1"/>
            <p:nvPr/>
          </p:nvSpPr>
          <p:spPr>
            <a:xfrm>
              <a:off x="42494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sym typeface="Arial"/>
                </a:rPr>
                <a:t>Requirement &amp; Design</a:t>
              </a:r>
              <a:endParaRPr sz="2000" b="1"/>
            </a:p>
          </p:txBody>
        </p:sp>
        <p:sp>
          <p:nvSpPr>
            <p:cNvPr id="580" name="Google Shape;580;p66"/>
            <p:cNvSpPr/>
            <p:nvPr/>
          </p:nvSpPr>
          <p:spPr>
            <a:xfrm>
              <a:off x="2241278" y="1619775"/>
              <a:ext cx="430645" cy="50377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581" name="Google Shape;581;p66"/>
            <p:cNvSpPr txBox="1"/>
            <p:nvPr/>
          </p:nvSpPr>
          <p:spPr>
            <a:xfrm>
              <a:off x="2241278" y="1720530"/>
              <a:ext cx="301452" cy="302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6"/>
            <p:cNvSpPr/>
            <p:nvPr/>
          </p:nvSpPr>
          <p:spPr>
            <a:xfrm>
              <a:off x="2850682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583" name="Google Shape;583;p66"/>
            <p:cNvSpPr txBox="1"/>
            <p:nvPr/>
          </p:nvSpPr>
          <p:spPr>
            <a:xfrm>
              <a:off x="2886380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Development &amp; Testing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6"/>
            <p:cNvSpPr/>
            <p:nvPr/>
          </p:nvSpPr>
          <p:spPr>
            <a:xfrm>
              <a:off x="5085164" y="1619775"/>
              <a:ext cx="430645" cy="50377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585" name="Google Shape;585;p66"/>
            <p:cNvSpPr txBox="1"/>
            <p:nvPr/>
          </p:nvSpPr>
          <p:spPr>
            <a:xfrm>
              <a:off x="5085164" y="1720530"/>
              <a:ext cx="301452" cy="302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6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587" name="Google Shape;587;p66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sym typeface="Arial"/>
                </a:rPr>
                <a:t>Operation &amp; Support</a:t>
              </a:r>
              <a:endParaRPr sz="2000" b="1"/>
            </a:p>
          </p:txBody>
        </p:sp>
      </p:grpSp>
      <p:sp>
        <p:nvSpPr>
          <p:cNvPr id="588" name="Google Shape;588;p66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589" name="Google Shape;589;p66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sp>
        <p:nvSpPr>
          <p:cNvPr id="590" name="Google Shape;590;p66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de-DE"/>
              <a:t>Division of Labour</a:t>
            </a:r>
            <a:endParaRPr/>
          </a:p>
        </p:txBody>
      </p:sp>
      <p:sp>
        <p:nvSpPr>
          <p:cNvPr id="591" name="Google Shape;591;p66"/>
          <p:cNvSpPr/>
          <p:nvPr/>
        </p:nvSpPr>
        <p:spPr>
          <a:xfrm>
            <a:off x="1101613" y="4698738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Biz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6"/>
          <p:cNvSpPr/>
          <p:nvPr/>
        </p:nvSpPr>
        <p:spPr>
          <a:xfrm>
            <a:off x="4067969" y="4698737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6"/>
          <p:cNvSpPr/>
          <p:nvPr/>
        </p:nvSpPr>
        <p:spPr>
          <a:xfrm>
            <a:off x="7008349" y="4693060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66"/>
          <p:cNvCxnSpPr/>
          <p:nvPr/>
        </p:nvCxnSpPr>
        <p:spPr>
          <a:xfrm>
            <a:off x="3050924" y="2581952"/>
            <a:ext cx="0" cy="326798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95" name="Google Shape;595;p66"/>
          <p:cNvCxnSpPr/>
          <p:nvPr/>
        </p:nvCxnSpPr>
        <p:spPr>
          <a:xfrm>
            <a:off x="5908817" y="2581952"/>
            <a:ext cx="0" cy="326798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6" name="Google Shape;596;p66"/>
          <p:cNvSpPr/>
          <p:nvPr/>
        </p:nvSpPr>
        <p:spPr>
          <a:xfrm>
            <a:off x="1161869" y="2581952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6"/>
          <p:cNvSpPr/>
          <p:nvPr/>
        </p:nvSpPr>
        <p:spPr>
          <a:xfrm>
            <a:off x="4070341" y="2581951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6"/>
          <p:cNvSpPr/>
          <p:nvPr/>
        </p:nvSpPr>
        <p:spPr>
          <a:xfrm>
            <a:off x="7008349" y="2581951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6"/>
          <p:cNvSpPr/>
          <p:nvPr/>
        </p:nvSpPr>
        <p:spPr>
          <a:xfrm>
            <a:off x="4067969" y="1866721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i="0" u="none" strike="noStrike" cap="none" dirty="0">
                <a:solidFill>
                  <a:schemeClr val="lt1"/>
                </a:solidFill>
                <a:sym typeface="Arial"/>
              </a:rPr>
              <a:t>C-Level</a:t>
            </a:r>
            <a:endParaRPr b="1" dirty="0"/>
          </a:p>
        </p:txBody>
      </p:sp>
      <p:sp>
        <p:nvSpPr>
          <p:cNvPr id="600" name="Google Shape;600;p66"/>
          <p:cNvSpPr/>
          <p:nvPr/>
        </p:nvSpPr>
        <p:spPr>
          <a:xfrm rot="-2726384">
            <a:off x="1283965" y="3773195"/>
            <a:ext cx="3503529" cy="3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b="1" i="0" u="none" strike="noStrike" cap="none" dirty="0">
                <a:solidFill>
                  <a:srgbClr val="C00000"/>
                </a:solidFill>
                <a:sym typeface="Arial"/>
              </a:rPr>
              <a:t>AGILE</a:t>
            </a:r>
            <a:endParaRPr sz="8000" dirty="0"/>
          </a:p>
        </p:txBody>
      </p:sp>
      <p:sp>
        <p:nvSpPr>
          <p:cNvPr id="601" name="Google Shape;601;p66"/>
          <p:cNvSpPr/>
          <p:nvPr/>
        </p:nvSpPr>
        <p:spPr>
          <a:xfrm rot="-2726384">
            <a:off x="3687675" y="3787521"/>
            <a:ext cx="4294146" cy="3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endParaRPr sz="80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67"/>
          <p:cNvGrpSpPr/>
          <p:nvPr/>
        </p:nvGrpSpPr>
        <p:grpSpPr>
          <a:xfrm>
            <a:off x="665609" y="3368871"/>
            <a:ext cx="7719119" cy="1218808"/>
            <a:chOff x="6796" y="1262258"/>
            <a:chExt cx="7719119" cy="1218808"/>
          </a:xfrm>
        </p:grpSpPr>
        <p:sp>
          <p:nvSpPr>
            <p:cNvPr id="607" name="Google Shape;607;p67"/>
            <p:cNvSpPr/>
            <p:nvPr/>
          </p:nvSpPr>
          <p:spPr>
            <a:xfrm>
              <a:off x="6796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608" name="Google Shape;608;p67"/>
            <p:cNvSpPr txBox="1"/>
            <p:nvPr/>
          </p:nvSpPr>
          <p:spPr>
            <a:xfrm>
              <a:off x="42494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sym typeface="Arial"/>
                </a:rPr>
                <a:t>Requirement &amp; Design</a:t>
              </a:r>
              <a:endParaRPr sz="2000" b="1"/>
            </a:p>
          </p:txBody>
        </p:sp>
        <p:sp>
          <p:nvSpPr>
            <p:cNvPr id="609" name="Google Shape;609;p67"/>
            <p:cNvSpPr/>
            <p:nvPr/>
          </p:nvSpPr>
          <p:spPr>
            <a:xfrm>
              <a:off x="2241278" y="1619775"/>
              <a:ext cx="430645" cy="50377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610" name="Google Shape;610;p67"/>
            <p:cNvSpPr txBox="1"/>
            <p:nvPr/>
          </p:nvSpPr>
          <p:spPr>
            <a:xfrm>
              <a:off x="2241278" y="1720530"/>
              <a:ext cx="301452" cy="302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7"/>
            <p:cNvSpPr/>
            <p:nvPr/>
          </p:nvSpPr>
          <p:spPr>
            <a:xfrm>
              <a:off x="2850682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612" name="Google Shape;612;p67"/>
            <p:cNvSpPr txBox="1"/>
            <p:nvPr/>
          </p:nvSpPr>
          <p:spPr>
            <a:xfrm>
              <a:off x="2886380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Development &amp; Testing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5085164" y="1619775"/>
              <a:ext cx="430645" cy="50377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614" name="Google Shape;614;p67"/>
            <p:cNvSpPr txBox="1"/>
            <p:nvPr/>
          </p:nvSpPr>
          <p:spPr>
            <a:xfrm>
              <a:off x="5085164" y="1720530"/>
              <a:ext cx="301452" cy="302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/>
            </a:p>
          </p:txBody>
        </p:sp>
        <p:sp>
          <p:nvSpPr>
            <p:cNvPr id="616" name="Google Shape;616;p6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sym typeface="Arial"/>
                </a:rPr>
                <a:t>Operation &amp; Support</a:t>
              </a:r>
              <a:endParaRPr sz="2000" b="1"/>
            </a:p>
          </p:txBody>
        </p:sp>
      </p:grpSp>
      <p:sp>
        <p:nvSpPr>
          <p:cNvPr id="617" name="Google Shape;617;p67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618" name="Google Shape;618;p67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sp>
        <p:nvSpPr>
          <p:cNvPr id="619" name="Google Shape;619;p67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de-DE"/>
              <a:t>Conflict of Interest</a:t>
            </a:r>
            <a:endParaRPr/>
          </a:p>
        </p:txBody>
      </p:sp>
      <p:sp>
        <p:nvSpPr>
          <p:cNvPr id="620" name="Google Shape;620;p67"/>
          <p:cNvSpPr/>
          <p:nvPr/>
        </p:nvSpPr>
        <p:spPr>
          <a:xfrm>
            <a:off x="1101613" y="4698738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Biz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7"/>
          <p:cNvSpPr/>
          <p:nvPr/>
        </p:nvSpPr>
        <p:spPr>
          <a:xfrm>
            <a:off x="4067969" y="4693060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7"/>
          <p:cNvSpPr/>
          <p:nvPr/>
        </p:nvSpPr>
        <p:spPr>
          <a:xfrm>
            <a:off x="7008349" y="4693060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67"/>
          <p:cNvCxnSpPr/>
          <p:nvPr/>
        </p:nvCxnSpPr>
        <p:spPr>
          <a:xfrm>
            <a:off x="3050924" y="2581952"/>
            <a:ext cx="0" cy="326798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24" name="Google Shape;624;p67"/>
          <p:cNvCxnSpPr/>
          <p:nvPr/>
        </p:nvCxnSpPr>
        <p:spPr>
          <a:xfrm>
            <a:off x="5908817" y="2581952"/>
            <a:ext cx="0" cy="326798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25" name="Google Shape;625;p67"/>
          <p:cNvSpPr/>
          <p:nvPr/>
        </p:nvSpPr>
        <p:spPr>
          <a:xfrm>
            <a:off x="1161869" y="2581952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4070341" y="2581951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7"/>
          <p:cNvSpPr/>
          <p:nvPr/>
        </p:nvSpPr>
        <p:spPr>
          <a:xfrm>
            <a:off x="7008349" y="2581951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7"/>
          <p:cNvSpPr/>
          <p:nvPr/>
        </p:nvSpPr>
        <p:spPr>
          <a:xfrm>
            <a:off x="4067969" y="1866721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i="0" u="none" strike="noStrike" cap="none" dirty="0">
                <a:solidFill>
                  <a:schemeClr val="lt1"/>
                </a:solidFill>
                <a:sym typeface="Arial"/>
              </a:rPr>
              <a:t>C-Level</a:t>
            </a:r>
            <a:endParaRPr b="1" dirty="0"/>
          </a:p>
        </p:txBody>
      </p:sp>
      <p:sp>
        <p:nvSpPr>
          <p:cNvPr id="629" name="Google Shape;629;p67"/>
          <p:cNvSpPr txBox="1"/>
          <p:nvPr/>
        </p:nvSpPr>
        <p:spPr>
          <a:xfrm>
            <a:off x="462968" y="5333308"/>
            <a:ext cx="21916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Masterpiece Mentality</a:t>
            </a:r>
            <a:endParaRPr sz="1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7"/>
          <p:cNvSpPr txBox="1"/>
          <p:nvPr/>
        </p:nvSpPr>
        <p:spPr>
          <a:xfrm>
            <a:off x="3731559" y="5333308"/>
            <a:ext cx="158722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Deliver Mindset</a:t>
            </a:r>
            <a:endParaRPr/>
          </a:p>
        </p:txBody>
      </p:sp>
      <p:sp>
        <p:nvSpPr>
          <p:cNvPr id="631" name="Google Shape;631;p67"/>
          <p:cNvSpPr txBox="1"/>
          <p:nvPr/>
        </p:nvSpPr>
        <p:spPr>
          <a:xfrm>
            <a:off x="6628140" y="5333307"/>
            <a:ext cx="16748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Stability Mindset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9"/>
          <p:cNvSpPr txBox="1">
            <a:spLocks noGrp="1"/>
          </p:cNvSpPr>
          <p:nvPr>
            <p:ph type="body" idx="1"/>
          </p:nvPr>
        </p:nvSpPr>
        <p:spPr>
          <a:xfrm>
            <a:off x="658814" y="1503575"/>
            <a:ext cx="10107922" cy="447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dirty="0"/>
              <a:t>Recherchiert </a:t>
            </a:r>
            <a:r>
              <a:rPr lang="de-DE" dirty="0" smtClean="0"/>
              <a:t>pro Gruppe die einzelnen Punkte hinter dem CALMS-Framework: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de-DE" dirty="0" smtClean="0"/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de-DE" dirty="0" smtClean="0"/>
              <a:t>Culture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de-DE" dirty="0" smtClean="0"/>
              <a:t>Automation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de-DE" dirty="0" smtClean="0"/>
              <a:t>Lean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de-DE" dirty="0" smtClean="0"/>
              <a:t>Measurement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de-DE" dirty="0" smtClean="0"/>
              <a:t>Sharing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de-DE" dirty="0" smtClean="0"/>
              <a:t>Präsentiert je 5 min</a:t>
            </a:r>
            <a:endParaRPr dirty="0"/>
          </a:p>
        </p:txBody>
      </p:sp>
      <p:sp>
        <p:nvSpPr>
          <p:cNvPr id="924" name="Google Shape;924;p89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-DE" dirty="0" smtClean="0"/>
              <a:t>DevOps Workshop – </a:t>
            </a:r>
            <a:r>
              <a:rPr lang="de-DE" dirty="0"/>
              <a:t>5 Groups</a:t>
            </a:r>
            <a:endParaRPr dirty="0"/>
          </a:p>
        </p:txBody>
      </p:sp>
      <p:sp>
        <p:nvSpPr>
          <p:cNvPr id="925" name="Google Shape;925;p89"/>
          <p:cNvSpPr txBox="1"/>
          <p:nvPr/>
        </p:nvSpPr>
        <p:spPr>
          <a:xfrm>
            <a:off x="3352800" y="5486399"/>
            <a:ext cx="8056194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lang="de-DE" sz="1200" u="sng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lvl="0" algn="r">
              <a:buClr>
                <a:schemeClr val="lt1"/>
              </a:buClr>
              <a:buSzPts val="1200"/>
            </a:pPr>
            <a:r>
              <a:rPr lang="en-GB" sz="1200" dirty="0" smtClean="0">
                <a:hlinkClick r:id="rId4"/>
              </a:rPr>
              <a:t>medium.com/</a:t>
            </a:r>
            <a:r>
              <a:rPr lang="en-GB" sz="1200" dirty="0" err="1" smtClean="0">
                <a:hlinkClick r:id="rId4"/>
              </a:rPr>
              <a:t>cofinpro</a:t>
            </a:r>
            <a:r>
              <a:rPr lang="en-GB" sz="1200" dirty="0" smtClean="0">
                <a:hlinkClick r:id="rId4"/>
              </a:rPr>
              <a:t>/keep-calms-start-devops-60178cd5723e</a:t>
            </a: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lvl="0" algn="r">
              <a:buClr>
                <a:schemeClr val="lt1"/>
              </a:buClr>
              <a:buSzPts val="1200"/>
            </a:pPr>
            <a:r>
              <a:rPr lang="en-GB" sz="1200" u="sng" dirty="0" smtClean="0">
                <a:solidFill>
                  <a:schemeClr val="hlink"/>
                </a:solidFill>
                <a:hlinkClick r:id="rId3"/>
              </a:rPr>
              <a:t>atlassian.com/</a:t>
            </a:r>
            <a:r>
              <a:rPr lang="en-GB" sz="1200" u="sng" dirty="0" err="1" smtClean="0">
                <a:solidFill>
                  <a:schemeClr val="hlink"/>
                </a:solidFill>
                <a:hlinkClick r:id="rId3"/>
              </a:rPr>
              <a:t>devops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1" descr="Coff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80963"/>
            <a:ext cx="6708775" cy="670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8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012"/>
            <a:ext cx="12108915" cy="52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de-DE" dirty="0" smtClean="0"/>
              <a:t>IT Organisation</a:t>
            </a:r>
            <a:endParaRPr dirty="0"/>
          </a:p>
        </p:txBody>
      </p:sp>
      <p:sp>
        <p:nvSpPr>
          <p:cNvPr id="413" name="Google Shape;413;p48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0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8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637" name="Google Shape;637;p68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sp>
        <p:nvSpPr>
          <p:cNvPr id="638" name="Google Shape;638;p68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de-DE"/>
              <a:t>Operations – Classic IT</a:t>
            </a:r>
            <a:endParaRPr/>
          </a:p>
        </p:txBody>
      </p:sp>
      <p:grpSp>
        <p:nvGrpSpPr>
          <p:cNvPr id="639" name="Google Shape;639;p68"/>
          <p:cNvGrpSpPr/>
          <p:nvPr/>
        </p:nvGrpSpPr>
        <p:grpSpPr>
          <a:xfrm>
            <a:off x="1803187" y="2819596"/>
            <a:ext cx="2031347" cy="1218808"/>
            <a:chOff x="5694568" y="1262258"/>
            <a:chExt cx="2031347" cy="1218808"/>
          </a:xfrm>
        </p:grpSpPr>
        <p:sp>
          <p:nvSpPr>
            <p:cNvPr id="640" name="Google Shape;640;p68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8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 &amp; Telco</a:t>
              </a:r>
              <a:endParaRPr/>
            </a:p>
          </p:txBody>
        </p:sp>
      </p:grpSp>
      <p:grpSp>
        <p:nvGrpSpPr>
          <p:cNvPr id="642" name="Google Shape;642;p68"/>
          <p:cNvGrpSpPr/>
          <p:nvPr/>
        </p:nvGrpSpPr>
        <p:grpSpPr>
          <a:xfrm>
            <a:off x="4350444" y="2814596"/>
            <a:ext cx="2031347" cy="1218808"/>
            <a:chOff x="5694568" y="1262258"/>
            <a:chExt cx="2031347" cy="1218808"/>
          </a:xfrm>
        </p:grpSpPr>
        <p:sp>
          <p:nvSpPr>
            <p:cNvPr id="643" name="Google Shape;643;p68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8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Management</a:t>
              </a:r>
              <a:endParaRPr/>
            </a:p>
          </p:txBody>
        </p:sp>
      </p:grpSp>
      <p:grpSp>
        <p:nvGrpSpPr>
          <p:cNvPr id="645" name="Google Shape;645;p68"/>
          <p:cNvGrpSpPr/>
          <p:nvPr/>
        </p:nvGrpSpPr>
        <p:grpSpPr>
          <a:xfrm>
            <a:off x="6897701" y="2814596"/>
            <a:ext cx="2031347" cy="1218808"/>
            <a:chOff x="5694568" y="1262258"/>
            <a:chExt cx="2031347" cy="1218808"/>
          </a:xfrm>
        </p:grpSpPr>
        <p:sp>
          <p:nvSpPr>
            <p:cNvPr id="646" name="Google Shape;646;p68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8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Helpdesk &amp;  2nd-Level</a:t>
              </a:r>
              <a:endParaRPr/>
            </a:p>
          </p:txBody>
        </p:sp>
      </p:grpSp>
      <p:grpSp>
        <p:nvGrpSpPr>
          <p:cNvPr id="648" name="Google Shape;648;p68"/>
          <p:cNvGrpSpPr/>
          <p:nvPr/>
        </p:nvGrpSpPr>
        <p:grpSpPr>
          <a:xfrm>
            <a:off x="1767489" y="4393025"/>
            <a:ext cx="2031347" cy="1218808"/>
            <a:chOff x="5694568" y="1262258"/>
            <a:chExt cx="2031347" cy="1218808"/>
          </a:xfrm>
        </p:grpSpPr>
        <p:sp>
          <p:nvSpPr>
            <p:cNvPr id="649" name="Google Shape;649;p68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8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Release Management</a:t>
              </a:r>
              <a:endParaRPr/>
            </a:p>
          </p:txBody>
        </p:sp>
      </p:grpSp>
      <p:sp>
        <p:nvSpPr>
          <p:cNvPr id="651" name="Google Shape;651;p68"/>
          <p:cNvSpPr/>
          <p:nvPr/>
        </p:nvSpPr>
        <p:spPr>
          <a:xfrm>
            <a:off x="4941198" y="1860556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8"/>
          <p:cNvSpPr/>
          <p:nvPr/>
        </p:nvSpPr>
        <p:spPr>
          <a:xfrm>
            <a:off x="4938826" y="1145326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CIO</a:t>
            </a:r>
            <a:endParaRPr/>
          </a:p>
        </p:txBody>
      </p:sp>
      <p:grpSp>
        <p:nvGrpSpPr>
          <p:cNvPr id="653" name="Google Shape;653;p68"/>
          <p:cNvGrpSpPr/>
          <p:nvPr/>
        </p:nvGrpSpPr>
        <p:grpSpPr>
          <a:xfrm>
            <a:off x="4350443" y="4393025"/>
            <a:ext cx="2031347" cy="1218808"/>
            <a:chOff x="5694568" y="1262258"/>
            <a:chExt cx="2031347" cy="1218808"/>
          </a:xfrm>
        </p:grpSpPr>
        <p:sp>
          <p:nvSpPr>
            <p:cNvPr id="654" name="Google Shape;654;p68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8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endParaRPr/>
            </a:p>
          </p:txBody>
        </p:sp>
      </p:grpSp>
      <p:grpSp>
        <p:nvGrpSpPr>
          <p:cNvPr id="656" name="Google Shape;656;p68"/>
          <p:cNvGrpSpPr/>
          <p:nvPr/>
        </p:nvGrpSpPr>
        <p:grpSpPr>
          <a:xfrm>
            <a:off x="6894381" y="4393025"/>
            <a:ext cx="2031347" cy="1218808"/>
            <a:chOff x="5694568" y="1262258"/>
            <a:chExt cx="2031347" cy="1218808"/>
          </a:xfrm>
        </p:grpSpPr>
        <p:sp>
          <p:nvSpPr>
            <p:cNvPr id="657" name="Google Shape;657;p68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8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Monitoring &amp; Alerting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p68"/>
          <p:cNvSpPr/>
          <p:nvPr/>
        </p:nvSpPr>
        <p:spPr>
          <a:xfrm>
            <a:off x="1513114" y="1709057"/>
            <a:ext cx="7732800" cy="42563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2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721" name="Google Shape;721;p72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sp>
        <p:nvSpPr>
          <p:cNvPr id="722" name="Google Shape;722;p72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de-DE"/>
              <a:t>Operations – DevOps</a:t>
            </a:r>
            <a:endParaRPr/>
          </a:p>
        </p:txBody>
      </p:sp>
      <p:grpSp>
        <p:nvGrpSpPr>
          <p:cNvPr id="723" name="Google Shape;723;p72"/>
          <p:cNvGrpSpPr/>
          <p:nvPr/>
        </p:nvGrpSpPr>
        <p:grpSpPr>
          <a:xfrm>
            <a:off x="1803187" y="2819596"/>
            <a:ext cx="2031347" cy="1218808"/>
            <a:chOff x="5694568" y="1262258"/>
            <a:chExt cx="2031347" cy="1218808"/>
          </a:xfrm>
        </p:grpSpPr>
        <p:sp>
          <p:nvSpPr>
            <p:cNvPr id="724" name="Google Shape;724;p72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2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Helpdesk, Network &amp; Telco</a:t>
              </a:r>
              <a:endParaRPr/>
            </a:p>
          </p:txBody>
        </p:sp>
      </p:grpSp>
      <p:grpSp>
        <p:nvGrpSpPr>
          <p:cNvPr id="726" name="Google Shape;726;p72"/>
          <p:cNvGrpSpPr/>
          <p:nvPr/>
        </p:nvGrpSpPr>
        <p:grpSpPr>
          <a:xfrm>
            <a:off x="4350444" y="2814596"/>
            <a:ext cx="2031347" cy="1218808"/>
            <a:chOff x="5694568" y="1262258"/>
            <a:chExt cx="2031347" cy="1218808"/>
          </a:xfrm>
        </p:grpSpPr>
        <p:sp>
          <p:nvSpPr>
            <p:cNvPr id="727" name="Google Shape;727;p72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2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Management</a:t>
              </a:r>
              <a:endParaRPr/>
            </a:p>
          </p:txBody>
        </p:sp>
      </p:grpSp>
      <p:grpSp>
        <p:nvGrpSpPr>
          <p:cNvPr id="729" name="Google Shape;729;p72"/>
          <p:cNvGrpSpPr/>
          <p:nvPr/>
        </p:nvGrpSpPr>
        <p:grpSpPr>
          <a:xfrm>
            <a:off x="6897701" y="2814596"/>
            <a:ext cx="2031347" cy="1218808"/>
            <a:chOff x="5694568" y="1262258"/>
            <a:chExt cx="2031347" cy="1218808"/>
          </a:xfrm>
        </p:grpSpPr>
        <p:sp>
          <p:nvSpPr>
            <p:cNvPr id="730" name="Google Shape;730;p72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2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2nd-Level &amp;  3rd-Level</a:t>
              </a:r>
              <a:endParaRPr/>
            </a:p>
          </p:txBody>
        </p:sp>
      </p:grpSp>
      <p:sp>
        <p:nvSpPr>
          <p:cNvPr id="732" name="Google Shape;732;p72"/>
          <p:cNvSpPr/>
          <p:nvPr/>
        </p:nvSpPr>
        <p:spPr>
          <a:xfrm>
            <a:off x="2361660" y="1906517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72"/>
          <p:cNvSpPr/>
          <p:nvPr/>
        </p:nvSpPr>
        <p:spPr>
          <a:xfrm>
            <a:off x="4938826" y="1145326"/>
            <a:ext cx="914400" cy="4775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CIO</a:t>
            </a:r>
            <a:endParaRPr/>
          </a:p>
        </p:txBody>
      </p:sp>
      <p:grpSp>
        <p:nvGrpSpPr>
          <p:cNvPr id="734" name="Google Shape;734;p72"/>
          <p:cNvGrpSpPr/>
          <p:nvPr/>
        </p:nvGrpSpPr>
        <p:grpSpPr>
          <a:xfrm>
            <a:off x="4350443" y="4393025"/>
            <a:ext cx="2031347" cy="1218808"/>
            <a:chOff x="5694568" y="1262258"/>
            <a:chExt cx="2031347" cy="1218808"/>
          </a:xfrm>
        </p:grpSpPr>
        <p:sp>
          <p:nvSpPr>
            <p:cNvPr id="735" name="Google Shape;735;p72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2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endParaRPr/>
            </a:p>
          </p:txBody>
        </p:sp>
      </p:grpSp>
      <p:grpSp>
        <p:nvGrpSpPr>
          <p:cNvPr id="737" name="Google Shape;737;p72"/>
          <p:cNvGrpSpPr/>
          <p:nvPr/>
        </p:nvGrpSpPr>
        <p:grpSpPr>
          <a:xfrm>
            <a:off x="6894381" y="4393025"/>
            <a:ext cx="2031347" cy="1218808"/>
            <a:chOff x="5694568" y="1262258"/>
            <a:chExt cx="2031347" cy="1218808"/>
          </a:xfrm>
        </p:grpSpPr>
        <p:sp>
          <p:nvSpPr>
            <p:cNvPr id="738" name="Google Shape;738;p72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2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Monitoring &amp; Alerting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p72"/>
          <p:cNvSpPr/>
          <p:nvPr/>
        </p:nvSpPr>
        <p:spPr>
          <a:xfrm rot="-1603961">
            <a:off x="3219045" y="4811675"/>
            <a:ext cx="4294146" cy="3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b="1" dirty="0">
                <a:solidFill>
                  <a:srgbClr val="C00000"/>
                </a:solidFill>
                <a:sym typeface="Arial"/>
              </a:rPr>
              <a:t>PaaS</a:t>
            </a:r>
            <a:endParaRPr sz="8000" dirty="0"/>
          </a:p>
        </p:txBody>
      </p:sp>
      <p:grpSp>
        <p:nvGrpSpPr>
          <p:cNvPr id="741" name="Google Shape;741;p72"/>
          <p:cNvGrpSpPr/>
          <p:nvPr/>
        </p:nvGrpSpPr>
        <p:grpSpPr>
          <a:xfrm>
            <a:off x="1767489" y="4393025"/>
            <a:ext cx="2031347" cy="1218808"/>
            <a:chOff x="5694568" y="1262258"/>
            <a:chExt cx="2031347" cy="1218808"/>
          </a:xfrm>
        </p:grpSpPr>
        <p:sp>
          <p:nvSpPr>
            <p:cNvPr id="742" name="Google Shape;742;p72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2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Release Management</a:t>
              </a:r>
              <a:endParaRPr/>
            </a:p>
          </p:txBody>
        </p:sp>
      </p:grpSp>
      <p:sp>
        <p:nvSpPr>
          <p:cNvPr id="744" name="Google Shape;744;p72"/>
          <p:cNvSpPr/>
          <p:nvPr/>
        </p:nvSpPr>
        <p:spPr>
          <a:xfrm rot="-1603961">
            <a:off x="671787" y="4811675"/>
            <a:ext cx="4294146" cy="3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0" b="1" dirty="0">
                <a:solidFill>
                  <a:srgbClr val="C00000"/>
                </a:solidFill>
                <a:sym typeface="Arial"/>
              </a:rPr>
              <a:t>CI/CD</a:t>
            </a:r>
            <a:endParaRPr sz="8000" dirty="0"/>
          </a:p>
        </p:txBody>
      </p:sp>
      <p:sp>
        <p:nvSpPr>
          <p:cNvPr id="745" name="Google Shape;745;p72"/>
          <p:cNvSpPr/>
          <p:nvPr/>
        </p:nvSpPr>
        <p:spPr>
          <a:xfrm rot="-1603961">
            <a:off x="3282700" y="3233245"/>
            <a:ext cx="4294146" cy="3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C00000"/>
                </a:solidFill>
                <a:sym typeface="Arial"/>
              </a:rPr>
              <a:t>Orchestration</a:t>
            </a:r>
            <a:endParaRPr sz="3600" dirty="0"/>
          </a:p>
        </p:txBody>
      </p:sp>
      <p:sp>
        <p:nvSpPr>
          <p:cNvPr id="746" name="Google Shape;746;p72"/>
          <p:cNvSpPr/>
          <p:nvPr/>
        </p:nvSpPr>
        <p:spPr>
          <a:xfrm>
            <a:off x="1654629" y="1482772"/>
            <a:ext cx="2296885" cy="266468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9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/>
              <a:t>Day </a:t>
            </a:r>
            <a:r>
              <a:rPr lang="de-DE" dirty="0" smtClean="0"/>
              <a:t>4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 smtClean="0"/>
              <a:t>DevOps Approach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8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und cooked pi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86256"/>
            <a:ext cx="12192000" cy="814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9"/>
          <p:cNvSpPr txBox="1">
            <a:spLocks noGrp="1"/>
          </p:cNvSpPr>
          <p:nvPr>
            <p:ph type="body" idx="1"/>
          </p:nvPr>
        </p:nvSpPr>
        <p:spPr>
          <a:xfrm>
            <a:off x="658814" y="1503576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sz="2000" b="1" dirty="0"/>
              <a:t>A traditional service team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Customer </a:t>
            </a:r>
            <a:r>
              <a:rPr lang="de-DE" sz="2000" dirty="0" smtClean="0"/>
              <a:t>– Phone [Patio]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Call Center Agent - Phone &amp; </a:t>
            </a:r>
            <a:r>
              <a:rPr lang="de-DE" sz="2000" dirty="0" smtClean="0"/>
              <a:t>Email [Lounge]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1 2</a:t>
            </a:r>
            <a:r>
              <a:rPr lang="de-DE" sz="2000" baseline="30000" dirty="0"/>
              <a:t>nd</a:t>
            </a:r>
            <a:r>
              <a:rPr lang="de-DE" sz="2000" dirty="0"/>
              <a:t>-Level Support Agent </a:t>
            </a:r>
            <a:r>
              <a:rPr lang="de-DE" sz="2000" dirty="0" smtClean="0"/>
              <a:t>– Email [Lounge]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Product Manager - Email &amp; Watch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Designer - Pen &amp; Paper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Developer - Paper, Marker, </a:t>
            </a:r>
            <a:r>
              <a:rPr lang="de-DE" sz="2000" dirty="0" smtClean="0"/>
              <a:t>Scissors, Glue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Tester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Operator - Shovel</a:t>
            </a:r>
            <a:endParaRPr sz="2000" dirty="0"/>
          </a:p>
        </p:txBody>
      </p:sp>
      <p:sp>
        <p:nvSpPr>
          <p:cNvPr id="846" name="Google Shape;846;p79"/>
          <p:cNvSpPr txBox="1">
            <a:spLocks noGrp="1"/>
          </p:cNvSpPr>
          <p:nvPr>
            <p:ph type="body" idx="2"/>
          </p:nvPr>
        </p:nvSpPr>
        <p:spPr>
          <a:xfrm>
            <a:off x="5836118" y="1503576"/>
            <a:ext cx="4930618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sz="2000" b="1" dirty="0"/>
              <a:t>2 agile DevOps teams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Customer </a:t>
            </a:r>
            <a:r>
              <a:rPr lang="de-DE" sz="2000" dirty="0" smtClean="0"/>
              <a:t>– Phone [Patio]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Call Center Agent - Phone &amp; </a:t>
            </a:r>
            <a:r>
              <a:rPr lang="de-DE" sz="2000" dirty="0" smtClean="0"/>
              <a:t>Email [Lounge]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DevOps-Engineer - Phone, Email, Pen, Paper, Marker, Scissors, </a:t>
            </a:r>
            <a:r>
              <a:rPr lang="de-DE" sz="2000" dirty="0" smtClean="0"/>
              <a:t>Glue, Shovel</a:t>
            </a:r>
            <a:endParaRPr sz="2000" dirty="0"/>
          </a:p>
          <a:p>
            <a:pPr marL="18097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de-DE" sz="2000" dirty="0"/>
              <a:t>1 Scrum Master - Watch</a:t>
            </a:r>
            <a:endParaRPr sz="2000" dirty="0"/>
          </a:p>
        </p:txBody>
      </p:sp>
      <p:sp>
        <p:nvSpPr>
          <p:cNvPr id="847" name="Google Shape;847;p79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-DE"/>
              <a:t>DevOps Paper Pizza – 3 Groups</a:t>
            </a:r>
            <a:endParaRPr/>
          </a:p>
        </p:txBody>
      </p:sp>
      <p:sp>
        <p:nvSpPr>
          <p:cNvPr id="848" name="Google Shape;848;p79"/>
          <p:cNvSpPr txBox="1"/>
          <p:nvPr/>
        </p:nvSpPr>
        <p:spPr>
          <a:xfrm>
            <a:off x="3352800" y="5486399"/>
            <a:ext cx="8056194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www.agile42.com/en/kanban-pizza-game/</a:t>
            </a: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378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9"/>
          <p:cNvSpPr txBox="1">
            <a:spLocks noGrp="1"/>
          </p:cNvSpPr>
          <p:nvPr>
            <p:ph type="body" idx="1"/>
          </p:nvPr>
        </p:nvSpPr>
        <p:spPr>
          <a:xfrm>
            <a:off x="658813" y="1503576"/>
            <a:ext cx="7732799" cy="340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sz="2000" b="1" dirty="0" smtClean="0"/>
              <a:t>Regeln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de-DE" sz="2000" dirty="0"/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000" dirty="0" smtClean="0"/>
              <a:t>Stick to your Card</a:t>
            </a:r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de-DE" sz="2000" dirty="0"/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000" dirty="0" smtClean="0"/>
              <a:t>Sauce = Marker</a:t>
            </a:r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de-DE" sz="2000" dirty="0" smtClean="0"/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000" dirty="0" smtClean="0"/>
              <a:t>Topping = Cut from Stickies</a:t>
            </a:r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de-DE" sz="2000" dirty="0" smtClean="0"/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000" dirty="0" smtClean="0"/>
              <a:t>Pizza Quality: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endParaRPr lang="de-DE" dirty="0" smtClean="0"/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de-DE" dirty="0" smtClean="0"/>
              <a:t>Cut &gt; Ripped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endParaRPr lang="de-DE" dirty="0" smtClean="0"/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r>
              <a:rPr lang="de-DE" dirty="0" smtClean="0"/>
              <a:t>Geometric &gt; Ungeometric</a:t>
            </a:r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endParaRPr lang="de-DE" dirty="0"/>
          </a:p>
          <a:p>
            <a:pPr lvl="1" indent="-457200">
              <a:spcBef>
                <a:spcPts val="0"/>
              </a:spcBef>
              <a:buSzPts val="2400"/>
              <a:buAutoNum type="arabicPeriod"/>
            </a:pPr>
            <a:endParaRPr lang="de-DE" dirty="0" smtClean="0"/>
          </a:p>
          <a:p>
            <a:pPr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sz="2000" dirty="0"/>
          </a:p>
        </p:txBody>
      </p:sp>
      <p:sp>
        <p:nvSpPr>
          <p:cNvPr id="847" name="Google Shape;847;p79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-DE"/>
              <a:t>DevOps Paper Pizza – 3 Groups</a:t>
            </a:r>
            <a:endParaRPr/>
          </a:p>
        </p:txBody>
      </p:sp>
      <p:sp>
        <p:nvSpPr>
          <p:cNvPr id="848" name="Google Shape;848;p79"/>
          <p:cNvSpPr txBox="1"/>
          <p:nvPr/>
        </p:nvSpPr>
        <p:spPr>
          <a:xfrm>
            <a:off x="3352800" y="5486399"/>
            <a:ext cx="8056194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www.agile42.com/en/kanban-pizza-game/</a:t>
            </a:r>
            <a:endParaRPr sz="12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44" y="719105"/>
            <a:ext cx="48196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1" descr="Coff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80963"/>
            <a:ext cx="6708775" cy="670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8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de-DE" dirty="0" smtClean="0"/>
              <a:t>Softwareverifizierung</a:t>
            </a:r>
            <a:endParaRPr sz="6600" i="1" dirty="0"/>
          </a:p>
        </p:txBody>
      </p:sp>
      <p:sp>
        <p:nvSpPr>
          <p:cNvPr id="413" name="Google Shape;413;p48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7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body" idx="1"/>
          </p:nvPr>
        </p:nvSpPr>
        <p:spPr>
          <a:xfrm>
            <a:off x="658813" y="944563"/>
            <a:ext cx="10874374" cy="319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buSzPts val="3200"/>
            </a:pPr>
            <a:r>
              <a:rPr lang="en-GB" sz="3600" i="0" dirty="0"/>
              <a:t>Verify is directly associated with ensuring the quality of the software release; activities designed to ensure code quality is maintained and the highest quality is deployed to production</a:t>
            </a:r>
            <a:endParaRPr sz="3600"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2"/>
          </p:nvPr>
        </p:nvSpPr>
        <p:spPr>
          <a:xfrm>
            <a:off x="4398745" y="4507606"/>
            <a:ext cx="7134442" cy="11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dirty="0"/>
              <a:t>- </a:t>
            </a:r>
            <a:r>
              <a:rPr lang="de-DE" dirty="0" smtClean="0"/>
              <a:t>Wikipedia,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2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26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WEDO | Werner Dorsch Gm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62588"/>
            <a:ext cx="12382500" cy="961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35" name="Google Shape;435;p5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de-DE" dirty="0" smtClean="0"/>
              <a:t>Softwareverifizierung </a:t>
            </a:r>
            <a:r>
              <a:rPr lang="de-DE" dirty="0"/>
              <a:t>- Bereiche</a:t>
            </a:r>
            <a:endParaRPr dirty="0"/>
          </a:p>
        </p:txBody>
      </p:sp>
      <p:grpSp>
        <p:nvGrpSpPr>
          <p:cNvPr id="437" name="Google Shape;437;p51"/>
          <p:cNvGrpSpPr/>
          <p:nvPr/>
        </p:nvGrpSpPr>
        <p:grpSpPr>
          <a:xfrm>
            <a:off x="1265752" y="2210192"/>
            <a:ext cx="2031347" cy="1218808"/>
            <a:chOff x="5694568" y="1262258"/>
            <a:chExt cx="2031347" cy="1218808"/>
          </a:xfrm>
        </p:grpSpPr>
        <p:sp>
          <p:nvSpPr>
            <p:cNvPr id="438" name="Google Shape;438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 Quality</a:t>
              </a:r>
              <a:endParaRPr dirty="0"/>
            </a:p>
          </p:txBody>
        </p:sp>
      </p:grpSp>
      <p:grpSp>
        <p:nvGrpSpPr>
          <p:cNvPr id="440" name="Google Shape;440;p51"/>
          <p:cNvGrpSpPr/>
          <p:nvPr/>
        </p:nvGrpSpPr>
        <p:grpSpPr>
          <a:xfrm>
            <a:off x="3813009" y="2205192"/>
            <a:ext cx="2031347" cy="1218808"/>
            <a:chOff x="5694568" y="1262258"/>
            <a:chExt cx="2031347" cy="1218808"/>
          </a:xfrm>
        </p:grpSpPr>
        <p:sp>
          <p:nvSpPr>
            <p:cNvPr id="441" name="Google Shape;441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 Coverage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51"/>
          <p:cNvGrpSpPr/>
          <p:nvPr/>
        </p:nvGrpSpPr>
        <p:grpSpPr>
          <a:xfrm>
            <a:off x="6360266" y="2205192"/>
            <a:ext cx="2031347" cy="1218808"/>
            <a:chOff x="5694568" y="1262258"/>
            <a:chExt cx="2031347" cy="1218808"/>
          </a:xfrm>
        </p:grpSpPr>
        <p:sp>
          <p:nvSpPr>
            <p:cNvPr id="444" name="Google Shape;444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Unit Testing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51"/>
          <p:cNvGrpSpPr/>
          <p:nvPr/>
        </p:nvGrpSpPr>
        <p:grpSpPr>
          <a:xfrm>
            <a:off x="1265752" y="3783621"/>
            <a:ext cx="2031347" cy="1218808"/>
            <a:chOff x="5694568" y="1262258"/>
            <a:chExt cx="2031347" cy="1218808"/>
          </a:xfrm>
        </p:grpSpPr>
        <p:sp>
          <p:nvSpPr>
            <p:cNvPr id="447" name="Google Shape;447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dirty="0" smtClean="0">
                  <a:solidFill>
                    <a:schemeClr val="lt1"/>
                  </a:solidFill>
                </a:rPr>
                <a:t>Integration Testing</a:t>
              </a:r>
              <a:endParaRPr dirty="0"/>
            </a:p>
          </p:txBody>
        </p:sp>
      </p:grpSp>
      <p:grpSp>
        <p:nvGrpSpPr>
          <p:cNvPr id="449" name="Google Shape;449;p51"/>
          <p:cNvGrpSpPr/>
          <p:nvPr/>
        </p:nvGrpSpPr>
        <p:grpSpPr>
          <a:xfrm>
            <a:off x="3813008" y="3783621"/>
            <a:ext cx="2031347" cy="1218808"/>
            <a:chOff x="5694568" y="1262258"/>
            <a:chExt cx="2031347" cy="1218808"/>
          </a:xfrm>
        </p:grpSpPr>
        <p:sp>
          <p:nvSpPr>
            <p:cNvPr id="450" name="Google Shape;450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Acceptance Testing</a:t>
              </a:r>
              <a:endParaRPr dirty="0"/>
            </a:p>
          </p:txBody>
        </p:sp>
      </p:grpSp>
      <p:grpSp>
        <p:nvGrpSpPr>
          <p:cNvPr id="452" name="Google Shape;452;p51"/>
          <p:cNvGrpSpPr/>
          <p:nvPr/>
        </p:nvGrpSpPr>
        <p:grpSpPr>
          <a:xfrm>
            <a:off x="6356946" y="3783621"/>
            <a:ext cx="2031347" cy="1218808"/>
            <a:chOff x="5694568" y="1262258"/>
            <a:chExt cx="2031347" cy="1218808"/>
          </a:xfrm>
        </p:grpSpPr>
        <p:sp>
          <p:nvSpPr>
            <p:cNvPr id="453" name="Google Shape;453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 &amp; Load Testing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3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SonarQube | Sonar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6000"/>
            <a:ext cx="12192000" cy="456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6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>
            <a:spLocks noGrp="1"/>
          </p:cNvSpPr>
          <p:nvPr>
            <p:ph type="title"/>
          </p:nvPr>
        </p:nvSpPr>
        <p:spPr>
          <a:xfrm>
            <a:off x="972000" y="1252800"/>
            <a:ext cx="10108800" cy="2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de-DE" dirty="0" smtClean="0"/>
              <a:t>Monitoring</a:t>
            </a:r>
            <a:endParaRPr sz="6600" i="1" dirty="0"/>
          </a:p>
        </p:txBody>
      </p:sp>
      <p:sp>
        <p:nvSpPr>
          <p:cNvPr id="413" name="Google Shape;413;p48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14" name="Google Shape;414;p48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7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Vorstellungsrunde </a:t>
            </a:r>
            <a:r>
              <a:rPr lang="de-DE" dirty="0"/>
              <a:t>- </a:t>
            </a:r>
            <a:r>
              <a:rPr lang="de-DE" dirty="0" smtClean="0">
                <a:hlinkClick r:id="rId2"/>
              </a:rPr>
              <a:t>menti.com/84scvibzbs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(go to menti.com and use the code: </a:t>
            </a:r>
            <a:r>
              <a:rPr lang="en-GB" b="1" dirty="0"/>
              <a:t>31 24 6</a:t>
            </a:r>
            <a:r>
              <a:rPr lang="en-GB" b="1" dirty="0" smtClean="0"/>
              <a:t>)</a:t>
            </a:r>
            <a:endParaRPr lang="en-GB" dirty="0"/>
          </a:p>
        </p:txBody>
      </p:sp>
      <p:pic>
        <p:nvPicPr>
          <p:cNvPr id="1026" name="Picture 2" descr="https://api.qrserver.com/v1/create-qr-code/?size=500x500&amp;data=https://www.menti.com/84scvibz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1596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body" idx="1"/>
          </p:nvPr>
        </p:nvSpPr>
        <p:spPr>
          <a:xfrm>
            <a:off x="658813" y="944563"/>
            <a:ext cx="10874374" cy="319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buSzPts val="3200"/>
            </a:pPr>
            <a:r>
              <a:rPr lang="en-GB" sz="3600" i="0" dirty="0"/>
              <a:t>Monitoring is an important link in a DevOps toolchain. It allows IT organization to identify specific issues of specific releases and to understand the impact on end-users</a:t>
            </a:r>
            <a:r>
              <a:rPr lang="en-GB" sz="3600" i="0" dirty="0" smtClean="0"/>
              <a:t>. </a:t>
            </a:r>
            <a:endParaRPr sz="3600"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2"/>
          </p:nvPr>
        </p:nvSpPr>
        <p:spPr>
          <a:xfrm>
            <a:off x="4398745" y="4507606"/>
            <a:ext cx="7134442" cy="11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dirty="0"/>
              <a:t>- </a:t>
            </a:r>
            <a:r>
              <a:rPr lang="de-DE" dirty="0" smtClean="0"/>
              <a:t>Wikipedia,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5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white security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032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435" name="Google Shape;435;p5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de-DE" dirty="0" smtClean="0"/>
              <a:t>Monitoring - </a:t>
            </a:r>
            <a:r>
              <a:rPr lang="de-DE" dirty="0"/>
              <a:t>Bereiche</a:t>
            </a:r>
            <a:endParaRPr dirty="0"/>
          </a:p>
        </p:txBody>
      </p:sp>
      <p:grpSp>
        <p:nvGrpSpPr>
          <p:cNvPr id="437" name="Google Shape;437;p51"/>
          <p:cNvGrpSpPr/>
          <p:nvPr/>
        </p:nvGrpSpPr>
        <p:grpSpPr>
          <a:xfrm>
            <a:off x="1265752" y="2210192"/>
            <a:ext cx="2031347" cy="1218808"/>
            <a:chOff x="5694568" y="1262258"/>
            <a:chExt cx="2031347" cy="1218808"/>
          </a:xfrm>
        </p:grpSpPr>
        <p:sp>
          <p:nvSpPr>
            <p:cNvPr id="438" name="Google Shape;438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endParaRPr dirty="0"/>
            </a:p>
          </p:txBody>
        </p:sp>
      </p:grpSp>
      <p:grpSp>
        <p:nvGrpSpPr>
          <p:cNvPr id="440" name="Google Shape;440;p51"/>
          <p:cNvGrpSpPr/>
          <p:nvPr/>
        </p:nvGrpSpPr>
        <p:grpSpPr>
          <a:xfrm>
            <a:off x="3813009" y="2205192"/>
            <a:ext cx="2031347" cy="1218808"/>
            <a:chOff x="5694568" y="1262258"/>
            <a:chExt cx="2031347" cy="1218808"/>
          </a:xfrm>
        </p:grpSpPr>
        <p:sp>
          <p:nvSpPr>
            <p:cNvPr id="441" name="Google Shape;441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51"/>
          <p:cNvGrpSpPr/>
          <p:nvPr/>
        </p:nvGrpSpPr>
        <p:grpSpPr>
          <a:xfrm>
            <a:off x="6360266" y="2205192"/>
            <a:ext cx="2031347" cy="1218808"/>
            <a:chOff x="5694568" y="1262258"/>
            <a:chExt cx="2031347" cy="1218808"/>
          </a:xfrm>
        </p:grpSpPr>
        <p:sp>
          <p:nvSpPr>
            <p:cNvPr id="444" name="Google Shape;444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Dependencies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51"/>
          <p:cNvGrpSpPr/>
          <p:nvPr/>
        </p:nvGrpSpPr>
        <p:grpSpPr>
          <a:xfrm>
            <a:off x="1265752" y="3783621"/>
            <a:ext cx="2031347" cy="1218808"/>
            <a:chOff x="5694568" y="1262258"/>
            <a:chExt cx="2031347" cy="1218808"/>
          </a:xfrm>
        </p:grpSpPr>
        <p:sp>
          <p:nvSpPr>
            <p:cNvPr id="447" name="Google Shape;447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dirty="0"/>
            </a:p>
          </p:txBody>
        </p:sp>
      </p:grpSp>
      <p:grpSp>
        <p:nvGrpSpPr>
          <p:cNvPr id="449" name="Google Shape;449;p51"/>
          <p:cNvGrpSpPr/>
          <p:nvPr/>
        </p:nvGrpSpPr>
        <p:grpSpPr>
          <a:xfrm>
            <a:off x="3813008" y="3783621"/>
            <a:ext cx="2031347" cy="1218808"/>
            <a:chOff x="5694568" y="1262258"/>
            <a:chExt cx="2031347" cy="1218808"/>
          </a:xfrm>
        </p:grpSpPr>
        <p:sp>
          <p:nvSpPr>
            <p:cNvPr id="450" name="Google Shape;450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KPIs</a:t>
              </a:r>
              <a:endParaRPr dirty="0"/>
            </a:p>
          </p:txBody>
        </p:sp>
      </p:grpSp>
      <p:grpSp>
        <p:nvGrpSpPr>
          <p:cNvPr id="452" name="Google Shape;452;p51"/>
          <p:cNvGrpSpPr/>
          <p:nvPr/>
        </p:nvGrpSpPr>
        <p:grpSpPr>
          <a:xfrm>
            <a:off x="6356946" y="3783621"/>
            <a:ext cx="2031347" cy="1218808"/>
            <a:chOff x="5694568" y="1262258"/>
            <a:chExt cx="2031347" cy="1218808"/>
          </a:xfrm>
        </p:grpSpPr>
        <p:sp>
          <p:nvSpPr>
            <p:cNvPr id="453" name="Google Shape;453;p51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</a:t>
              </a: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9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heckmk Monitoring Based on Nagios Core | TruePath Technologies In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0" y="-2342844"/>
            <a:ext cx="11422533" cy="114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3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1" descr="Coff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80963"/>
            <a:ext cx="6708775" cy="670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1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6"/>
          <p:cNvSpPr txBox="1">
            <a:spLocks noGrp="1"/>
          </p:cNvSpPr>
          <p:nvPr>
            <p:ph type="body" idx="1"/>
          </p:nvPr>
        </p:nvSpPr>
        <p:spPr>
          <a:xfrm>
            <a:off x="658814" y="1503575"/>
            <a:ext cx="10107922" cy="447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 smtClean="0"/>
              <a:t>Als Kunde möchte ich, dass mein Projekt mit statischer Codeverifizierung überprüft &amp; Per Zustandsüberprüfung überwacht wird, damit hohe Qualität und Verfügbarkeit garantiert werden kann.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de-DE" dirty="0" smtClean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dirty="0" smtClean="0"/>
              <a:t>Wählt ein Vorgehensmodell und plant euer Miniprojekt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dirty="0" smtClean="0"/>
              <a:t>Wählt eine Softwareentwurf-Methode und designed euer Miniprojekt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dirty="0" smtClean="0"/>
              <a:t>Verwendet Sonarqube, checkmk und Maven zum verifizieren eines Projekts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dirty="0" smtClean="0"/>
              <a:t>Präsentiert in 10 min eure Lösung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de-DE" sz="2000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de-DE" sz="2000" dirty="0" smtClean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000" dirty="0" smtClean="0"/>
              <a:t>Bonus</a:t>
            </a:r>
            <a:r>
              <a:rPr lang="de-DE" sz="2000" dirty="0"/>
              <a:t>: </a:t>
            </a:r>
            <a:r>
              <a:rPr lang="de-DE" sz="2000" dirty="0" smtClean="0"/>
              <a:t>Sonarqube zeigt keine Fehler mehr an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-DE" sz="2000" dirty="0" smtClean="0"/>
              <a:t>Bonus-Bonus: Monitoring informiert Bereitschaft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903" name="Google Shape;903;p86"/>
          <p:cNvSpPr txBox="1">
            <a:spLocks noGrp="1"/>
          </p:cNvSpPr>
          <p:nvPr>
            <p:ph type="title"/>
          </p:nvPr>
        </p:nvSpPr>
        <p:spPr>
          <a:xfrm>
            <a:off x="658812" y="576000"/>
            <a:ext cx="10107923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-DE" dirty="0" smtClean="0"/>
              <a:t>DevOps Miniprojekt: Sonarqube </a:t>
            </a:r>
            <a:r>
              <a:rPr lang="de-DE" dirty="0"/>
              <a:t>Code Verification </a:t>
            </a:r>
            <a:r>
              <a:rPr lang="de-DE" dirty="0" smtClean="0"/>
              <a:t>– 5 Groups</a:t>
            </a:r>
            <a:endParaRPr dirty="0"/>
          </a:p>
        </p:txBody>
      </p:sp>
      <p:sp>
        <p:nvSpPr>
          <p:cNvPr id="904" name="Google Shape;904;p86"/>
          <p:cNvSpPr txBox="1"/>
          <p:nvPr/>
        </p:nvSpPr>
        <p:spPr>
          <a:xfrm>
            <a:off x="3352800" y="5486399"/>
            <a:ext cx="8056194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hub.docker.com</a:t>
            </a:r>
            <a:r>
              <a:rPr lang="de-DE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/_/sonarqube/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docs.sonarqube.org/latest/analysis/scan/sonarscanner-for-maven/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docs.sonarqube.org/latest/setup/get-started-2-minutes</a:t>
            </a:r>
            <a:r>
              <a:rPr lang="de-DE" sz="12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endParaRPr lang="de-DE" sz="1200" u="sng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>
              <a:buClr>
                <a:schemeClr val="lt1"/>
              </a:buClr>
              <a:buSzPts val="1200"/>
            </a:pPr>
            <a:r>
              <a:rPr lang="en-GB" sz="1200" dirty="0" smtClean="0">
                <a:hlinkClick r:id="rId6"/>
              </a:rPr>
              <a:t>checkmk.de/cms_introduction_docker.html</a:t>
            </a:r>
            <a:endParaRPr lang="en-GB" sz="1200" dirty="0" smtClean="0"/>
          </a:p>
          <a:p>
            <a:pPr lvl="0" algn="r">
              <a:buClr>
                <a:schemeClr val="lt1"/>
              </a:buClr>
              <a:buSzPts val="1200"/>
            </a:pPr>
            <a:r>
              <a:rPr lang="en-GB" sz="1200" dirty="0" smtClean="0">
                <a:hlinkClick r:id="rId7"/>
              </a:rPr>
              <a:t>checkmk.de/cms_intro.html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0201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64"/>
          <p:cNvGrpSpPr/>
          <p:nvPr/>
        </p:nvGrpSpPr>
        <p:grpSpPr>
          <a:xfrm>
            <a:off x="7466412" y="1140559"/>
            <a:ext cx="2031347" cy="1218808"/>
            <a:chOff x="5694568" y="1262258"/>
            <a:chExt cx="2031347" cy="1218808"/>
          </a:xfrm>
        </p:grpSpPr>
        <p:sp>
          <p:nvSpPr>
            <p:cNvPr id="541" name="Google Shape;541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</p:grpSp>
      <p:grpSp>
        <p:nvGrpSpPr>
          <p:cNvPr id="543" name="Google Shape;543;p64"/>
          <p:cNvGrpSpPr/>
          <p:nvPr/>
        </p:nvGrpSpPr>
        <p:grpSpPr>
          <a:xfrm>
            <a:off x="5037571" y="1140559"/>
            <a:ext cx="2031347" cy="1218808"/>
            <a:chOff x="5694568" y="1262258"/>
            <a:chExt cx="2031347" cy="1218808"/>
          </a:xfrm>
        </p:grpSpPr>
        <p:sp>
          <p:nvSpPr>
            <p:cNvPr id="544" name="Google Shape;544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/>
            </a:p>
          </p:txBody>
        </p:sp>
      </p:grpSp>
      <p:grpSp>
        <p:nvGrpSpPr>
          <p:cNvPr id="546" name="Google Shape;546;p64"/>
          <p:cNvGrpSpPr/>
          <p:nvPr/>
        </p:nvGrpSpPr>
        <p:grpSpPr>
          <a:xfrm>
            <a:off x="2608730" y="1140559"/>
            <a:ext cx="2031347" cy="1218808"/>
            <a:chOff x="5694568" y="1262258"/>
            <a:chExt cx="2031347" cy="1218808"/>
          </a:xfrm>
        </p:grpSpPr>
        <p:sp>
          <p:nvSpPr>
            <p:cNvPr id="547" name="Google Shape;547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grpSp>
        <p:nvGrpSpPr>
          <p:cNvPr id="549" name="Google Shape;549;p64"/>
          <p:cNvGrpSpPr/>
          <p:nvPr/>
        </p:nvGrpSpPr>
        <p:grpSpPr>
          <a:xfrm>
            <a:off x="2604449" y="2833403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50" name="Google Shape;550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64"/>
          <p:cNvGrpSpPr/>
          <p:nvPr/>
        </p:nvGrpSpPr>
        <p:grpSpPr>
          <a:xfrm>
            <a:off x="5064895" y="2829243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553" name="Google Shape;553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64"/>
          <p:cNvGrpSpPr/>
          <p:nvPr/>
        </p:nvGrpSpPr>
        <p:grpSpPr>
          <a:xfrm>
            <a:off x="7466412" y="2837197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56" name="Google Shape;556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Release</a:t>
              </a:r>
              <a:endParaRPr/>
            </a:p>
          </p:txBody>
        </p:sp>
      </p:grpSp>
      <p:grpSp>
        <p:nvGrpSpPr>
          <p:cNvPr id="558" name="Google Shape;558;p64"/>
          <p:cNvGrpSpPr/>
          <p:nvPr/>
        </p:nvGrpSpPr>
        <p:grpSpPr>
          <a:xfrm>
            <a:off x="2608730" y="4525882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59" name="Google Shape;559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/>
            </a:p>
          </p:txBody>
        </p:sp>
      </p:grpSp>
      <p:grpSp>
        <p:nvGrpSpPr>
          <p:cNvPr id="561" name="Google Shape;561;p64"/>
          <p:cNvGrpSpPr/>
          <p:nvPr/>
        </p:nvGrpSpPr>
        <p:grpSpPr>
          <a:xfrm>
            <a:off x="5073268" y="4525882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562" name="Google Shape;562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Operate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64"/>
          <p:cNvGrpSpPr/>
          <p:nvPr/>
        </p:nvGrpSpPr>
        <p:grpSpPr>
          <a:xfrm>
            <a:off x="7474786" y="4525882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565" name="Google Shape;565;p64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4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61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Kahoot! APK Baixar para Android baix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211" y="0"/>
            <a:ext cx="14045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>
            <a:spLocks noGrp="1"/>
          </p:cNvSpPr>
          <p:nvPr>
            <p:ph type="ctrTitle"/>
          </p:nvPr>
        </p:nvSpPr>
        <p:spPr>
          <a:xfrm>
            <a:off x="1674255" y="1122363"/>
            <a:ext cx="8843490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b" anchorCtr="0">
            <a:noAutofit/>
          </a:bodyPr>
          <a:lstStyle/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de-DE" dirty="0"/>
              <a:t>End of Day 4</a:t>
            </a:r>
            <a:endParaRPr dirty="0"/>
          </a:p>
        </p:txBody>
      </p:sp>
      <p:sp>
        <p:nvSpPr>
          <p:cNvPr id="572" name="Google Shape;572;p65"/>
          <p:cNvSpPr txBox="1">
            <a:spLocks noGrp="1"/>
          </p:cNvSpPr>
          <p:nvPr>
            <p:ph type="subTitle" idx="1"/>
          </p:nvPr>
        </p:nvSpPr>
        <p:spPr>
          <a:xfrm>
            <a:off x="1674255" y="4146996"/>
            <a:ext cx="8843490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 smtClean="0"/>
              <a:t>DevOps Approach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4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6"/>
          <p:cNvSpPr txBox="1">
            <a:spLocks noGrp="1"/>
          </p:cNvSpPr>
          <p:nvPr>
            <p:ph type="dt" idx="4294967295"/>
          </p:nvPr>
        </p:nvSpPr>
        <p:spPr>
          <a:xfrm>
            <a:off x="0" y="6189663"/>
            <a:ext cx="18002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977" name="Google Shape;977;p96"/>
          <p:cNvSpPr txBox="1">
            <a:spLocks noGrp="1"/>
          </p:cNvSpPr>
          <p:nvPr>
            <p:ph type="sldNum" idx="4294967295"/>
          </p:nvPr>
        </p:nvSpPr>
        <p:spPr>
          <a:xfrm>
            <a:off x="11650663" y="6189663"/>
            <a:ext cx="54133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1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cDVkr2DkR3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356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0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854" name="Google Shape;854;p80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40</a:t>
            </a:fld>
            <a:endParaRPr/>
          </a:p>
        </p:txBody>
      </p:sp>
      <p:sp>
        <p:nvSpPr>
          <p:cNvPr id="855" name="Google Shape;855;p80"/>
          <p:cNvSpPr/>
          <p:nvPr/>
        </p:nvSpPr>
        <p:spPr>
          <a:xfrm>
            <a:off x="658813" y="391885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are hungry for a delicious pizza. So you call the paper pizza call center. You can choose any pizza you like: hawaii, diavolo, caprese, …“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 call-center agent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 again in 5min with changes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call the call-center agent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80"/>
          <p:cNvSpPr/>
          <p:nvPr/>
        </p:nvSpPr>
        <p:spPr>
          <a:xfrm>
            <a:off x="4439075" y="391884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Call-Center Agent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take calls from all customers and write down their order. While on the call you can ask anything.“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the customer your number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 notes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an email to 2nd-Level</a:t>
            </a:r>
            <a:endParaRPr/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reach 2nd-Level by email</a:t>
            </a:r>
            <a:endParaRPr/>
          </a:p>
        </p:txBody>
      </p:sp>
      <p:sp>
        <p:nvSpPr>
          <p:cNvPr id="857" name="Google Shape;857;p80"/>
          <p:cNvSpPr/>
          <p:nvPr/>
        </p:nvSpPr>
        <p:spPr>
          <a:xfrm>
            <a:off x="8219338" y="391885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2nd-Level Support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get emails from call-center agents and inform product management about the new requirements“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the call-center agent your email adress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Wait for email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an email to the PM</a:t>
            </a:r>
            <a:endParaRPr/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email the call-center agent and the PM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1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863" name="Google Shape;863;p81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41</a:t>
            </a:fld>
            <a:endParaRPr/>
          </a:p>
        </p:txBody>
      </p:sp>
      <p:sp>
        <p:nvSpPr>
          <p:cNvPr id="864" name="Google Shape;864;p81"/>
          <p:cNvSpPr/>
          <p:nvPr/>
        </p:nvSpPr>
        <p:spPr>
          <a:xfrm>
            <a:off x="658813" y="391885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Manager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are the one responsible for all pizza deliveries and give orders to the designers which requirements to design next.“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 the time call to delivery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your email to 2nd-level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Talk to the designer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 repeatedly about the progress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can‘t talk to customers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81"/>
          <p:cNvSpPr/>
          <p:nvPr/>
        </p:nvSpPr>
        <p:spPr>
          <a:xfrm>
            <a:off x="4439075" y="391884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Pizza Designer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are the artist here. You design every pizza layout by hand and tell the developer what to put where.“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pizza template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it to developer &amp; tester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 them what the customer wants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talk to the developer, tester and PM</a:t>
            </a:r>
            <a:endParaRPr/>
          </a:p>
        </p:txBody>
      </p:sp>
      <p:sp>
        <p:nvSpPr>
          <p:cNvPr id="866" name="Google Shape;866;p81"/>
          <p:cNvSpPr/>
          <p:nvPr/>
        </p:nvSpPr>
        <p:spPr>
          <a:xfrm>
            <a:off x="8219338" y="391885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Pizza Developer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„You‘re the one who does the actual work. Putting together the pizza piece by piece. But you are not allowed to put it in the oven“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pizza that fulfills the design template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 it over to the tester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talk to the designer and tester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872" name="Google Shape;872;p82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42</a:t>
            </a:fld>
            <a:endParaRPr/>
          </a:p>
        </p:txBody>
      </p:sp>
      <p:sp>
        <p:nvSpPr>
          <p:cNvPr id="873" name="Google Shape;873;p82"/>
          <p:cNvSpPr/>
          <p:nvPr/>
        </p:nvSpPr>
        <p:spPr>
          <a:xfrm>
            <a:off x="658813" y="391885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Pizza Tester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„Your are the one who makes sure the pizza is good for delivery. You check if it fits the design template to a 100%“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 pizza to design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OK give the pizza to operator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not OK tell developer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talk to the developer and operator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82"/>
          <p:cNvSpPr/>
          <p:nvPr/>
        </p:nvSpPr>
        <p:spPr>
          <a:xfrm>
            <a:off x="4439075" y="391884"/>
            <a:ext cx="3325813" cy="53666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Pizza Operator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are the only one who is allowed to operate the pizza paper oven and delivers pizzas to customers.“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 the pizza and put it in the oven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Wait 60 seconds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 the pizza to the customer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talk to tester and customer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3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880" name="Google Shape;880;p83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43</a:t>
            </a:fld>
            <a:endParaRPr/>
          </a:p>
        </p:txBody>
      </p:sp>
      <p:sp>
        <p:nvSpPr>
          <p:cNvPr id="881" name="Google Shape;881;p83"/>
          <p:cNvSpPr/>
          <p:nvPr/>
        </p:nvSpPr>
        <p:spPr>
          <a:xfrm>
            <a:off x="658813" y="391885"/>
            <a:ext cx="3325813" cy="5366657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are hungry for a delicious pizza. So you call the paper pizza call center. You can choose any pizza you like: hawaii, diavolo, caprese, …“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 call-center agent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 again in 5min with changes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only call the call-center agent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83"/>
          <p:cNvSpPr/>
          <p:nvPr/>
        </p:nvSpPr>
        <p:spPr>
          <a:xfrm>
            <a:off x="4439075" y="391884"/>
            <a:ext cx="3325813" cy="5366657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Call-Center Agent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make sure all customers are satisfied and do everything you can that they get the right order.“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the customer your number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sure the wishes of the customer reach DevOps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4"/>
          <p:cNvSpPr txBox="1">
            <a:spLocks noGrp="1"/>
          </p:cNvSpPr>
          <p:nvPr>
            <p:ph type="dt" idx="10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10/30/2018</a:t>
            </a:r>
            <a:endParaRPr/>
          </a:p>
        </p:txBody>
      </p:sp>
      <p:sp>
        <p:nvSpPr>
          <p:cNvPr id="888" name="Google Shape;888;p84"/>
          <p:cNvSpPr txBox="1">
            <a:spLocks noGrp="1"/>
          </p:cNvSpPr>
          <p:nvPr>
            <p:ph type="sldNum" idx="12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44</a:t>
            </a:fld>
            <a:endParaRPr/>
          </a:p>
        </p:txBody>
      </p:sp>
      <p:sp>
        <p:nvSpPr>
          <p:cNvPr id="889" name="Google Shape;889;p84"/>
          <p:cNvSpPr/>
          <p:nvPr/>
        </p:nvSpPr>
        <p:spPr>
          <a:xfrm>
            <a:off x="658813" y="391885"/>
            <a:ext cx="3325813" cy="5366657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are the one trying to reduce impediments in the work process and make sure that everyone has the tools they need to do the work.“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 the time call to delivery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Observe if there are issues and try to solve them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 if you can help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can‘t do the actual work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84"/>
          <p:cNvSpPr/>
          <p:nvPr/>
        </p:nvSpPr>
        <p:spPr>
          <a:xfrm>
            <a:off x="4433093" y="391884"/>
            <a:ext cx="3325813" cy="5366657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2534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Pizza DevOps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„You are the one who takes ownership for the product. Your goal is to satisfy the customer fast with the pizza he wants.“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your phone and email to the call-center agent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the pizza, put it in the oven for 60 sec &amp; deliver it to the customer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Restrictions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de-DE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658813" y="944563"/>
            <a:ext cx="10874374" cy="319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-GB" sz="4800" dirty="0"/>
              <a:t>“Currently, DevOps is more like a philosophical movement, not yet a precise collection of practices, descriptive or prescriptive.”</a:t>
            </a:r>
            <a:endParaRPr sz="4800" dirty="0"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2"/>
          </p:nvPr>
        </p:nvSpPr>
        <p:spPr>
          <a:xfrm>
            <a:off x="4398744" y="4507606"/>
            <a:ext cx="7064249" cy="11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dirty="0" smtClean="0"/>
              <a:t>- Gene Kim,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6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5"/>
          <p:cNvGrpSpPr/>
          <p:nvPr/>
        </p:nvGrpSpPr>
        <p:grpSpPr>
          <a:xfrm>
            <a:off x="7466412" y="1140559"/>
            <a:ext cx="2031347" cy="1218808"/>
            <a:chOff x="5694568" y="1262258"/>
            <a:chExt cx="2031347" cy="1218808"/>
          </a:xfrm>
        </p:grpSpPr>
        <p:sp>
          <p:nvSpPr>
            <p:cNvPr id="143" name="Google Shape;143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</p:grpSp>
      <p:grpSp>
        <p:nvGrpSpPr>
          <p:cNvPr id="145" name="Google Shape;145;p25"/>
          <p:cNvGrpSpPr/>
          <p:nvPr/>
        </p:nvGrpSpPr>
        <p:grpSpPr>
          <a:xfrm>
            <a:off x="5037571" y="1140559"/>
            <a:ext cx="2031347" cy="1218808"/>
            <a:chOff x="5694568" y="1262258"/>
            <a:chExt cx="2031347" cy="1218808"/>
          </a:xfrm>
        </p:grpSpPr>
        <p:sp>
          <p:nvSpPr>
            <p:cNvPr id="146" name="Google Shape;146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/>
            </a:p>
          </p:txBody>
        </p:sp>
      </p:grpSp>
      <p:grpSp>
        <p:nvGrpSpPr>
          <p:cNvPr id="148" name="Google Shape;148;p25"/>
          <p:cNvGrpSpPr/>
          <p:nvPr/>
        </p:nvGrpSpPr>
        <p:grpSpPr>
          <a:xfrm>
            <a:off x="2608730" y="1140559"/>
            <a:ext cx="2031347" cy="1218808"/>
            <a:chOff x="5694568" y="1262258"/>
            <a:chExt cx="2031347" cy="1218808"/>
          </a:xfrm>
        </p:grpSpPr>
        <p:sp>
          <p:nvSpPr>
            <p:cNvPr id="149" name="Google Shape;149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grpSp>
        <p:nvGrpSpPr>
          <p:cNvPr id="151" name="Google Shape;151;p25"/>
          <p:cNvGrpSpPr/>
          <p:nvPr/>
        </p:nvGrpSpPr>
        <p:grpSpPr>
          <a:xfrm>
            <a:off x="2604449" y="2833403"/>
            <a:ext cx="2031347" cy="1218808"/>
            <a:chOff x="5694568" y="1262258"/>
            <a:chExt cx="2031347" cy="1218808"/>
          </a:xfrm>
        </p:grpSpPr>
        <p:sp>
          <p:nvSpPr>
            <p:cNvPr id="152" name="Google Shape;152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25"/>
          <p:cNvGrpSpPr/>
          <p:nvPr/>
        </p:nvGrpSpPr>
        <p:grpSpPr>
          <a:xfrm>
            <a:off x="5064895" y="2829243"/>
            <a:ext cx="2031347" cy="1218808"/>
            <a:chOff x="5694568" y="1262258"/>
            <a:chExt cx="2031347" cy="1218808"/>
          </a:xfrm>
        </p:grpSpPr>
        <p:sp>
          <p:nvSpPr>
            <p:cNvPr id="155" name="Google Shape;155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5"/>
          <p:cNvGrpSpPr/>
          <p:nvPr/>
        </p:nvGrpSpPr>
        <p:grpSpPr>
          <a:xfrm>
            <a:off x="7466412" y="2837197"/>
            <a:ext cx="2031347" cy="1218808"/>
            <a:chOff x="5694568" y="1262258"/>
            <a:chExt cx="2031347" cy="1218808"/>
          </a:xfrm>
        </p:grpSpPr>
        <p:sp>
          <p:nvSpPr>
            <p:cNvPr id="158" name="Google Shape;158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Release</a:t>
              </a:r>
              <a:endParaRPr/>
            </a:p>
          </p:txBody>
        </p:sp>
      </p:grpSp>
      <p:grpSp>
        <p:nvGrpSpPr>
          <p:cNvPr id="160" name="Google Shape;160;p25"/>
          <p:cNvGrpSpPr/>
          <p:nvPr/>
        </p:nvGrpSpPr>
        <p:grpSpPr>
          <a:xfrm>
            <a:off x="2608730" y="4525882"/>
            <a:ext cx="2031347" cy="1218808"/>
            <a:chOff x="5694568" y="1262258"/>
            <a:chExt cx="2031347" cy="1218808"/>
          </a:xfrm>
        </p:grpSpPr>
        <p:sp>
          <p:nvSpPr>
            <p:cNvPr id="161" name="Google Shape;161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/>
            </a:p>
          </p:txBody>
        </p:sp>
      </p:grpSp>
      <p:grpSp>
        <p:nvGrpSpPr>
          <p:cNvPr id="163" name="Google Shape;163;p25"/>
          <p:cNvGrpSpPr/>
          <p:nvPr/>
        </p:nvGrpSpPr>
        <p:grpSpPr>
          <a:xfrm>
            <a:off x="5073268" y="4525882"/>
            <a:ext cx="2031347" cy="1218808"/>
            <a:chOff x="5694568" y="1262258"/>
            <a:chExt cx="2031347" cy="1218808"/>
          </a:xfrm>
        </p:grpSpPr>
        <p:sp>
          <p:nvSpPr>
            <p:cNvPr id="164" name="Google Shape;164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Operate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5"/>
          <p:cNvGrpSpPr/>
          <p:nvPr/>
        </p:nvGrpSpPr>
        <p:grpSpPr>
          <a:xfrm>
            <a:off x="7474786" y="4525882"/>
            <a:ext cx="2031347" cy="1218808"/>
            <a:chOff x="5694568" y="1262258"/>
            <a:chExt cx="2031347" cy="1218808"/>
          </a:xfrm>
        </p:grpSpPr>
        <p:sp>
          <p:nvSpPr>
            <p:cNvPr id="167" name="Google Shape;167;p25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47"/>
          <p:cNvGrpSpPr/>
          <p:nvPr/>
        </p:nvGrpSpPr>
        <p:grpSpPr>
          <a:xfrm>
            <a:off x="7466412" y="1140559"/>
            <a:ext cx="2031347" cy="1218808"/>
            <a:chOff x="5694568" y="1262258"/>
            <a:chExt cx="2031347" cy="1218808"/>
          </a:xfrm>
        </p:grpSpPr>
        <p:sp>
          <p:nvSpPr>
            <p:cNvPr id="382" name="Google Shape;382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</p:grpSp>
      <p:grpSp>
        <p:nvGrpSpPr>
          <p:cNvPr id="384" name="Google Shape;384;p47"/>
          <p:cNvGrpSpPr/>
          <p:nvPr/>
        </p:nvGrpSpPr>
        <p:grpSpPr>
          <a:xfrm>
            <a:off x="5037571" y="1140559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385" name="Google Shape;385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/>
            </a:p>
          </p:txBody>
        </p:sp>
      </p:grpSp>
      <p:grpSp>
        <p:nvGrpSpPr>
          <p:cNvPr id="387" name="Google Shape;387;p47"/>
          <p:cNvGrpSpPr/>
          <p:nvPr/>
        </p:nvGrpSpPr>
        <p:grpSpPr>
          <a:xfrm>
            <a:off x="2608730" y="1140559"/>
            <a:ext cx="2031347" cy="1218808"/>
            <a:chOff x="5694568" y="1262258"/>
            <a:chExt cx="2031347" cy="1218808"/>
          </a:xfrm>
        </p:grpSpPr>
        <p:sp>
          <p:nvSpPr>
            <p:cNvPr id="388" name="Google Shape;388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grpSp>
        <p:nvGrpSpPr>
          <p:cNvPr id="390" name="Google Shape;390;p47"/>
          <p:cNvGrpSpPr/>
          <p:nvPr/>
        </p:nvGrpSpPr>
        <p:grpSpPr>
          <a:xfrm>
            <a:off x="2604449" y="2833403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391" name="Google Shape;391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47"/>
          <p:cNvGrpSpPr/>
          <p:nvPr/>
        </p:nvGrpSpPr>
        <p:grpSpPr>
          <a:xfrm>
            <a:off x="5064895" y="2829243"/>
            <a:ext cx="2031347" cy="1218808"/>
            <a:chOff x="5694568" y="1262258"/>
            <a:chExt cx="2031347" cy="1218808"/>
          </a:xfrm>
        </p:grpSpPr>
        <p:sp>
          <p:nvSpPr>
            <p:cNvPr id="394" name="Google Shape;394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47"/>
          <p:cNvGrpSpPr/>
          <p:nvPr/>
        </p:nvGrpSpPr>
        <p:grpSpPr>
          <a:xfrm>
            <a:off x="7466412" y="2837197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397" name="Google Shape;397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Release</a:t>
              </a:r>
              <a:endParaRPr/>
            </a:p>
          </p:txBody>
        </p:sp>
      </p:grpSp>
      <p:grpSp>
        <p:nvGrpSpPr>
          <p:cNvPr id="399" name="Google Shape;399;p47"/>
          <p:cNvGrpSpPr/>
          <p:nvPr/>
        </p:nvGrpSpPr>
        <p:grpSpPr>
          <a:xfrm>
            <a:off x="2608730" y="4525882"/>
            <a:ext cx="2031347" cy="1218808"/>
            <a:chOff x="5694568" y="1262258"/>
            <a:chExt cx="2031347" cy="1218808"/>
          </a:xfrm>
          <a:solidFill>
            <a:srgbClr val="FFC000"/>
          </a:solidFill>
        </p:grpSpPr>
        <p:sp>
          <p:nvSpPr>
            <p:cNvPr id="400" name="Google Shape;400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/>
            </a:p>
          </p:txBody>
        </p:sp>
      </p:grpSp>
      <p:grpSp>
        <p:nvGrpSpPr>
          <p:cNvPr id="402" name="Google Shape;402;p47"/>
          <p:cNvGrpSpPr/>
          <p:nvPr/>
        </p:nvGrpSpPr>
        <p:grpSpPr>
          <a:xfrm>
            <a:off x="5073268" y="4525882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403" name="Google Shape;403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Operate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47"/>
          <p:cNvGrpSpPr/>
          <p:nvPr/>
        </p:nvGrpSpPr>
        <p:grpSpPr>
          <a:xfrm>
            <a:off x="7474786" y="4525882"/>
            <a:ext cx="2031347" cy="1218808"/>
            <a:chOff x="5694568" y="1262258"/>
            <a:chExt cx="2031347" cy="1218808"/>
          </a:xfrm>
        </p:grpSpPr>
        <p:sp>
          <p:nvSpPr>
            <p:cNvPr id="406" name="Google Shape;406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rgbClr val="027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0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47"/>
          <p:cNvGrpSpPr/>
          <p:nvPr/>
        </p:nvGrpSpPr>
        <p:grpSpPr>
          <a:xfrm>
            <a:off x="7466412" y="1140559"/>
            <a:ext cx="2031347" cy="1218808"/>
            <a:chOff x="5694568" y="1262258"/>
            <a:chExt cx="2031347" cy="1218808"/>
          </a:xfrm>
        </p:grpSpPr>
        <p:sp>
          <p:nvSpPr>
            <p:cNvPr id="382" name="Google Shape;382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</p:grpSp>
      <p:grpSp>
        <p:nvGrpSpPr>
          <p:cNvPr id="384" name="Google Shape;384;p47"/>
          <p:cNvGrpSpPr/>
          <p:nvPr/>
        </p:nvGrpSpPr>
        <p:grpSpPr>
          <a:xfrm>
            <a:off x="5037571" y="1140559"/>
            <a:ext cx="2031347" cy="1218808"/>
            <a:chOff x="5694568" y="1262258"/>
            <a:chExt cx="2031347" cy="1218808"/>
          </a:xfrm>
          <a:solidFill>
            <a:schemeClr val="accent4"/>
          </a:solidFill>
        </p:grpSpPr>
        <p:sp>
          <p:nvSpPr>
            <p:cNvPr id="385" name="Google Shape;385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/>
            </a:p>
          </p:txBody>
        </p:sp>
      </p:grpSp>
      <p:grpSp>
        <p:nvGrpSpPr>
          <p:cNvPr id="387" name="Google Shape;387;p47"/>
          <p:cNvGrpSpPr/>
          <p:nvPr/>
        </p:nvGrpSpPr>
        <p:grpSpPr>
          <a:xfrm>
            <a:off x="2608730" y="1140559"/>
            <a:ext cx="2031347" cy="1218808"/>
            <a:chOff x="5694568" y="1262258"/>
            <a:chExt cx="2031347" cy="1218808"/>
          </a:xfrm>
        </p:grpSpPr>
        <p:sp>
          <p:nvSpPr>
            <p:cNvPr id="388" name="Google Shape;388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grpSp>
        <p:nvGrpSpPr>
          <p:cNvPr id="390" name="Google Shape;390;p47"/>
          <p:cNvGrpSpPr/>
          <p:nvPr/>
        </p:nvGrpSpPr>
        <p:grpSpPr>
          <a:xfrm>
            <a:off x="2604449" y="2833403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391" name="Google Shape;391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47"/>
          <p:cNvGrpSpPr/>
          <p:nvPr/>
        </p:nvGrpSpPr>
        <p:grpSpPr>
          <a:xfrm>
            <a:off x="5064895" y="2829243"/>
            <a:ext cx="2031347" cy="1218808"/>
            <a:chOff x="5694568" y="1262258"/>
            <a:chExt cx="2031347" cy="1218808"/>
          </a:xfrm>
          <a:solidFill>
            <a:srgbClr val="7030A0"/>
          </a:solidFill>
        </p:grpSpPr>
        <p:sp>
          <p:nvSpPr>
            <p:cNvPr id="394" name="Google Shape;394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47"/>
          <p:cNvGrpSpPr/>
          <p:nvPr/>
        </p:nvGrpSpPr>
        <p:grpSpPr>
          <a:xfrm>
            <a:off x="7466412" y="2837197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397" name="Google Shape;397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Release</a:t>
              </a:r>
              <a:endParaRPr/>
            </a:p>
          </p:txBody>
        </p:sp>
      </p:grpSp>
      <p:grpSp>
        <p:nvGrpSpPr>
          <p:cNvPr id="399" name="Google Shape;399;p47"/>
          <p:cNvGrpSpPr/>
          <p:nvPr/>
        </p:nvGrpSpPr>
        <p:grpSpPr>
          <a:xfrm>
            <a:off x="2608730" y="4525882"/>
            <a:ext cx="2031347" cy="1218808"/>
            <a:chOff x="5694568" y="1262258"/>
            <a:chExt cx="2031347" cy="1218808"/>
          </a:xfrm>
          <a:solidFill>
            <a:srgbClr val="FFC000"/>
          </a:solidFill>
        </p:grpSpPr>
        <p:sp>
          <p:nvSpPr>
            <p:cNvPr id="400" name="Google Shape;400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/>
            </a:p>
          </p:txBody>
        </p:sp>
      </p:grpSp>
      <p:grpSp>
        <p:nvGrpSpPr>
          <p:cNvPr id="402" name="Google Shape;402;p47"/>
          <p:cNvGrpSpPr/>
          <p:nvPr/>
        </p:nvGrpSpPr>
        <p:grpSpPr>
          <a:xfrm>
            <a:off x="5073268" y="4525882"/>
            <a:ext cx="2031347" cy="1218808"/>
            <a:chOff x="5694568" y="1262258"/>
            <a:chExt cx="2031347" cy="1218808"/>
          </a:xfrm>
          <a:solidFill>
            <a:srgbClr val="0070C0"/>
          </a:solidFill>
        </p:grpSpPr>
        <p:sp>
          <p:nvSpPr>
            <p:cNvPr id="403" name="Google Shape;403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Operate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47"/>
          <p:cNvGrpSpPr/>
          <p:nvPr/>
        </p:nvGrpSpPr>
        <p:grpSpPr>
          <a:xfrm>
            <a:off x="7474786" y="4525882"/>
            <a:ext cx="2031347" cy="1218808"/>
            <a:chOff x="5694568" y="1262258"/>
            <a:chExt cx="2031347" cy="1218808"/>
          </a:xfrm>
          <a:solidFill>
            <a:srgbClr val="7030A0"/>
          </a:solidFill>
        </p:grpSpPr>
        <p:sp>
          <p:nvSpPr>
            <p:cNvPr id="406" name="Google Shape;406;p47"/>
            <p:cNvSpPr/>
            <p:nvPr/>
          </p:nvSpPr>
          <p:spPr>
            <a:xfrm>
              <a:off x="5694568" y="1262258"/>
              <a:ext cx="2031347" cy="12188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7"/>
            <p:cNvSpPr txBox="1"/>
            <p:nvPr/>
          </p:nvSpPr>
          <p:spPr>
            <a:xfrm>
              <a:off x="5730266" y="1297956"/>
              <a:ext cx="1959951" cy="114741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de-DE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5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658813" y="1122363"/>
            <a:ext cx="10117137" cy="262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de-DE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de-DE" sz="4000" b="1" dirty="0">
                <a:solidFill>
                  <a:schemeClr val="lt1"/>
                </a:solidFill>
              </a:rPr>
              <a:t>4</a:t>
            </a:r>
            <a:r>
              <a:rPr lang="de-DE" sz="4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DevOps Approach</a:t>
            </a:r>
            <a:r>
              <a:rPr lang="de-DE" sz="4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Learning Outcomes</a:t>
            </a:r>
            <a: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 Consultant kann ich…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658813" y="4146996"/>
            <a:ext cx="10117137" cy="10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 gesamten DevOps Infinity Loop und seine einzelnen Phasen erklären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endParaRPr lang="de-DE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de-DE" sz="1800" dirty="0" smtClean="0">
                <a:solidFill>
                  <a:schemeClr val="lt1"/>
                </a:solidFill>
              </a:rPr>
              <a:t>Gängige DevOps Vorgehensweisen verstehen &amp; anwenden</a:t>
            </a:r>
            <a:endParaRPr lang="de-DE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de-DE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4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 Academy">
  <a:themeElements>
    <a:clrScheme name="AW Academy ny">
      <a:dk1>
        <a:srgbClr val="000000"/>
      </a:dk1>
      <a:lt1>
        <a:srgbClr val="FFFFFF"/>
      </a:lt1>
      <a:dk2>
        <a:srgbClr val="CDFFE2"/>
      </a:dk2>
      <a:lt2>
        <a:srgbClr val="049A78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1A64FF-1475-4AD1-935D-EAB1391C1AF0}"/>
</file>

<file path=customXml/itemProps2.xml><?xml version="1.0" encoding="utf-8"?>
<ds:datastoreItem xmlns:ds="http://schemas.openxmlformats.org/officeDocument/2006/customXml" ds:itemID="{CA46EC69-146E-46E7-B585-AB23D45DEE38}"/>
</file>

<file path=customXml/itemProps3.xml><?xml version="1.0" encoding="utf-8"?>
<ds:datastoreItem xmlns:ds="http://schemas.openxmlformats.org/officeDocument/2006/customXml" ds:itemID="{412ECEA6-4F1C-49E7-B931-E19450BABBF1}"/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1212</Words>
  <Application>Microsoft Office PowerPoint</Application>
  <PresentationFormat>Widescreen</PresentationFormat>
  <Paragraphs>378</Paragraphs>
  <Slides>44</Slides>
  <Notes>36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AW Academy</vt:lpstr>
      <vt:lpstr>DevOps Academy  – Week 1</vt:lpstr>
      <vt:lpstr>Day 4</vt:lpstr>
      <vt:lpstr>Vorstellungsrunde - menti.com/84scvibzbs (go to menti.com and use the code: 31 24 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DevOps „You build it – You run it“</vt:lpstr>
      <vt:lpstr>PowerPoint Presentation</vt:lpstr>
      <vt:lpstr>Division of Labour</vt:lpstr>
      <vt:lpstr>Conflict of Interest</vt:lpstr>
      <vt:lpstr>DevOps Workshop – 5 Groups</vt:lpstr>
      <vt:lpstr>PowerPoint Presentation</vt:lpstr>
      <vt:lpstr>PowerPoint Presentation</vt:lpstr>
      <vt:lpstr>IT Organisation</vt:lpstr>
      <vt:lpstr>Operations – Classic IT</vt:lpstr>
      <vt:lpstr>Operations – DevOps</vt:lpstr>
      <vt:lpstr>PowerPoint Presentation</vt:lpstr>
      <vt:lpstr>DevOps Paper Pizza – 3 Groups</vt:lpstr>
      <vt:lpstr>DevOps Paper Pizza – 3 Groups</vt:lpstr>
      <vt:lpstr>PowerPoint Presentation</vt:lpstr>
      <vt:lpstr>Softwareverifizierung</vt:lpstr>
      <vt:lpstr>PowerPoint Presentation</vt:lpstr>
      <vt:lpstr>PowerPoint Presentation</vt:lpstr>
      <vt:lpstr>Softwareverifizierung - Bereiche</vt:lpstr>
      <vt:lpstr>PowerPoint Presentation</vt:lpstr>
      <vt:lpstr>Monitoring</vt:lpstr>
      <vt:lpstr>PowerPoint Presentation</vt:lpstr>
      <vt:lpstr>PowerPoint Presentation</vt:lpstr>
      <vt:lpstr>Monitoring - Bereiche</vt:lpstr>
      <vt:lpstr>PowerPoint Presentation</vt:lpstr>
      <vt:lpstr>PowerPoint Presentation</vt:lpstr>
      <vt:lpstr>DevOps Miniprojekt: Sonarqube Code Verification – 5 Groups</vt:lpstr>
      <vt:lpstr>PowerPoint Presentation</vt:lpstr>
      <vt:lpstr>PowerPoint Presentation</vt:lpstr>
      <vt:lpstr>End of Day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Academy  – Week 1</dc:title>
  <dc:creator>Hans Maulwurf</dc:creator>
  <cp:lastModifiedBy>Hans Maulwurf</cp:lastModifiedBy>
  <cp:revision>55</cp:revision>
  <dcterms:modified xsi:type="dcterms:W3CDTF">2020-08-05T22:29:32Z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