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4"/>
  </p:sldMasterIdLst>
  <p:notesMasterIdLst>
    <p:notesMasterId r:id="rId26"/>
  </p:notesMasterIdLst>
  <p:sldIdLst>
    <p:sldId id="519" r:id="rId5"/>
    <p:sldId id="523" r:id="rId6"/>
    <p:sldId id="820" r:id="rId7"/>
    <p:sldId id="450" r:id="rId8"/>
    <p:sldId id="550" r:id="rId9"/>
    <p:sldId id="553" r:id="rId10"/>
    <p:sldId id="555" r:id="rId11"/>
    <p:sldId id="556" r:id="rId12"/>
    <p:sldId id="580" r:id="rId13"/>
    <p:sldId id="822" r:id="rId14"/>
    <p:sldId id="560" r:id="rId15"/>
    <p:sldId id="824" r:id="rId16"/>
    <p:sldId id="554" r:id="rId17"/>
    <p:sldId id="557" r:id="rId18"/>
    <p:sldId id="558" r:id="rId19"/>
    <p:sldId id="823" r:id="rId20"/>
    <p:sldId id="552" r:id="rId21"/>
    <p:sldId id="551" r:id="rId22"/>
    <p:sldId id="821" r:id="rId23"/>
    <p:sldId id="532" r:id="rId24"/>
    <p:sldId id="330" r:id="rId25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Maulwurf" initials="HM" lastIdx="1" clrIdx="0">
    <p:extLst>
      <p:ext uri="{19B8F6BF-5375-455C-9EA6-DF929625EA0E}">
        <p15:presenceInfo xmlns:p15="http://schemas.microsoft.com/office/powerpoint/2012/main" userId="6eee015ef85b4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68259" autoAdjust="0"/>
  </p:normalViewPr>
  <p:slideViewPr>
    <p:cSldViewPr snapToGrid="0">
      <p:cViewPr varScale="1">
        <p:scale>
          <a:sx n="86" d="100"/>
          <a:sy n="86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85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715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Schaut</a:t>
            </a:r>
            <a:r>
              <a:rPr lang="en-DE" dirty="0"/>
              <a:t> den Udemy-</a:t>
            </a:r>
            <a:r>
              <a:rPr lang="en-DE" dirty="0" err="1"/>
              <a:t>Kurs</a:t>
            </a:r>
            <a:r>
              <a:rPr lang="en-DE" dirty="0"/>
              <a:t> </a:t>
            </a:r>
            <a:r>
              <a:rPr lang="en-DE" dirty="0" err="1"/>
              <a:t>als</a:t>
            </a:r>
            <a:r>
              <a:rPr lang="en-DE" dirty="0"/>
              <a:t> </a:t>
            </a:r>
            <a:r>
              <a:rPr lang="en-DE" dirty="0" err="1"/>
              <a:t>Einstimmung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dem </a:t>
            </a:r>
            <a:r>
              <a:rPr lang="en-DE" dirty="0" err="1"/>
              <a:t>Thema</a:t>
            </a:r>
            <a:r>
              <a:rPr lang="en-DE" dirty="0"/>
              <a:t> </a:t>
            </a:r>
            <a:r>
              <a:rPr lang="en-DE" dirty="0" err="1"/>
              <a:t>Sicherheit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2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4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Gönnt</a:t>
            </a:r>
            <a:r>
              <a:rPr dirty="0"/>
              <a:t> </a:t>
            </a:r>
            <a:r>
              <a:rPr dirty="0" err="1"/>
              <a:t>euch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Pause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gleich</a:t>
            </a:r>
            <a:r>
              <a:rPr dirty="0"/>
              <a:t> </a:t>
            </a:r>
            <a:r>
              <a:rPr dirty="0" err="1"/>
              <a:t>geht</a:t>
            </a:r>
            <a:r>
              <a:rPr dirty="0"/>
              <a:t> es </a:t>
            </a:r>
            <a:r>
              <a:rPr dirty="0" err="1"/>
              <a:t>weiter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Datenschutz</a:t>
            </a:r>
            <a:endParaRPr dirty="0"/>
          </a:p>
        </p:txBody>
      </p:sp>
      <p:sp>
        <p:nvSpPr>
          <p:cNvPr id="373" name="Google Shape;3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6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Datenschutz</a:t>
            </a:r>
            <a:r>
              <a:rPr lang="en-DE" dirty="0"/>
              <a:t> – </a:t>
            </a:r>
            <a:r>
              <a:rPr lang="en-DE" dirty="0" err="1"/>
              <a:t>oder</a:t>
            </a:r>
            <a:r>
              <a:rPr lang="en-DE" dirty="0"/>
              <a:t> die </a:t>
            </a:r>
            <a:r>
              <a:rPr lang="en-DE" dirty="0" err="1"/>
              <a:t>Frage</a:t>
            </a:r>
            <a:r>
              <a:rPr lang="en-DE" dirty="0"/>
              <a:t> </a:t>
            </a:r>
            <a:r>
              <a:rPr lang="en-DE" dirty="0" err="1"/>
              <a:t>wer</a:t>
            </a:r>
            <a:r>
              <a:rPr lang="en-DE" dirty="0"/>
              <a:t> hat wo und </a:t>
            </a:r>
            <a:r>
              <a:rPr lang="en-DE" dirty="0" err="1"/>
              <a:t>wann</a:t>
            </a:r>
            <a:r>
              <a:rPr lang="en-DE" dirty="0"/>
              <a:t> </a:t>
            </a:r>
            <a:r>
              <a:rPr lang="en-DE" dirty="0" err="1"/>
              <a:t>Zugriff</a:t>
            </a:r>
            <a:r>
              <a:rPr lang="en-DE" dirty="0"/>
              <a:t> auf </a:t>
            </a:r>
            <a:r>
              <a:rPr lang="en-DE" dirty="0" err="1"/>
              <a:t>meine</a:t>
            </a:r>
            <a:r>
              <a:rPr lang="en-DE" dirty="0"/>
              <a:t> </a:t>
            </a:r>
            <a:r>
              <a:rPr lang="en-DE" dirty="0" err="1"/>
              <a:t>persönlichen</a:t>
            </a:r>
            <a:r>
              <a:rPr lang="en-DE" dirty="0"/>
              <a:t> </a:t>
            </a:r>
            <a:r>
              <a:rPr lang="en-DE" dirty="0" err="1"/>
              <a:t>Daten</a:t>
            </a:r>
            <a:r>
              <a:rPr lang="en-DE" dirty="0"/>
              <a:t>? </a:t>
            </a:r>
            <a:r>
              <a:rPr lang="en-DE" dirty="0" err="1"/>
              <a:t>Welche</a:t>
            </a:r>
            <a:r>
              <a:rPr lang="en-DE" dirty="0"/>
              <a:t> </a:t>
            </a:r>
            <a:r>
              <a:rPr lang="en-DE" dirty="0" err="1"/>
              <a:t>Daten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überhaupt</a:t>
            </a:r>
            <a:r>
              <a:rPr lang="en-DE" dirty="0"/>
              <a:t> </a:t>
            </a:r>
            <a:r>
              <a:rPr lang="en-DE" dirty="0" err="1"/>
              <a:t>persönlich</a:t>
            </a:r>
            <a:r>
              <a:rPr lang="en-DE" dirty="0"/>
              <a:t>, </a:t>
            </a:r>
            <a:r>
              <a:rPr lang="en-DE" dirty="0" err="1"/>
              <a:t>bzw</a:t>
            </a:r>
            <a:r>
              <a:rPr lang="en-DE" dirty="0"/>
              <a:t>. </a:t>
            </a:r>
            <a:r>
              <a:rPr lang="de-DE" dirty="0"/>
              <a:t>P</a:t>
            </a:r>
            <a:r>
              <a:rPr lang="en-DE" dirty="0" err="1"/>
              <a:t>ersonenbezogen</a:t>
            </a:r>
            <a:r>
              <a:rPr lang="en-DE" dirty="0"/>
              <a:t>? Das </a:t>
            </a:r>
            <a:r>
              <a:rPr lang="en-DE" dirty="0" err="1"/>
              <a:t>regelt</a:t>
            </a:r>
            <a:r>
              <a:rPr lang="en-DE" dirty="0"/>
              <a:t> </a:t>
            </a:r>
            <a:r>
              <a:rPr lang="en-DE" dirty="0" err="1"/>
              <a:t>unter</a:t>
            </a:r>
            <a:r>
              <a:rPr lang="en-DE" dirty="0"/>
              <a:t> </a:t>
            </a:r>
            <a:r>
              <a:rPr lang="en-DE" dirty="0" err="1"/>
              <a:t>anderem</a:t>
            </a:r>
            <a:r>
              <a:rPr lang="en-DE" dirty="0"/>
              <a:t> die DSGVO...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13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287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Die GDPR </a:t>
            </a:r>
            <a:r>
              <a:rPr lang="en-DE" dirty="0" err="1"/>
              <a:t>oder</a:t>
            </a:r>
            <a:r>
              <a:rPr lang="en-DE" dirty="0"/>
              <a:t> DSGVO (</a:t>
            </a:r>
            <a:r>
              <a:rPr lang="en-DE" dirty="0" err="1"/>
              <a:t>Datenschutzgrundverordnung</a:t>
            </a:r>
            <a:r>
              <a:rPr lang="en-DE" dirty="0"/>
              <a:t>) </a:t>
            </a:r>
            <a:r>
              <a:rPr lang="en-DE" dirty="0" err="1"/>
              <a:t>regelt</a:t>
            </a:r>
            <a:r>
              <a:rPr lang="en-DE" dirty="0"/>
              <a:t> </a:t>
            </a:r>
            <a:r>
              <a:rPr lang="en-DE" dirty="0" err="1"/>
              <a:t>seit</a:t>
            </a:r>
            <a:r>
              <a:rPr lang="en-DE" dirty="0"/>
              <a:t> Mai 2018 die </a:t>
            </a:r>
            <a:r>
              <a:rPr lang="en-DE" dirty="0" err="1"/>
              <a:t>relevanten</a:t>
            </a:r>
            <a:r>
              <a:rPr lang="en-DE" dirty="0"/>
              <a:t> </a:t>
            </a:r>
            <a:r>
              <a:rPr lang="en-DE" dirty="0" err="1"/>
              <a:t>Punkte</a:t>
            </a:r>
            <a:r>
              <a:rPr lang="en-DE" dirty="0"/>
              <a:t> </a:t>
            </a:r>
            <a:r>
              <a:rPr lang="en-DE" dirty="0" err="1"/>
              <a:t>zum</a:t>
            </a:r>
            <a:r>
              <a:rPr lang="en-DE" dirty="0"/>
              <a:t> </a:t>
            </a:r>
            <a:r>
              <a:rPr lang="en-DE" dirty="0" err="1"/>
              <a:t>Thema</a:t>
            </a:r>
            <a:r>
              <a:rPr lang="en-DE" dirty="0"/>
              <a:t> </a:t>
            </a:r>
            <a:r>
              <a:rPr lang="en-DE" dirty="0" err="1"/>
              <a:t>Datenschutz</a:t>
            </a:r>
            <a:r>
              <a:rPr lang="en-DE" dirty="0"/>
              <a:t> in der EU. </a:t>
            </a:r>
            <a:r>
              <a:rPr lang="en-DE" dirty="0" err="1"/>
              <a:t>Dabei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beschrieben</a:t>
            </a:r>
            <a:r>
              <a:rPr lang="en-DE" dirty="0"/>
              <a:t> </a:t>
            </a:r>
            <a:r>
              <a:rPr lang="en-DE" dirty="0" err="1"/>
              <a:t>welche</a:t>
            </a:r>
            <a:r>
              <a:rPr lang="en-DE" dirty="0"/>
              <a:t> Art von </a:t>
            </a:r>
            <a:r>
              <a:rPr lang="en-DE" dirty="0" err="1"/>
              <a:t>Daten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schützenswert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, </a:t>
            </a:r>
            <a:r>
              <a:rPr lang="en-DE" dirty="0" err="1"/>
              <a:t>welche</a:t>
            </a:r>
            <a:r>
              <a:rPr lang="en-DE" dirty="0"/>
              <a:t> </a:t>
            </a:r>
            <a:r>
              <a:rPr lang="en-DE" dirty="0" err="1"/>
              <a:t>Kriterien</a:t>
            </a:r>
            <a:r>
              <a:rPr lang="en-DE" dirty="0"/>
              <a:t> der </a:t>
            </a:r>
            <a:r>
              <a:rPr lang="en-DE" dirty="0" err="1"/>
              <a:t>Datenhaltung</a:t>
            </a:r>
            <a:r>
              <a:rPr lang="en-DE" dirty="0"/>
              <a:t> </a:t>
            </a:r>
            <a:r>
              <a:rPr lang="en-DE" dirty="0" err="1"/>
              <a:t>schützenswerter</a:t>
            </a:r>
            <a:r>
              <a:rPr lang="en-DE" dirty="0"/>
              <a:t> </a:t>
            </a:r>
            <a:r>
              <a:rPr lang="en-DE" dirty="0" err="1"/>
              <a:t>Daten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berücksichtigen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, </a:t>
            </a:r>
            <a:r>
              <a:rPr lang="en-DE" dirty="0" err="1"/>
              <a:t>wann</a:t>
            </a:r>
            <a:r>
              <a:rPr lang="en-DE" dirty="0"/>
              <a:t> man </a:t>
            </a:r>
            <a:r>
              <a:rPr lang="en-DE" dirty="0" err="1"/>
              <a:t>diese</a:t>
            </a:r>
            <a:r>
              <a:rPr lang="en-DE" dirty="0"/>
              <a:t> </a:t>
            </a:r>
            <a:r>
              <a:rPr lang="en-DE" dirty="0" err="1"/>
              <a:t>überhaupt</a:t>
            </a:r>
            <a:r>
              <a:rPr lang="en-DE" dirty="0"/>
              <a:t> </a:t>
            </a:r>
            <a:r>
              <a:rPr lang="en-DE" dirty="0" err="1"/>
              <a:t>benutzen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speichern</a:t>
            </a:r>
            <a:r>
              <a:rPr lang="en-DE" dirty="0"/>
              <a:t> </a:t>
            </a:r>
            <a:r>
              <a:rPr lang="en-DE" dirty="0" err="1"/>
              <a:t>darf</a:t>
            </a:r>
            <a:r>
              <a:rPr lang="en-DE" dirty="0"/>
              <a:t> und </a:t>
            </a:r>
            <a:r>
              <a:rPr lang="en-DE" dirty="0" err="1"/>
              <a:t>wann</a:t>
            </a:r>
            <a:r>
              <a:rPr lang="en-DE" dirty="0"/>
              <a:t> und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diese</a:t>
            </a:r>
            <a:r>
              <a:rPr lang="en-DE" dirty="0"/>
              <a:t>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wieder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vernichten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. </a:t>
            </a:r>
            <a:r>
              <a:rPr lang="en-DE" dirty="0" err="1"/>
              <a:t>Zusätzlich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definiert</a:t>
            </a:r>
            <a:r>
              <a:rPr lang="en-DE" dirty="0"/>
              <a:t> was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Falle</a:t>
            </a:r>
            <a:r>
              <a:rPr lang="en-DE" dirty="0"/>
              <a:t> </a:t>
            </a:r>
            <a:r>
              <a:rPr lang="en-DE" dirty="0" err="1"/>
              <a:t>eines</a:t>
            </a:r>
            <a:r>
              <a:rPr lang="en-DE" dirty="0"/>
              <a:t> </a:t>
            </a:r>
            <a:r>
              <a:rPr lang="en-DE" dirty="0" err="1"/>
              <a:t>Datenlecks</a:t>
            </a:r>
            <a:r>
              <a:rPr lang="en-DE" dirty="0"/>
              <a:t> </a:t>
            </a:r>
            <a:r>
              <a:rPr lang="en-DE" dirty="0" err="1"/>
              <a:t>geschieht</a:t>
            </a:r>
            <a:r>
              <a:rPr lang="en-DE" dirty="0"/>
              <a:t> und </a:t>
            </a:r>
            <a:r>
              <a:rPr lang="en-DE" dirty="0" err="1"/>
              <a:t>welche</a:t>
            </a:r>
            <a:r>
              <a:rPr lang="en-DE" dirty="0"/>
              <a:t> </a:t>
            </a:r>
            <a:r>
              <a:rPr lang="en-DE" dirty="0" err="1"/>
              <a:t>Fristen</a:t>
            </a:r>
            <a:r>
              <a:rPr lang="en-DE" dirty="0"/>
              <a:t> und </a:t>
            </a:r>
            <a:r>
              <a:rPr lang="en-DE" dirty="0" err="1"/>
              <a:t>Informationspfade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jeweiligen</a:t>
            </a:r>
            <a:r>
              <a:rPr lang="en-DE" dirty="0"/>
              <a:t> Fall </a:t>
            </a:r>
            <a:r>
              <a:rPr lang="en-DE" dirty="0" err="1"/>
              <a:t>anzuwenden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14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Diese</a:t>
            </a:r>
            <a:r>
              <a:rPr lang="en-DE" dirty="0"/>
              <a:t> 7 </a:t>
            </a:r>
            <a:r>
              <a:rPr lang="en-DE" dirty="0" err="1"/>
              <a:t>Prinzipien</a:t>
            </a:r>
            <a:r>
              <a:rPr lang="en-DE" dirty="0"/>
              <a:t> </a:t>
            </a:r>
            <a:r>
              <a:rPr lang="en-DE" dirty="0" err="1"/>
              <a:t>stellen</a:t>
            </a:r>
            <a:r>
              <a:rPr lang="en-DE" dirty="0"/>
              <a:t> und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beantworten</a:t>
            </a:r>
            <a:r>
              <a:rPr lang="en-DE" dirty="0"/>
              <a:t> die </a:t>
            </a:r>
            <a:r>
              <a:rPr lang="en-DE" dirty="0" err="1"/>
              <a:t>Fragen</a:t>
            </a:r>
            <a:r>
              <a:rPr lang="en-DE" dirty="0"/>
              <a:t> auf der </a:t>
            </a:r>
            <a:r>
              <a:rPr lang="en-DE" dirty="0" err="1"/>
              <a:t>rechten</a:t>
            </a:r>
            <a:r>
              <a:rPr lang="en-DE" dirty="0"/>
              <a:t> </a:t>
            </a:r>
            <a:r>
              <a:rPr lang="en-DE" dirty="0" err="1"/>
              <a:t>Seite</a:t>
            </a:r>
            <a:r>
              <a:rPr lang="en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15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02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DE" dirty="0" err="1"/>
              <a:t>Schaut</a:t>
            </a:r>
            <a:r>
              <a:rPr lang="en-DE" dirty="0"/>
              <a:t> den Udemy-</a:t>
            </a:r>
            <a:r>
              <a:rPr lang="en-DE" dirty="0" err="1"/>
              <a:t>Kurs</a:t>
            </a:r>
            <a:r>
              <a:rPr lang="en-DE" dirty="0"/>
              <a:t> </a:t>
            </a:r>
            <a:r>
              <a:rPr lang="en-DE" dirty="0" err="1"/>
              <a:t>als</a:t>
            </a:r>
            <a:r>
              <a:rPr lang="en-DE" dirty="0"/>
              <a:t> </a:t>
            </a:r>
            <a:r>
              <a:rPr lang="en-DE" dirty="0" err="1"/>
              <a:t>Einstimmung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dem </a:t>
            </a:r>
            <a:r>
              <a:rPr lang="en-DE" dirty="0" err="1"/>
              <a:t>Thema</a:t>
            </a:r>
            <a:r>
              <a:rPr lang="en-DE" dirty="0"/>
              <a:t> DSGVO/ GDPR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16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68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17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1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87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r>
              <a:rPr dirty="0" err="1"/>
              <a:t>Jetzt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die Learning Outcomes </a:t>
            </a:r>
            <a:r>
              <a:rPr dirty="0" err="1"/>
              <a:t>für</a:t>
            </a:r>
            <a:r>
              <a:rPr dirty="0"/>
              <a:t> dieses Blended Learning Modul </a:t>
            </a:r>
            <a:r>
              <a:rPr dirty="0" err="1"/>
              <a:t>erreicht</a:t>
            </a:r>
            <a:r>
              <a:rPr dirty="0"/>
              <a:t> </a:t>
            </a:r>
            <a:r>
              <a:rPr lang="de-DE" dirty="0"/>
              <a:t>…</a:t>
            </a:r>
            <a:r>
              <a:rPr lang="en-DE" dirty="0"/>
              <a:t> well done!</a:t>
            </a:r>
            <a:endParaRPr dirty="0"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23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444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146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74" name="Google Shape;97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0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r>
              <a:rPr dirty="0"/>
              <a:t>Die Learning Outcomes </a:t>
            </a:r>
            <a:r>
              <a:rPr dirty="0" err="1"/>
              <a:t>für</a:t>
            </a:r>
            <a:r>
              <a:rPr dirty="0"/>
              <a:t> das Blended Learning Modul </a:t>
            </a:r>
            <a:r>
              <a:rPr lang="de-DE" dirty="0"/>
              <a:t>–</a:t>
            </a:r>
            <a:r>
              <a:rPr dirty="0"/>
              <a:t> das </a:t>
            </a:r>
            <a:r>
              <a:rPr dirty="0" err="1"/>
              <a:t>sollen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nach</a:t>
            </a:r>
            <a:r>
              <a:rPr dirty="0"/>
              <a:t> den </a:t>
            </a:r>
            <a:r>
              <a:rPr dirty="0" err="1"/>
              <a:t>beiden</a:t>
            </a:r>
            <a:r>
              <a:rPr dirty="0"/>
              <a:t> </a:t>
            </a:r>
            <a:r>
              <a:rPr dirty="0" err="1"/>
              <a:t>Übungen</a:t>
            </a:r>
            <a:r>
              <a:rPr dirty="0"/>
              <a:t> </a:t>
            </a:r>
            <a:r>
              <a:rPr dirty="0" err="1"/>
              <a:t>gelernt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.</a:t>
            </a:r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r>
              <a:rPr dirty="0"/>
              <a:t>Die </a:t>
            </a:r>
            <a:r>
              <a:rPr dirty="0" err="1"/>
              <a:t>beiden</a:t>
            </a:r>
            <a:r>
              <a:rPr dirty="0"/>
              <a:t> </a:t>
            </a:r>
            <a:r>
              <a:rPr dirty="0" err="1"/>
              <a:t>Themen</a:t>
            </a:r>
            <a:r>
              <a:rPr dirty="0"/>
              <a:t> "</a:t>
            </a:r>
            <a:r>
              <a:rPr dirty="0" err="1"/>
              <a:t>Sicherheit</a:t>
            </a:r>
            <a:r>
              <a:rPr dirty="0"/>
              <a:t>" und "</a:t>
            </a:r>
            <a:r>
              <a:rPr dirty="0" err="1"/>
              <a:t>Datenschutz</a:t>
            </a:r>
            <a:r>
              <a:rPr dirty="0"/>
              <a:t>"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verwandt</a:t>
            </a:r>
            <a:r>
              <a:rPr dirty="0"/>
              <a:t> und </a:t>
            </a:r>
            <a:r>
              <a:rPr dirty="0" err="1"/>
              <a:t>doch</a:t>
            </a:r>
            <a:r>
              <a:rPr dirty="0"/>
              <a:t> </a:t>
            </a:r>
            <a:r>
              <a:rPr dirty="0" err="1"/>
              <a:t>ganz</a:t>
            </a:r>
            <a:r>
              <a:rPr dirty="0"/>
              <a:t> </a:t>
            </a:r>
            <a:r>
              <a:rPr dirty="0" err="1"/>
              <a:t>eigene</a:t>
            </a:r>
            <a:r>
              <a:rPr dirty="0"/>
              <a:t> </a:t>
            </a:r>
            <a:r>
              <a:rPr dirty="0" err="1"/>
              <a:t>Disziplinen</a:t>
            </a:r>
            <a:r>
              <a:rPr dirty="0"/>
              <a:t>. Bei </a:t>
            </a:r>
            <a:r>
              <a:rPr dirty="0" err="1"/>
              <a:t>Sicherheit</a:t>
            </a:r>
            <a:r>
              <a:rPr dirty="0"/>
              <a:t> </a:t>
            </a:r>
            <a:r>
              <a:rPr dirty="0" err="1"/>
              <a:t>geht</a:t>
            </a:r>
            <a:r>
              <a:rPr dirty="0"/>
              <a:t> es </a:t>
            </a:r>
            <a:r>
              <a:rPr dirty="0" err="1"/>
              <a:t>hauptsächlich</a:t>
            </a:r>
            <a:r>
              <a:rPr dirty="0"/>
              <a:t> um das </a:t>
            </a:r>
            <a:r>
              <a:rPr dirty="0" err="1"/>
              <a:t>Absichern</a:t>
            </a:r>
            <a:r>
              <a:rPr dirty="0"/>
              <a:t> von </a:t>
            </a:r>
            <a:r>
              <a:rPr dirty="0" err="1"/>
              <a:t>Zugang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und </a:t>
            </a:r>
            <a:r>
              <a:rPr dirty="0" err="1"/>
              <a:t>Systemen</a:t>
            </a:r>
            <a:r>
              <a:rPr dirty="0"/>
              <a:t> </a:t>
            </a:r>
            <a:r>
              <a:rPr lang="de-DE" dirty="0"/>
              <a:t>–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Datenschutz</a:t>
            </a:r>
            <a:r>
              <a:rPr dirty="0"/>
              <a:t> </a:t>
            </a:r>
            <a:r>
              <a:rPr dirty="0" err="1"/>
              <a:t>eher</a:t>
            </a:r>
            <a:r>
              <a:rPr dirty="0"/>
              <a:t> um die </a:t>
            </a:r>
            <a:r>
              <a:rPr dirty="0" err="1"/>
              <a:t>Frage</a:t>
            </a:r>
            <a:r>
              <a:rPr dirty="0"/>
              <a:t> </a:t>
            </a:r>
            <a:r>
              <a:rPr dirty="0" err="1"/>
              <a:t>welche</a:t>
            </a:r>
            <a:r>
              <a:rPr dirty="0"/>
              <a:t> Art von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geschützt</a:t>
            </a:r>
            <a:r>
              <a:rPr dirty="0"/>
              <a:t> w</a:t>
            </a:r>
            <a:r>
              <a:rPr lang="de-DE" dirty="0"/>
              <a:t>e</a:t>
            </a:r>
            <a:r>
              <a:rPr dirty="0" err="1"/>
              <a:t>rden</a:t>
            </a:r>
            <a:r>
              <a:rPr dirty="0"/>
              <a:t> </a:t>
            </a:r>
            <a:r>
              <a:rPr dirty="0" err="1"/>
              <a:t>müssen</a:t>
            </a:r>
            <a:r>
              <a:rPr dirty="0"/>
              <a:t>.</a:t>
            </a:r>
          </a:p>
        </p:txBody>
      </p:sp>
      <p:sp>
        <p:nvSpPr>
          <p:cNvPr id="326" name="Google Shape;3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86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Ein Haus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vielen</a:t>
            </a:r>
            <a:r>
              <a:rPr lang="en-DE" dirty="0"/>
              <a:t> </a:t>
            </a:r>
            <a:r>
              <a:rPr lang="en-DE" dirty="0" err="1"/>
              <a:t>Fenstern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</a:t>
            </a:r>
            <a:r>
              <a:rPr lang="en-DE" dirty="0" err="1"/>
              <a:t>gutes</a:t>
            </a:r>
            <a:r>
              <a:rPr lang="en-DE" dirty="0"/>
              <a:t> Bild </a:t>
            </a:r>
            <a:r>
              <a:rPr lang="en-DE" dirty="0" err="1"/>
              <a:t>für</a:t>
            </a:r>
            <a:r>
              <a:rPr lang="en-DE" dirty="0"/>
              <a:t> </a:t>
            </a:r>
            <a:r>
              <a:rPr lang="en-DE" dirty="0" err="1"/>
              <a:t>einen</a:t>
            </a:r>
            <a:r>
              <a:rPr lang="en-DE" dirty="0"/>
              <a:t> Server und seine Ports, die </a:t>
            </a:r>
            <a:r>
              <a:rPr lang="en-DE" dirty="0" err="1"/>
              <a:t>Hausnummer</a:t>
            </a:r>
            <a:r>
              <a:rPr lang="en-DE" dirty="0"/>
              <a:t> des </a:t>
            </a:r>
            <a:r>
              <a:rPr lang="en-DE" dirty="0" err="1"/>
              <a:t>Hauses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die IP-</a:t>
            </a:r>
            <a:r>
              <a:rPr lang="en-DE" dirty="0" err="1"/>
              <a:t>Adresse</a:t>
            </a:r>
            <a:r>
              <a:rPr lang="en-DE" dirty="0"/>
              <a:t> und </a:t>
            </a:r>
            <a:r>
              <a:rPr lang="en-DE" dirty="0" err="1"/>
              <a:t>jedes</a:t>
            </a:r>
            <a:r>
              <a:rPr lang="en-DE" dirty="0"/>
              <a:t> Fenster </a:t>
            </a:r>
            <a:r>
              <a:rPr lang="en-DE" dirty="0" err="1"/>
              <a:t>ein</a:t>
            </a:r>
            <a:r>
              <a:rPr lang="en-DE" dirty="0"/>
              <a:t> Port. </a:t>
            </a:r>
            <a:r>
              <a:rPr lang="en-DE" dirty="0" err="1"/>
              <a:t>Jedes</a:t>
            </a:r>
            <a:r>
              <a:rPr lang="en-DE" dirty="0"/>
              <a:t> Fenster </a:t>
            </a:r>
            <a:r>
              <a:rPr lang="en-DE" dirty="0" err="1"/>
              <a:t>kann</a:t>
            </a:r>
            <a:r>
              <a:rPr lang="en-DE" dirty="0"/>
              <a:t> </a:t>
            </a:r>
            <a:r>
              <a:rPr lang="en-DE" dirty="0" err="1"/>
              <a:t>weit</a:t>
            </a:r>
            <a:r>
              <a:rPr lang="en-DE" dirty="0"/>
              <a:t> </a:t>
            </a:r>
            <a:r>
              <a:rPr lang="en-DE" dirty="0" err="1"/>
              <a:t>offen</a:t>
            </a:r>
            <a:r>
              <a:rPr lang="en-DE" dirty="0"/>
              <a:t>, </a:t>
            </a:r>
            <a:r>
              <a:rPr lang="en-DE" dirty="0" err="1"/>
              <a:t>geschlossen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gar </a:t>
            </a:r>
            <a:r>
              <a:rPr lang="en-DE" dirty="0" err="1"/>
              <a:t>versteckt</a:t>
            </a:r>
            <a:r>
              <a:rPr lang="en-DE" dirty="0"/>
              <a:t> sein – es </a:t>
            </a:r>
            <a:r>
              <a:rPr lang="en-DE" dirty="0" err="1"/>
              <a:t>gibt</a:t>
            </a:r>
            <a:r>
              <a:rPr lang="en-DE" dirty="0"/>
              <a:t> die </a:t>
            </a:r>
            <a:r>
              <a:rPr lang="en-DE" dirty="0" err="1"/>
              <a:t>offensichtlichen</a:t>
            </a:r>
            <a:r>
              <a:rPr lang="en-DE" dirty="0"/>
              <a:t> Fenster und die auf der </a:t>
            </a:r>
            <a:r>
              <a:rPr lang="en-DE" dirty="0" err="1"/>
              <a:t>Gebäuderückseite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in </a:t>
            </a:r>
            <a:r>
              <a:rPr lang="en-DE" dirty="0" err="1"/>
              <a:t>Innenhöfen</a:t>
            </a:r>
            <a:r>
              <a:rPr lang="en-DE" dirty="0"/>
              <a:t>, die </a:t>
            </a:r>
            <a:r>
              <a:rPr lang="en-DE" dirty="0" err="1"/>
              <a:t>uneinsehbar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. Und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bei</a:t>
            </a:r>
            <a:r>
              <a:rPr lang="en-DE" dirty="0"/>
              <a:t> </a:t>
            </a:r>
            <a:r>
              <a:rPr lang="en-DE" dirty="0" err="1"/>
              <a:t>einem</a:t>
            </a:r>
            <a:r>
              <a:rPr lang="en-DE" dirty="0"/>
              <a:t> Haus </a:t>
            </a:r>
            <a:r>
              <a:rPr lang="en-DE" dirty="0" err="1"/>
              <a:t>ist</a:t>
            </a:r>
            <a:r>
              <a:rPr lang="en-DE" dirty="0"/>
              <a:t> die </a:t>
            </a:r>
            <a:r>
              <a:rPr lang="en-DE" dirty="0" err="1"/>
              <a:t>Frage</a:t>
            </a:r>
            <a:r>
              <a:rPr lang="en-DE" dirty="0"/>
              <a:t>, </a:t>
            </a:r>
            <a:r>
              <a:rPr lang="en-DE" dirty="0" err="1"/>
              <a:t>wann</a:t>
            </a:r>
            <a:r>
              <a:rPr lang="en-DE" dirty="0"/>
              <a:t> </a:t>
            </a:r>
            <a:r>
              <a:rPr lang="en-DE" dirty="0" err="1"/>
              <a:t>lasse</a:t>
            </a:r>
            <a:r>
              <a:rPr lang="en-DE" dirty="0"/>
              <a:t> ich wen </a:t>
            </a:r>
            <a:r>
              <a:rPr lang="en-DE" dirty="0" err="1"/>
              <a:t>hineingehen</a:t>
            </a:r>
            <a:r>
              <a:rPr lang="en-DE" dirty="0"/>
              <a:t> (</a:t>
            </a:r>
            <a:r>
              <a:rPr lang="en-DE" dirty="0" err="1"/>
              <a:t>Sicherheit</a:t>
            </a:r>
            <a:r>
              <a:rPr lang="en-DE" dirty="0"/>
              <a:t>)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hineinsehen</a:t>
            </a:r>
            <a:r>
              <a:rPr lang="en-DE" dirty="0"/>
              <a:t> (</a:t>
            </a:r>
            <a:r>
              <a:rPr lang="en-DE" dirty="0" err="1"/>
              <a:t>Datenschutz</a:t>
            </a:r>
            <a:r>
              <a:rPr lang="en-DE" dirty="0"/>
              <a:t>) </a:t>
            </a:r>
            <a:r>
              <a:rPr lang="en-DE" dirty="0" err="1"/>
              <a:t>etwas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das man </a:t>
            </a:r>
            <a:r>
              <a:rPr lang="en-DE" dirty="0" err="1"/>
              <a:t>sich</a:t>
            </a:r>
            <a:r>
              <a:rPr lang="en-DE" dirty="0"/>
              <a:t> </a:t>
            </a:r>
            <a:r>
              <a:rPr lang="en-DE" dirty="0" err="1"/>
              <a:t>vorab</a:t>
            </a:r>
            <a:r>
              <a:rPr lang="en-DE" dirty="0"/>
              <a:t> </a:t>
            </a:r>
            <a:r>
              <a:rPr lang="en-DE" dirty="0" err="1"/>
              <a:t>Gedanken</a:t>
            </a:r>
            <a:r>
              <a:rPr lang="en-DE" dirty="0"/>
              <a:t> </a:t>
            </a:r>
            <a:r>
              <a:rPr lang="en-DE" dirty="0" err="1"/>
              <a:t>machen</a:t>
            </a:r>
            <a:r>
              <a:rPr lang="en-DE" dirty="0"/>
              <a:t> </a:t>
            </a:r>
            <a:r>
              <a:rPr lang="en-DE" dirty="0" err="1"/>
              <a:t>sollte</a:t>
            </a:r>
            <a:r>
              <a:rPr lang="en-DE" dirty="0"/>
              <a:t>. Z.B. </a:t>
            </a:r>
            <a:r>
              <a:rPr lang="en-DE" dirty="0" err="1"/>
              <a:t>welche</a:t>
            </a:r>
            <a:r>
              <a:rPr lang="en-DE" dirty="0"/>
              <a:t> </a:t>
            </a:r>
            <a:r>
              <a:rPr lang="en-DE" dirty="0" err="1"/>
              <a:t>Tür</a:t>
            </a:r>
            <a:r>
              <a:rPr lang="en-DE" dirty="0"/>
              <a:t>/ welches Fenster </a:t>
            </a:r>
            <a:r>
              <a:rPr lang="en-DE" dirty="0" err="1"/>
              <a:t>braucht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Schloss? Welches </a:t>
            </a:r>
            <a:r>
              <a:rPr lang="en-DE" dirty="0" err="1"/>
              <a:t>sollte</a:t>
            </a:r>
            <a:r>
              <a:rPr lang="en-DE" dirty="0"/>
              <a:t> </a:t>
            </a:r>
            <a:r>
              <a:rPr lang="en-DE" dirty="0" err="1"/>
              <a:t>besser</a:t>
            </a:r>
            <a:r>
              <a:rPr lang="en-DE" dirty="0"/>
              <a:t> gar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öffnen</a:t>
            </a:r>
            <a:r>
              <a:rPr lang="en-DE" dirty="0"/>
              <a:t> sein, welches </a:t>
            </a:r>
            <a:r>
              <a:rPr lang="en-DE" dirty="0" err="1"/>
              <a:t>nur</a:t>
            </a:r>
            <a:r>
              <a:rPr lang="en-DE" dirty="0"/>
              <a:t> </a:t>
            </a:r>
            <a:r>
              <a:rPr lang="en-DE" dirty="0" err="1"/>
              <a:t>kippen</a:t>
            </a:r>
            <a:r>
              <a:rPr lang="en-DE" dirty="0"/>
              <a:t>? Wo </a:t>
            </a:r>
            <a:r>
              <a:rPr lang="en-DE" dirty="0" err="1"/>
              <a:t>benötige</a:t>
            </a:r>
            <a:r>
              <a:rPr lang="en-DE" dirty="0"/>
              <a:t> ich </a:t>
            </a:r>
            <a:r>
              <a:rPr lang="en-DE" dirty="0" err="1"/>
              <a:t>Vorhänge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Rolläden</a:t>
            </a:r>
            <a:r>
              <a:rPr lang="en-DE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78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Häufige</a:t>
            </a:r>
            <a:r>
              <a:rPr lang="en-DE" dirty="0"/>
              <a:t> Praxis – </a:t>
            </a:r>
            <a:r>
              <a:rPr lang="en-DE" dirty="0" err="1"/>
              <a:t>Sicherheit</a:t>
            </a:r>
            <a:r>
              <a:rPr lang="en-DE" dirty="0"/>
              <a:t> und </a:t>
            </a:r>
            <a:r>
              <a:rPr lang="en-DE" dirty="0" err="1"/>
              <a:t>Datenschutz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neben</a:t>
            </a:r>
            <a:r>
              <a:rPr lang="en-DE" dirty="0"/>
              <a:t> </a:t>
            </a:r>
            <a:r>
              <a:rPr lang="en-DE" dirty="0" err="1"/>
              <a:t>Themen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Performance und Usability (</a:t>
            </a:r>
            <a:r>
              <a:rPr lang="en-DE" dirty="0" err="1"/>
              <a:t>Geschwindigkeit</a:t>
            </a:r>
            <a:r>
              <a:rPr lang="en-DE" dirty="0"/>
              <a:t> und </a:t>
            </a:r>
            <a:r>
              <a:rPr lang="en-DE" dirty="0" err="1"/>
              <a:t>Bedienbarkeit</a:t>
            </a:r>
            <a:r>
              <a:rPr lang="en-DE" dirty="0"/>
              <a:t>) </a:t>
            </a:r>
            <a:r>
              <a:rPr lang="en-DE" dirty="0" err="1"/>
              <a:t>zu</a:t>
            </a:r>
            <a:r>
              <a:rPr lang="en-DE" dirty="0"/>
              <a:t> den </a:t>
            </a:r>
            <a:r>
              <a:rPr lang="en-DE" dirty="0" err="1"/>
              <a:t>sogenannten</a:t>
            </a:r>
            <a:r>
              <a:rPr lang="en-DE" dirty="0"/>
              <a:t> Non-Functionals </a:t>
            </a:r>
            <a:r>
              <a:rPr lang="en-DE" dirty="0" err="1"/>
              <a:t>gezählt</a:t>
            </a:r>
            <a:r>
              <a:rPr lang="en-DE" dirty="0"/>
              <a:t> -  </a:t>
            </a:r>
            <a:r>
              <a:rPr lang="en-DE" dirty="0" err="1"/>
              <a:t>Anforderungen</a:t>
            </a:r>
            <a:r>
              <a:rPr lang="en-DE" dirty="0"/>
              <a:t>, die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explizit</a:t>
            </a:r>
            <a:r>
              <a:rPr lang="en-DE" dirty="0"/>
              <a:t> </a:t>
            </a:r>
            <a:r>
              <a:rPr lang="en-DE" dirty="0" err="1"/>
              <a:t>genannt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, </a:t>
            </a:r>
            <a:r>
              <a:rPr lang="en-DE" dirty="0" err="1"/>
              <a:t>aber</a:t>
            </a:r>
            <a:r>
              <a:rPr lang="en-DE" dirty="0"/>
              <a:t> </a:t>
            </a:r>
            <a:r>
              <a:rPr lang="en-DE" dirty="0" err="1"/>
              <a:t>meistens</a:t>
            </a:r>
            <a:r>
              <a:rPr lang="en-DE" dirty="0"/>
              <a:t> </a:t>
            </a:r>
            <a:r>
              <a:rPr lang="en-DE" dirty="0" err="1"/>
              <a:t>vorausgesetzt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unausgesprochen</a:t>
            </a:r>
            <a:r>
              <a:rPr lang="en-DE" dirty="0"/>
              <a:t> </a:t>
            </a:r>
            <a:r>
              <a:rPr lang="en-DE" dirty="0" err="1"/>
              <a:t>erwartet</a:t>
            </a:r>
            <a:r>
              <a:rPr lang="en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25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DevSecOps</a:t>
            </a:r>
            <a:r>
              <a:rPr lang="en-DE" dirty="0"/>
              <a:t> </a:t>
            </a:r>
            <a:r>
              <a:rPr lang="en-DE" dirty="0" err="1"/>
              <a:t>ergänzt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weitere</a:t>
            </a:r>
            <a:r>
              <a:rPr lang="en-DE" dirty="0"/>
              <a:t> Dimension, die “</a:t>
            </a:r>
            <a:r>
              <a:rPr lang="en-DE" dirty="0" err="1"/>
              <a:t>Sicherheit</a:t>
            </a:r>
            <a:r>
              <a:rPr lang="en-DE" dirty="0"/>
              <a:t>” und </a:t>
            </a:r>
            <a:r>
              <a:rPr lang="en-DE" dirty="0" err="1"/>
              <a:t>legt</a:t>
            </a:r>
            <a:r>
              <a:rPr lang="en-DE" dirty="0"/>
              <a:t> </a:t>
            </a:r>
            <a:r>
              <a:rPr lang="en-DE" dirty="0" err="1"/>
              <a:t>diese</a:t>
            </a:r>
            <a:r>
              <a:rPr lang="en-DE" dirty="0"/>
              <a:t> </a:t>
            </a:r>
            <a:r>
              <a:rPr lang="en-DE" dirty="0" err="1"/>
              <a:t>Schicht</a:t>
            </a:r>
            <a:r>
              <a:rPr lang="en-DE" dirty="0"/>
              <a:t> </a:t>
            </a:r>
            <a:r>
              <a:rPr lang="en-DE" dirty="0" err="1"/>
              <a:t>quer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den </a:t>
            </a:r>
            <a:r>
              <a:rPr lang="en-DE" dirty="0" err="1"/>
              <a:t>Themen</a:t>
            </a:r>
            <a:r>
              <a:rPr lang="en-DE" dirty="0"/>
              <a:t> </a:t>
            </a:r>
            <a:r>
              <a:rPr lang="en-DE" dirty="0" err="1"/>
              <a:t>Entwicklung</a:t>
            </a:r>
            <a:r>
              <a:rPr lang="en-DE" dirty="0"/>
              <a:t> und </a:t>
            </a:r>
            <a:r>
              <a:rPr lang="en-DE" dirty="0" err="1"/>
              <a:t>Betrieb</a:t>
            </a:r>
            <a:r>
              <a:rPr lang="en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7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18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Und das </a:t>
            </a:r>
            <a:r>
              <a:rPr lang="en-DE" dirty="0" err="1"/>
              <a:t>über</a:t>
            </a:r>
            <a:r>
              <a:rPr lang="en-DE" dirty="0"/>
              <a:t> den </a:t>
            </a:r>
            <a:r>
              <a:rPr lang="en-DE" dirty="0" err="1"/>
              <a:t>kompletten</a:t>
            </a:r>
            <a:r>
              <a:rPr lang="en-DE" dirty="0"/>
              <a:t> Infinity Loop. </a:t>
            </a:r>
            <a:r>
              <a:rPr lang="en-DE" dirty="0" err="1"/>
              <a:t>Dabei</a:t>
            </a:r>
            <a:r>
              <a:rPr lang="en-DE" dirty="0"/>
              <a:t> </a:t>
            </a:r>
            <a:r>
              <a:rPr lang="en-DE" dirty="0" err="1"/>
              <a:t>spricht</a:t>
            </a:r>
            <a:r>
              <a:rPr lang="en-DE" dirty="0"/>
              <a:t> man </a:t>
            </a:r>
            <a:r>
              <a:rPr lang="en-DE" dirty="0" err="1"/>
              <a:t>auch</a:t>
            </a:r>
            <a:r>
              <a:rPr lang="en-DE" dirty="0"/>
              <a:t> von right- </a:t>
            </a:r>
            <a:r>
              <a:rPr lang="en-DE" dirty="0" err="1"/>
              <a:t>oder</a:t>
            </a:r>
            <a:r>
              <a:rPr lang="en-DE" dirty="0"/>
              <a:t> left-shifting also der </a:t>
            </a:r>
            <a:r>
              <a:rPr lang="en-DE" dirty="0" err="1"/>
              <a:t>Frage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früh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spät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Entwicklungsvorgang</a:t>
            </a:r>
            <a:r>
              <a:rPr lang="en-DE" dirty="0"/>
              <a:t> </a:t>
            </a:r>
            <a:r>
              <a:rPr lang="en-DE" dirty="0" err="1"/>
              <a:t>getestet</a:t>
            </a:r>
            <a:r>
              <a:rPr lang="en-DE" dirty="0"/>
              <a:t> </a:t>
            </a:r>
            <a:r>
              <a:rPr lang="en-DE" dirty="0" err="1"/>
              <a:t>wird</a:t>
            </a:r>
            <a:r>
              <a:rPr lang="en-DE" dirty="0"/>
              <a:t>. Good Practice </a:t>
            </a:r>
            <a:r>
              <a:rPr lang="en-DE" dirty="0" err="1"/>
              <a:t>ist</a:t>
            </a:r>
            <a:r>
              <a:rPr lang="en-DE" dirty="0"/>
              <a:t> in </a:t>
            </a:r>
            <a:r>
              <a:rPr lang="en-DE" dirty="0" err="1"/>
              <a:t>jedem</a:t>
            </a:r>
            <a:r>
              <a:rPr lang="en-DE" dirty="0"/>
              <a:t> Schritt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;)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8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89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Auch </a:t>
            </a:r>
            <a:r>
              <a:rPr lang="en-DE" dirty="0" err="1"/>
              <a:t>hier</a:t>
            </a:r>
            <a:r>
              <a:rPr lang="en-DE" dirty="0"/>
              <a:t> gilt schnell in </a:t>
            </a:r>
            <a:r>
              <a:rPr lang="en-DE" dirty="0" err="1"/>
              <a:t>kurzen</a:t>
            </a:r>
            <a:r>
              <a:rPr lang="en-DE" dirty="0"/>
              <a:t> </a:t>
            </a:r>
            <a:r>
              <a:rPr lang="en-DE" dirty="0" err="1"/>
              <a:t>Iterationen</a:t>
            </a:r>
            <a:r>
              <a:rPr lang="en-DE" dirty="0"/>
              <a:t> </a:t>
            </a:r>
            <a:r>
              <a:rPr lang="en-DE" dirty="0" err="1"/>
              <a:t>Entwicklungen</a:t>
            </a:r>
            <a:r>
              <a:rPr lang="en-DE" dirty="0"/>
              <a:t> </a:t>
            </a:r>
            <a:r>
              <a:rPr lang="en-DE" dirty="0" err="1"/>
              <a:t>auszuliefern</a:t>
            </a:r>
            <a:r>
              <a:rPr lang="en-DE" dirty="0"/>
              <a:t> </a:t>
            </a:r>
            <a:r>
              <a:rPr lang="en-DE" dirty="0" err="1"/>
              <a:t>verringert</a:t>
            </a:r>
            <a:r>
              <a:rPr lang="en-DE" dirty="0"/>
              <a:t> das </a:t>
            </a:r>
            <a:r>
              <a:rPr lang="en-DE" dirty="0" err="1"/>
              <a:t>Risiko</a:t>
            </a:r>
            <a:r>
              <a:rPr lang="en-DE" dirty="0"/>
              <a:t> – </a:t>
            </a:r>
            <a:r>
              <a:rPr lang="en-DE" dirty="0" err="1"/>
              <a:t>wenn</a:t>
            </a:r>
            <a:r>
              <a:rPr lang="en-DE" dirty="0"/>
              <a:t> ich </a:t>
            </a:r>
            <a:r>
              <a:rPr lang="en-DE" dirty="0" err="1"/>
              <a:t>ständig</a:t>
            </a:r>
            <a:r>
              <a:rPr lang="en-DE" dirty="0"/>
              <a:t> </a:t>
            </a:r>
            <a:r>
              <a:rPr lang="en-DE" dirty="0" err="1"/>
              <a:t>nur</a:t>
            </a:r>
            <a:r>
              <a:rPr lang="en-DE" dirty="0"/>
              <a:t> </a:t>
            </a:r>
            <a:r>
              <a:rPr lang="en-DE" dirty="0" err="1"/>
              <a:t>kleine</a:t>
            </a:r>
            <a:r>
              <a:rPr lang="en-DE" dirty="0"/>
              <a:t> </a:t>
            </a:r>
            <a:r>
              <a:rPr lang="en-DE" dirty="0" err="1"/>
              <a:t>Häppchen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</a:t>
            </a:r>
            <a:r>
              <a:rPr lang="en-DE" dirty="0" err="1"/>
              <a:t>haben</a:t>
            </a:r>
            <a:r>
              <a:rPr lang="en-DE" dirty="0"/>
              <a:t> und </a:t>
            </a:r>
            <a:r>
              <a:rPr lang="en-DE" dirty="0" err="1"/>
              <a:t>diese</a:t>
            </a:r>
            <a:r>
              <a:rPr lang="en-DE" dirty="0"/>
              <a:t> schnell in die </a:t>
            </a:r>
            <a:r>
              <a:rPr lang="en-DE" dirty="0" err="1"/>
              <a:t>Produktivumgebung</a:t>
            </a:r>
            <a:r>
              <a:rPr lang="en-DE" dirty="0"/>
              <a:t> </a:t>
            </a:r>
            <a:r>
              <a:rPr lang="en-DE" dirty="0" err="1"/>
              <a:t>bringe</a:t>
            </a:r>
            <a:r>
              <a:rPr lang="en-DE" dirty="0"/>
              <a:t>, </a:t>
            </a:r>
            <a:r>
              <a:rPr lang="en-DE" dirty="0" err="1"/>
              <a:t>habe</a:t>
            </a:r>
            <a:r>
              <a:rPr lang="en-DE" dirty="0"/>
              <a:t> ich </a:t>
            </a:r>
            <a:r>
              <a:rPr lang="en-DE" dirty="0" err="1"/>
              <a:t>weniger</a:t>
            </a:r>
            <a:r>
              <a:rPr lang="en-DE" dirty="0"/>
              <a:t> </a:t>
            </a:r>
            <a:r>
              <a:rPr lang="en-DE" dirty="0" err="1"/>
              <a:t>Probleme</a:t>
            </a:r>
            <a:r>
              <a:rPr lang="en-DE" dirty="0"/>
              <a:t> und </a:t>
            </a:r>
            <a:r>
              <a:rPr lang="en-DE" dirty="0" err="1"/>
              <a:t>laufe</a:t>
            </a:r>
            <a:r>
              <a:rPr lang="en-DE" dirty="0"/>
              <a:t>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Gefahr</a:t>
            </a:r>
            <a:r>
              <a:rPr lang="en-DE" dirty="0"/>
              <a:t> “</a:t>
            </a:r>
            <a:r>
              <a:rPr lang="en-DE" dirty="0" err="1"/>
              <a:t>technische</a:t>
            </a:r>
            <a:r>
              <a:rPr lang="en-DE" dirty="0"/>
              <a:t> </a:t>
            </a:r>
            <a:r>
              <a:rPr lang="en-DE" dirty="0" err="1"/>
              <a:t>Schulden</a:t>
            </a:r>
            <a:r>
              <a:rPr lang="en-DE" dirty="0"/>
              <a:t>” </a:t>
            </a:r>
            <a:r>
              <a:rPr lang="en-DE" dirty="0" err="1"/>
              <a:t>aufzubauen</a:t>
            </a:r>
            <a:r>
              <a:rPr lang="en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de-D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9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5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5836118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ntent">
  <p:cSld name="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185787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3"/>
          </p:nvPr>
        </p:nvSpPr>
        <p:spPr>
          <a:xfrm>
            <a:off x="766270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Light Green">
  <p:cSld name="Large Text Light Green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lored Background">
  <p:cSld name="Colored Background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8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">
  <p:cSld name="Content and Imag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3256364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4365625" y="1483200"/>
            <a:ext cx="7167563" cy="436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26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pattern)">
  <p:cSld name="Title Slide (pattern)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8814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836118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71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Dark green">
  <p:cSld name="Large Text Dark green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1">
  <p:cSld name="Last Slide 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2">
  <p:cSld name="Last Slide 2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0976" y="2949347"/>
            <a:ext cx="4130048" cy="104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1">
  <p:cSld name="Chapter Slide 1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2">
  <p:cSld name="Chapter Slide 2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udemy.com/course/certified-secure-netizen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utzberreth.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b.docker.com/_/sonarqub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udemy.com/course/the-eu-gdpr-an-introduction/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onarqub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 err="1"/>
              <a:t>DevOps</a:t>
            </a:r>
            <a:r>
              <a:rPr lang="de-DE" dirty="0"/>
              <a:t> Academy  – Week 4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Engineering Process​ &amp; DevOps Soft Skills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537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45695B5-1F9A-4FCC-80EB-A01E16F12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CD81943-BD48-44B1-B10B-FC6DF17FD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de-DE"/>
          </a:p>
        </p:txBody>
      </p:sp>
      <p:pic>
        <p:nvPicPr>
          <p:cNvPr id="1028" name="Picture 4" descr="Adobe Illustrator – Kurse &amp; Lektionen | Adobe Illustrator online lernen |  Udemy">
            <a:extLst>
              <a:ext uri="{FF2B5EF4-FFF2-40B4-BE49-F238E27FC236}">
                <a16:creationId xmlns:a16="http://schemas.microsoft.com/office/drawing/2014/main" id="{31DDAE9D-DF7E-4726-A00B-F1D07406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57"/>
            <a:ext cx="2523354" cy="1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1B00F-6DD4-44D7-A0F5-435A29545631}"/>
              </a:ext>
            </a:extLst>
          </p:cNvPr>
          <p:cNvSpPr txBox="1"/>
          <p:nvPr/>
        </p:nvSpPr>
        <p:spPr>
          <a:xfrm>
            <a:off x="-20" y="6396335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hlinkClick r:id="rId5"/>
              </a:rPr>
              <a:t>udemy.com/course/certified-secure-netizen/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2997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58814" y="1503575"/>
            <a:ext cx="10107922" cy="447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DE" dirty="0" err="1"/>
              <a:t>Führt</a:t>
            </a:r>
            <a:r>
              <a:rPr lang="en-DE" dirty="0"/>
              <a:t> die </a:t>
            </a:r>
            <a:r>
              <a:rPr lang="en-DE" dirty="0" err="1"/>
              <a:t>Übung</a:t>
            </a:r>
            <a:r>
              <a:rPr lang="en-DE" dirty="0"/>
              <a:t> in </a:t>
            </a:r>
            <a:r>
              <a:rPr lang="en-DE" dirty="0" err="1"/>
              <a:t>Kleingruppen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eurem</a:t>
            </a:r>
            <a:r>
              <a:rPr lang="en-DE" dirty="0"/>
              <a:t> </a:t>
            </a:r>
            <a:r>
              <a:rPr lang="en-DE" dirty="0" err="1"/>
              <a:t>Studdy</a:t>
            </a:r>
            <a:r>
              <a:rPr lang="en-DE" dirty="0"/>
              <a:t>-Buddy </a:t>
            </a:r>
            <a:r>
              <a:rPr lang="en-DE" dirty="0" err="1"/>
              <a:t>durch</a:t>
            </a:r>
            <a:r>
              <a:rPr lang="en-DE" dirty="0"/>
              <a:t>.</a:t>
            </a: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de-DE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DE" dirty="0" err="1"/>
              <a:t>Wählt</a:t>
            </a:r>
            <a:r>
              <a:rPr lang="en-DE" dirty="0"/>
              <a:t> </a:t>
            </a:r>
            <a:r>
              <a:rPr lang="en-DE" dirty="0" err="1"/>
              <a:t>euch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p</a:t>
            </a:r>
            <a:r>
              <a:rPr lang="de-DE" dirty="0" err="1"/>
              <a:t>rivate</a:t>
            </a:r>
            <a:r>
              <a:rPr lang="de-DE" dirty="0"/>
              <a:t> Homepage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de-DE" dirty="0"/>
              <a:t> Business Seite</a:t>
            </a:r>
            <a:r>
              <a:rPr lang="en-DE" dirty="0"/>
              <a:t>.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en-DE" dirty="0"/>
              <a:t>Falls </a:t>
            </a:r>
            <a:r>
              <a:rPr lang="en-DE" dirty="0" err="1"/>
              <a:t>euch</a:t>
            </a:r>
            <a:r>
              <a:rPr lang="en-DE" dirty="0"/>
              <a:t> </a:t>
            </a:r>
            <a:r>
              <a:rPr lang="en-DE" dirty="0" err="1"/>
              <a:t>nichts</a:t>
            </a:r>
            <a:r>
              <a:rPr lang="en-DE" dirty="0"/>
              <a:t> </a:t>
            </a:r>
            <a:r>
              <a:rPr lang="en-DE" dirty="0" err="1"/>
              <a:t>einfällt</a:t>
            </a:r>
            <a:r>
              <a:rPr lang="en-DE" dirty="0"/>
              <a:t>,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meine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Aufbau </a:t>
            </a:r>
            <a:r>
              <a:rPr lang="en-DE" dirty="0" err="1"/>
              <a:t>befindliche</a:t>
            </a:r>
            <a:r>
              <a:rPr lang="en-DE" dirty="0"/>
              <a:t> </a:t>
            </a:r>
            <a:r>
              <a:rPr lang="en-DE" dirty="0">
                <a:hlinkClick r:id="rId3"/>
              </a:rPr>
              <a:t>lutzberreth.de</a:t>
            </a:r>
            <a:endParaRPr lang="en-DE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DE" dirty="0"/>
              <a:t>Und </a:t>
            </a:r>
            <a:r>
              <a:rPr lang="en-DE" dirty="0" err="1"/>
              <a:t>benutzt</a:t>
            </a:r>
            <a:r>
              <a:rPr lang="en-DE" dirty="0"/>
              <a:t> </a:t>
            </a:r>
            <a:r>
              <a:rPr lang="en-DE" dirty="0" err="1"/>
              <a:t>eines</a:t>
            </a:r>
            <a:r>
              <a:rPr lang="en-DE" dirty="0"/>
              <a:t> (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mehrere</a:t>
            </a:r>
            <a:r>
              <a:rPr lang="en-DE" dirty="0"/>
              <a:t>) der </a:t>
            </a:r>
            <a:r>
              <a:rPr lang="en-DE" dirty="0" err="1"/>
              <a:t>unten</a:t>
            </a:r>
            <a:r>
              <a:rPr lang="en-DE" dirty="0"/>
              <a:t> </a:t>
            </a:r>
            <a:r>
              <a:rPr lang="en-DE" dirty="0" err="1"/>
              <a:t>verlinkten</a:t>
            </a:r>
            <a:r>
              <a:rPr lang="en-DE" dirty="0"/>
              <a:t> Webtools um die </a:t>
            </a:r>
            <a:r>
              <a:rPr lang="en-DE" dirty="0" err="1"/>
              <a:t>Seite</a:t>
            </a:r>
            <a:r>
              <a:rPr lang="en-DE" dirty="0"/>
              <a:t> </a:t>
            </a:r>
            <a:r>
              <a:rPr lang="en-DE" dirty="0" err="1"/>
              <a:t>analysieren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lassen</a:t>
            </a:r>
            <a:r>
              <a:rPr lang="en-DE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DE" dirty="0" err="1"/>
              <a:t>Besprecht</a:t>
            </a:r>
            <a:r>
              <a:rPr lang="en-DE" dirty="0"/>
              <a:t> in der Gruppe/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eurem</a:t>
            </a:r>
            <a:r>
              <a:rPr lang="en-DE" dirty="0"/>
              <a:t> </a:t>
            </a:r>
            <a:r>
              <a:rPr lang="en-DE" dirty="0" err="1"/>
              <a:t>Studdy</a:t>
            </a:r>
            <a:r>
              <a:rPr lang="en-DE" dirty="0"/>
              <a:t>-Buddy: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en-DE" dirty="0"/>
              <a:t>Was </a:t>
            </a:r>
            <a:r>
              <a:rPr lang="en-DE" dirty="0" err="1"/>
              <a:t>sagen</a:t>
            </a:r>
            <a:r>
              <a:rPr lang="en-DE" dirty="0"/>
              <a:t> die </a:t>
            </a:r>
            <a:r>
              <a:rPr lang="en-DE" dirty="0" err="1"/>
              <a:t>Punkte</a:t>
            </a:r>
            <a:r>
              <a:rPr lang="en-DE" dirty="0"/>
              <a:t> </a:t>
            </a:r>
            <a:r>
              <a:rPr lang="en-DE" dirty="0" err="1"/>
              <a:t>aus</a:t>
            </a:r>
            <a:r>
              <a:rPr lang="en-DE" dirty="0"/>
              <a:t>?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en-DE" dirty="0"/>
              <a:t>Wie gut/ </a:t>
            </a:r>
            <a:r>
              <a:rPr lang="en-DE" dirty="0" err="1"/>
              <a:t>schlecht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die </a:t>
            </a:r>
            <a:r>
              <a:rPr lang="en-DE" dirty="0" err="1"/>
              <a:t>Sicherheit</a:t>
            </a:r>
            <a:r>
              <a:rPr lang="en-DE" dirty="0"/>
              <a:t> </a:t>
            </a:r>
            <a:r>
              <a:rPr lang="en-DE" dirty="0" err="1"/>
              <a:t>dieser</a:t>
            </a:r>
            <a:r>
              <a:rPr lang="en-DE" dirty="0"/>
              <a:t> </a:t>
            </a:r>
            <a:r>
              <a:rPr lang="en-DE" dirty="0" err="1"/>
              <a:t>Seite</a:t>
            </a:r>
            <a:r>
              <a:rPr lang="en-DE" dirty="0"/>
              <a:t>?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en-DE" dirty="0"/>
              <a:t>Was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euch</a:t>
            </a:r>
            <a:r>
              <a:rPr lang="en-DE" dirty="0"/>
              <a:t> </a:t>
            </a:r>
            <a:r>
              <a:rPr lang="en-DE" dirty="0" err="1"/>
              <a:t>dabei</a:t>
            </a:r>
            <a:r>
              <a:rPr lang="en-DE" dirty="0"/>
              <a:t> </a:t>
            </a:r>
            <a:r>
              <a:rPr lang="en-DE" dirty="0" err="1"/>
              <a:t>aufgefallen</a:t>
            </a:r>
            <a:r>
              <a:rPr lang="en-DE" dirty="0"/>
              <a:t>/ hat </a:t>
            </a:r>
            <a:r>
              <a:rPr lang="en-DE" dirty="0" err="1"/>
              <a:t>euch</a:t>
            </a:r>
            <a:r>
              <a:rPr lang="en-DE" dirty="0"/>
              <a:t> </a:t>
            </a:r>
            <a:r>
              <a:rPr lang="en-DE" dirty="0" err="1"/>
              <a:t>überrascht</a:t>
            </a:r>
            <a:r>
              <a:rPr lang="en-DE" dirty="0"/>
              <a:t>?</a:t>
            </a:r>
          </a:p>
          <a:p>
            <a:pPr indent="-457200">
              <a:spcBef>
                <a:spcPts val="0"/>
              </a:spcBef>
              <a:buAutoNum type="arabicPeriod"/>
            </a:pPr>
            <a:r>
              <a:rPr lang="en-DE" dirty="0" err="1"/>
              <a:t>Schreibt</a:t>
            </a:r>
            <a:r>
              <a:rPr lang="en-DE" dirty="0"/>
              <a:t> </a:t>
            </a:r>
            <a:r>
              <a:rPr lang="en-DE" dirty="0" err="1"/>
              <a:t>eure</a:t>
            </a:r>
            <a:r>
              <a:rPr lang="en-DE" dirty="0"/>
              <a:t> </a:t>
            </a:r>
            <a:r>
              <a:rPr lang="en-DE" dirty="0" err="1"/>
              <a:t>Erkenntnisse</a:t>
            </a:r>
            <a:r>
              <a:rPr lang="en-DE" dirty="0"/>
              <a:t> und </a:t>
            </a:r>
            <a:r>
              <a:rPr lang="en-DE" dirty="0" err="1"/>
              <a:t>Fragen</a:t>
            </a:r>
            <a:r>
              <a:rPr lang="en-DE" dirty="0"/>
              <a:t> in das Assignment “Blended Learning: Security &amp; Privacy”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endParaRPr lang="de-DE"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 dirty="0" err="1"/>
              <a:t>Pentest</a:t>
            </a:r>
            <a:r>
              <a:rPr lang="de-DE" dirty="0"/>
              <a:t> – Security-Check – 1 Group</a:t>
            </a:r>
            <a:br>
              <a:rPr lang="de-DE" dirty="0"/>
            </a:br>
            <a:endParaRPr dirty="0"/>
          </a:p>
        </p:txBody>
      </p:sp>
      <p:sp>
        <p:nvSpPr>
          <p:cNvPr id="180" name="Google Shape;180;p27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>
                <a:solidFill>
                  <a:schemeClr val="hlink"/>
                </a:solidFill>
                <a:hlinkClick r:id="rId4"/>
              </a:rPr>
              <a:t>geekflare.com/online-scan-website-security-vulnerabilities/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" action="ppaction://noaction"/>
              </a:rPr>
              <a:t>sitecheck.sucuri.net/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" action="ppaction://noaction"/>
              </a:rPr>
              <a:t>ssllabs.com/ssltest/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" action="ppaction://noaction"/>
              </a:rPr>
              <a:t>pentest-tools.com/website-vulnerability-scanning/website-scanner</a:t>
            </a: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observatory.mozilla.org/</a:t>
            </a:r>
          </a:p>
        </p:txBody>
      </p:sp>
    </p:spTree>
    <p:extLst>
      <p:ext uri="{BB962C8B-B14F-4D97-AF65-F5344CB8AC3E}">
        <p14:creationId xmlns:p14="http://schemas.microsoft.com/office/powerpoint/2010/main" val="261720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6" descr="Coff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80963"/>
            <a:ext cx="6708775" cy="67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80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F346A-47C1-4ED3-81D1-CD309EC6A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4D9567-A450-4458-A0C3-0B6C49D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9938" name="Picture 2" descr="Private by design | CommitStrip">
            <a:extLst>
              <a:ext uri="{FF2B5EF4-FFF2-40B4-BE49-F238E27FC236}">
                <a16:creationId xmlns:a16="http://schemas.microsoft.com/office/drawing/2014/main" id="{E751A412-81F8-4902-B65A-B536318F1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 b="5237"/>
          <a:stretch/>
        </p:blipFill>
        <p:spPr bwMode="auto">
          <a:xfrm>
            <a:off x="2047927" y="-9942"/>
            <a:ext cx="8096145" cy="68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8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D7C25-1C14-4312-843F-00290DD29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B1AEF-15C3-4B7A-A57E-13BA4A3D3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415B1-6EDC-4343-8D89-4D443A91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2" name="Picture 4" descr="Servicii – Digital Moment">
            <a:extLst>
              <a:ext uri="{FF2B5EF4-FFF2-40B4-BE49-F238E27FC236}">
                <a16:creationId xmlns:a16="http://schemas.microsoft.com/office/drawing/2014/main" id="{57165E0A-4A30-42EC-B1E3-0B37112D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5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9035E-F001-4AF7-8E4C-2E52B7F1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707" y="576000"/>
            <a:ext cx="3639022" cy="5636541"/>
          </a:xfrm>
        </p:spPr>
        <p:txBody>
          <a:bodyPr/>
          <a:lstStyle/>
          <a:p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?</a:t>
            </a:r>
          </a:p>
          <a:p>
            <a:r>
              <a:rPr lang="en-GB" dirty="0"/>
              <a:t>Zu </a:t>
            </a:r>
            <a:r>
              <a:rPr lang="en-GB" dirty="0" err="1"/>
              <a:t>welchem</a:t>
            </a:r>
            <a:r>
              <a:rPr lang="en-GB" dirty="0"/>
              <a:t> </a:t>
            </a:r>
            <a:r>
              <a:rPr lang="en-GB" dirty="0" err="1"/>
              <a:t>Zweck</a:t>
            </a:r>
            <a:r>
              <a:rPr lang="en-GB" dirty="0"/>
              <a:t>?</a:t>
            </a:r>
          </a:p>
          <a:p>
            <a:r>
              <a:rPr lang="en-GB" dirty="0"/>
              <a:t>Wo </a:t>
            </a:r>
            <a:r>
              <a:rPr lang="en-GB" dirty="0" err="1"/>
              <a:t>gespeichert</a:t>
            </a:r>
            <a:r>
              <a:rPr lang="en-GB" dirty="0"/>
              <a:t>?</a:t>
            </a:r>
          </a:p>
          <a:p>
            <a:r>
              <a:rPr lang="en-GB" dirty="0"/>
              <a:t>Wie </a:t>
            </a:r>
            <a:r>
              <a:rPr lang="en-GB" dirty="0" err="1"/>
              <a:t>gespeichert</a:t>
            </a:r>
            <a:r>
              <a:rPr lang="en-GB" dirty="0"/>
              <a:t>?</a:t>
            </a:r>
          </a:p>
          <a:p>
            <a:r>
              <a:rPr lang="en-GB" dirty="0"/>
              <a:t>An wen </a:t>
            </a:r>
            <a:r>
              <a:rPr lang="en-GB" dirty="0" err="1"/>
              <a:t>weitergegeben</a:t>
            </a:r>
            <a:r>
              <a:rPr lang="en-GB" dirty="0"/>
              <a:t>?</a:t>
            </a:r>
          </a:p>
          <a:p>
            <a:r>
              <a:rPr lang="en-GB" dirty="0"/>
              <a:t>Wie </a:t>
            </a:r>
            <a:r>
              <a:rPr lang="en-GB" dirty="0" err="1"/>
              <a:t>geschützt</a:t>
            </a:r>
            <a:r>
              <a:rPr lang="en-GB" dirty="0"/>
              <a:t>?</a:t>
            </a:r>
          </a:p>
          <a:p>
            <a:r>
              <a:rPr lang="en-GB" dirty="0" err="1"/>
              <a:t>Wann</a:t>
            </a:r>
            <a:r>
              <a:rPr lang="en-GB" dirty="0"/>
              <a:t> </a:t>
            </a:r>
            <a:r>
              <a:rPr lang="en-GB" dirty="0" err="1"/>
              <a:t>erfasst</a:t>
            </a:r>
            <a:r>
              <a:rPr lang="en-GB" dirty="0"/>
              <a:t>?</a:t>
            </a:r>
          </a:p>
          <a:p>
            <a:r>
              <a:rPr lang="en-GB" dirty="0"/>
              <a:t>Wie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aufbewahrt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Bei Leak </a:t>
            </a:r>
            <a:r>
              <a:rPr lang="en-GB" dirty="0" err="1"/>
              <a:t>informiert</a:t>
            </a:r>
            <a:endParaRPr lang="en-GB" dirty="0"/>
          </a:p>
          <a:p>
            <a:r>
              <a:rPr lang="en-GB" dirty="0"/>
              <a:t>Auf Wunsch </a:t>
            </a:r>
            <a:r>
              <a:rPr lang="en-GB" dirty="0" err="1"/>
              <a:t>informiert</a:t>
            </a: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Ablauf</a:t>
            </a:r>
            <a:r>
              <a:rPr lang="en-GB" dirty="0"/>
              <a:t> </a:t>
            </a:r>
            <a:r>
              <a:rPr lang="en-GB" dirty="0" err="1"/>
              <a:t>gelöscht</a:t>
            </a:r>
            <a:endParaRPr lang="en-GB" dirty="0"/>
          </a:p>
          <a:p>
            <a:r>
              <a:rPr lang="en-GB" dirty="0"/>
              <a:t>Auf Wunsch </a:t>
            </a:r>
            <a:r>
              <a:rPr lang="en-GB" dirty="0" err="1"/>
              <a:t>gelöscht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23D94-F7A6-488B-B945-8280D327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034" name="Picture 2" descr="GDPR and Privacy by Design: what developers need to know | by ...">
            <a:extLst>
              <a:ext uri="{FF2B5EF4-FFF2-40B4-BE49-F238E27FC236}">
                <a16:creationId xmlns:a16="http://schemas.microsoft.com/office/drawing/2014/main" id="{576FDCDA-B400-4C96-8B49-AC164E36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7517" y="0"/>
            <a:ext cx="85247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3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B67CCF1-9633-424F-9927-B9B413B4E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618C593-4E84-425E-9D73-46E05A262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de-DE"/>
          </a:p>
        </p:txBody>
      </p:sp>
      <p:pic>
        <p:nvPicPr>
          <p:cNvPr id="9" name="Picture 4" descr="Adobe Illustrator – Kurse &amp; Lektionen | Adobe Illustrator online lernen |  Udemy">
            <a:extLst>
              <a:ext uri="{FF2B5EF4-FFF2-40B4-BE49-F238E27FC236}">
                <a16:creationId xmlns:a16="http://schemas.microsoft.com/office/drawing/2014/main" id="{DD1B3FC3-A89E-466A-9F74-E51EE533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57"/>
            <a:ext cx="2523354" cy="1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50FFC-AE88-42EB-A956-A66BD2DF8FB5}"/>
              </a:ext>
            </a:extLst>
          </p:cNvPr>
          <p:cNvSpPr txBox="1"/>
          <p:nvPr/>
        </p:nvSpPr>
        <p:spPr>
          <a:xfrm>
            <a:off x="-20" y="6396335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hlinkClick r:id="rId5"/>
              </a:rPr>
              <a:t>udemy.com/course/the-eu-gdpr-an-introduction/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0048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B7CE0-26F0-4FB6-8AC7-31F50E88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1898B-4085-47A1-9961-E9D336106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FE0734-8392-442C-9B14-091D36AE0C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4CD4F8-EE7F-4A93-A74C-40E6BC7A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7890" name="Picture 2" descr="Lass dich überwachen! - ZDFmediathek">
            <a:extLst>
              <a:ext uri="{FF2B5EF4-FFF2-40B4-BE49-F238E27FC236}">
                <a16:creationId xmlns:a16="http://schemas.microsoft.com/office/drawing/2014/main" id="{AA610520-59C7-4823-BF07-10F34E4D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3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58814" y="1503575"/>
            <a:ext cx="10107922" cy="447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DE" sz="1800" dirty="0" err="1"/>
              <a:t>Führt</a:t>
            </a:r>
            <a:r>
              <a:rPr lang="en-DE" sz="1800" dirty="0"/>
              <a:t> die </a:t>
            </a:r>
            <a:r>
              <a:rPr lang="en-DE" sz="1800" dirty="0" err="1"/>
              <a:t>Übung</a:t>
            </a:r>
            <a:r>
              <a:rPr lang="en-DE" sz="1800" dirty="0"/>
              <a:t> in </a:t>
            </a:r>
            <a:r>
              <a:rPr lang="en-DE" sz="1800" dirty="0" err="1"/>
              <a:t>Kleingruppen</a:t>
            </a:r>
            <a:r>
              <a:rPr lang="en-DE" sz="1800" dirty="0"/>
              <a:t> </a:t>
            </a:r>
            <a:r>
              <a:rPr lang="en-DE" sz="1800" dirty="0" err="1"/>
              <a:t>oder</a:t>
            </a:r>
            <a:r>
              <a:rPr lang="en-DE" sz="1800" dirty="0"/>
              <a:t> </a:t>
            </a:r>
            <a:r>
              <a:rPr lang="en-DE" sz="1800" dirty="0" err="1"/>
              <a:t>mit</a:t>
            </a:r>
            <a:r>
              <a:rPr lang="en-DE" sz="1800" dirty="0"/>
              <a:t> </a:t>
            </a:r>
            <a:r>
              <a:rPr lang="en-DE" sz="1800" dirty="0" err="1"/>
              <a:t>eurem</a:t>
            </a:r>
            <a:r>
              <a:rPr lang="en-DE" sz="1800" dirty="0"/>
              <a:t> </a:t>
            </a:r>
            <a:r>
              <a:rPr lang="en-DE" sz="1800" dirty="0" err="1"/>
              <a:t>Studdy</a:t>
            </a:r>
            <a:r>
              <a:rPr lang="en-DE" sz="1800" dirty="0"/>
              <a:t>-Buddy </a:t>
            </a:r>
            <a:r>
              <a:rPr lang="en-DE" sz="1800" dirty="0" err="1"/>
              <a:t>durch</a:t>
            </a:r>
            <a:r>
              <a:rPr lang="en-DE" sz="1800" dirty="0"/>
              <a:t>.</a:t>
            </a:r>
            <a:endParaRPr lang="de-DE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de-DE" sz="18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DE" sz="1800" dirty="0" err="1"/>
              <a:t>Versucht</a:t>
            </a:r>
            <a:r>
              <a:rPr lang="en-DE" sz="1800" dirty="0"/>
              <a:t> </a:t>
            </a:r>
            <a:r>
              <a:rPr lang="en-DE" sz="1800" dirty="0" err="1"/>
              <a:t>nach</a:t>
            </a:r>
            <a:r>
              <a:rPr lang="en-DE" sz="1800" dirty="0"/>
              <a:t> dem </a:t>
            </a:r>
            <a:r>
              <a:rPr lang="en-DE" sz="1800" dirty="0" err="1"/>
              <a:t>Prinzip</a:t>
            </a:r>
            <a:r>
              <a:rPr lang="en-DE" sz="1800" dirty="0"/>
              <a:t> von “Lass dich </a:t>
            </a:r>
            <a:r>
              <a:rPr lang="en-DE" sz="1800" dirty="0" err="1"/>
              <a:t>Überwachen</a:t>
            </a:r>
            <a:r>
              <a:rPr lang="en-DE" sz="1800" dirty="0"/>
              <a:t>” so </a:t>
            </a:r>
            <a:r>
              <a:rPr lang="en-DE" sz="1800" dirty="0" err="1"/>
              <a:t>viel</a:t>
            </a:r>
            <a:r>
              <a:rPr lang="en-DE" sz="1800" dirty="0"/>
              <a:t> </a:t>
            </a:r>
            <a:r>
              <a:rPr lang="en-DE" sz="1800" dirty="0" err="1"/>
              <a:t>spannende</a:t>
            </a:r>
            <a:r>
              <a:rPr lang="en-DE" sz="1800" dirty="0"/>
              <a:t> Details </a:t>
            </a:r>
            <a:r>
              <a:rPr lang="en-DE" sz="1800" dirty="0" err="1"/>
              <a:t>wie</a:t>
            </a:r>
            <a:r>
              <a:rPr lang="en-DE" sz="1800" dirty="0"/>
              <a:t> </a:t>
            </a:r>
            <a:r>
              <a:rPr lang="en-DE" sz="1800" dirty="0" err="1"/>
              <a:t>möglich</a:t>
            </a:r>
            <a:r>
              <a:rPr lang="en-DE" sz="1800" dirty="0"/>
              <a:t> </a:t>
            </a:r>
            <a:r>
              <a:rPr lang="en-DE" sz="1800" dirty="0" err="1"/>
              <a:t>über</a:t>
            </a:r>
            <a:r>
              <a:rPr lang="en-DE" sz="1800" dirty="0"/>
              <a:t> </a:t>
            </a:r>
            <a:r>
              <a:rPr lang="en-DE" sz="1800" dirty="0" err="1"/>
              <a:t>eine</a:t>
            </a:r>
            <a:r>
              <a:rPr lang="en-DE" sz="1800" dirty="0"/>
              <a:t> Person </a:t>
            </a:r>
            <a:r>
              <a:rPr lang="en-DE" sz="1800" dirty="0" err="1"/>
              <a:t>eurer</a:t>
            </a:r>
            <a:r>
              <a:rPr lang="en-DE" sz="1800" dirty="0"/>
              <a:t> </a:t>
            </a:r>
            <a:r>
              <a:rPr lang="en-DE" sz="1800" dirty="0" err="1"/>
              <a:t>Kleingruppe</a:t>
            </a:r>
            <a:r>
              <a:rPr lang="en-DE" sz="1800" dirty="0"/>
              <a:t>/ </a:t>
            </a:r>
            <a:r>
              <a:rPr lang="en-DE" sz="1800" dirty="0" err="1"/>
              <a:t>euren</a:t>
            </a:r>
            <a:r>
              <a:rPr lang="en-DE" sz="1800" dirty="0"/>
              <a:t> </a:t>
            </a:r>
            <a:r>
              <a:rPr lang="en-DE" sz="1800" dirty="0" err="1"/>
              <a:t>Studdy</a:t>
            </a:r>
            <a:r>
              <a:rPr lang="en-DE" sz="1800" dirty="0"/>
              <a:t>-Buddy online </a:t>
            </a:r>
            <a:r>
              <a:rPr lang="en-DE" sz="1800" dirty="0" err="1"/>
              <a:t>herauszufinden</a:t>
            </a:r>
            <a:r>
              <a:rPr lang="en-DE" sz="1800" dirty="0"/>
              <a:t>.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en-DE" sz="1800" dirty="0" err="1"/>
              <a:t>Alternativ</a:t>
            </a:r>
            <a:r>
              <a:rPr lang="en-DE" sz="1800" dirty="0"/>
              <a:t> </a:t>
            </a:r>
            <a:r>
              <a:rPr lang="en-DE" sz="1800" dirty="0" err="1"/>
              <a:t>dürft</a:t>
            </a:r>
            <a:r>
              <a:rPr lang="en-DE" sz="1800" dirty="0"/>
              <a:t> </a:t>
            </a:r>
            <a:r>
              <a:rPr lang="en-DE" sz="1800" dirty="0" err="1"/>
              <a:t>ihr</a:t>
            </a:r>
            <a:r>
              <a:rPr lang="en-DE" sz="1800" dirty="0"/>
              <a:t> das </a:t>
            </a:r>
            <a:r>
              <a:rPr lang="en-DE" sz="1800" dirty="0" err="1"/>
              <a:t>auch</a:t>
            </a:r>
            <a:r>
              <a:rPr lang="en-DE" sz="1800" dirty="0"/>
              <a:t> gerne </a:t>
            </a:r>
            <a:r>
              <a:rPr lang="en-DE" sz="1800" dirty="0" err="1"/>
              <a:t>mit</a:t>
            </a:r>
            <a:r>
              <a:rPr lang="en-DE" sz="1800" dirty="0"/>
              <a:t> “Lutz </a:t>
            </a:r>
            <a:r>
              <a:rPr lang="en-DE" sz="1800" dirty="0" err="1"/>
              <a:t>Berreth</a:t>
            </a:r>
            <a:r>
              <a:rPr lang="en-DE" sz="1800" dirty="0"/>
              <a:t>” tun</a:t>
            </a:r>
          </a:p>
          <a:p>
            <a:pPr indent="-457200">
              <a:spcBef>
                <a:spcPts val="0"/>
              </a:spcBef>
              <a:buAutoNum type="arabicPeriod"/>
            </a:pPr>
            <a:r>
              <a:rPr lang="en-DE" sz="1800" dirty="0"/>
              <a:t>Dazu </a:t>
            </a:r>
            <a:r>
              <a:rPr lang="en-DE" sz="1800" dirty="0" err="1"/>
              <a:t>könnt</a:t>
            </a:r>
            <a:r>
              <a:rPr lang="en-DE" sz="1800" dirty="0"/>
              <a:t> </a:t>
            </a:r>
            <a:r>
              <a:rPr lang="en-DE" sz="1800" dirty="0" err="1"/>
              <a:t>ihr</a:t>
            </a:r>
            <a:r>
              <a:rPr lang="en-DE" sz="1800" dirty="0"/>
              <a:t> </a:t>
            </a:r>
            <a:r>
              <a:rPr lang="en-DE" sz="1800" dirty="0" err="1"/>
              <a:t>eine</a:t>
            </a:r>
            <a:r>
              <a:rPr lang="en-DE" sz="1800" dirty="0"/>
              <a:t> simple Google-</a:t>
            </a:r>
            <a:r>
              <a:rPr lang="en-DE" sz="1800" dirty="0" err="1"/>
              <a:t>Suche</a:t>
            </a:r>
            <a:r>
              <a:rPr lang="en-DE" sz="1800" dirty="0"/>
              <a:t> </a:t>
            </a:r>
            <a:r>
              <a:rPr lang="en-DE" sz="1800" dirty="0" err="1"/>
              <a:t>nach</a:t>
            </a:r>
            <a:r>
              <a:rPr lang="en-DE" sz="1800" dirty="0"/>
              <a:t> </a:t>
            </a:r>
            <a:r>
              <a:rPr lang="en-DE" sz="1800" dirty="0" err="1"/>
              <a:t>Vor</a:t>
            </a:r>
            <a:r>
              <a:rPr lang="en-DE" sz="1800" dirty="0"/>
              <a:t>-und </a:t>
            </a:r>
            <a:r>
              <a:rPr lang="en-DE" sz="1800" dirty="0" err="1"/>
              <a:t>Nachname</a:t>
            </a:r>
            <a:r>
              <a:rPr lang="en-DE" sz="1800" dirty="0"/>
              <a:t> </a:t>
            </a:r>
            <a:r>
              <a:rPr lang="en-DE" sz="1800" dirty="0" err="1"/>
              <a:t>durchführen</a:t>
            </a:r>
            <a:endParaRPr lang="en-DE" sz="1800" dirty="0"/>
          </a:p>
          <a:p>
            <a:pPr lvl="1" indent="-457200">
              <a:spcBef>
                <a:spcPts val="0"/>
              </a:spcBef>
              <a:buAutoNum type="arabicPeriod"/>
            </a:pPr>
            <a:r>
              <a:rPr lang="de-DE" sz="1800" dirty="0"/>
              <a:t>V</a:t>
            </a:r>
            <a:r>
              <a:rPr lang="en-DE" sz="1800" dirty="0" err="1"/>
              <a:t>ersucht</a:t>
            </a:r>
            <a:r>
              <a:rPr lang="en-DE" sz="1800" dirty="0"/>
              <a:t> </a:t>
            </a:r>
            <a:r>
              <a:rPr lang="en-DE" sz="1800" dirty="0" err="1"/>
              <a:t>dabei</a:t>
            </a:r>
            <a:r>
              <a:rPr lang="en-DE" sz="1800" dirty="0"/>
              <a:t> </a:t>
            </a:r>
            <a:r>
              <a:rPr lang="en-DE" sz="1800" dirty="0" err="1"/>
              <a:t>mit</a:t>
            </a:r>
            <a:r>
              <a:rPr lang="en-DE" sz="1800" dirty="0"/>
              <a:t> und </a:t>
            </a:r>
            <a:r>
              <a:rPr lang="en-DE" sz="1800" dirty="0" err="1"/>
              <a:t>ohne</a:t>
            </a:r>
            <a:r>
              <a:rPr lang="en-DE" sz="1800" dirty="0"/>
              <a:t> </a:t>
            </a:r>
            <a:r>
              <a:rPr lang="en-DE" sz="1800" dirty="0" err="1"/>
              <a:t>Anführungszeichen</a:t>
            </a:r>
            <a:r>
              <a:rPr lang="en-DE" sz="1800" dirty="0"/>
              <a:t>, </a:t>
            </a:r>
            <a:r>
              <a:rPr lang="en-DE" sz="1800" dirty="0" err="1"/>
              <a:t>weitere</a:t>
            </a:r>
            <a:r>
              <a:rPr lang="en-DE" sz="1800" dirty="0"/>
              <a:t> Syntax </a:t>
            </a:r>
            <a:r>
              <a:rPr lang="en-DE" sz="1800" dirty="0" err="1"/>
              <a:t>wie</a:t>
            </a:r>
            <a:r>
              <a:rPr lang="en-DE" sz="1800" dirty="0"/>
              <a:t> “-”, etc.</a:t>
            </a:r>
          </a:p>
          <a:p>
            <a:pPr lvl="1" indent="-457200">
              <a:spcBef>
                <a:spcPts val="0"/>
              </a:spcBef>
              <a:buAutoNum type="arabicPeriod"/>
            </a:pPr>
            <a:r>
              <a:rPr lang="en-DE" sz="1800" dirty="0"/>
              <a:t>Falls </a:t>
            </a:r>
            <a:r>
              <a:rPr lang="en-DE" sz="1800" dirty="0" err="1"/>
              <a:t>vorhanden</a:t>
            </a:r>
            <a:r>
              <a:rPr lang="en-DE" sz="1800" dirty="0"/>
              <a:t> </a:t>
            </a:r>
            <a:r>
              <a:rPr lang="en-DE" sz="1800" dirty="0" err="1"/>
              <a:t>ergänzt</a:t>
            </a:r>
            <a:r>
              <a:rPr lang="en-DE" sz="1800" dirty="0"/>
              <a:t> </a:t>
            </a:r>
            <a:r>
              <a:rPr lang="en-DE" sz="1800" dirty="0" err="1"/>
              <a:t>Zweitnamen</a:t>
            </a:r>
            <a:r>
              <a:rPr lang="en-DE" sz="1800" dirty="0"/>
              <a:t>, </a:t>
            </a:r>
            <a:r>
              <a:rPr lang="en-DE" sz="1800" dirty="0" err="1"/>
              <a:t>Wohnort</a:t>
            </a:r>
            <a:r>
              <a:rPr lang="en-DE" sz="1800" dirty="0"/>
              <a:t>, </a:t>
            </a:r>
            <a:r>
              <a:rPr lang="en-DE" sz="1800" dirty="0" err="1"/>
              <a:t>oder</a:t>
            </a:r>
            <a:r>
              <a:rPr lang="en-DE" sz="1800" dirty="0"/>
              <a:t> </a:t>
            </a:r>
            <a:r>
              <a:rPr lang="en-DE" sz="1800" dirty="0" err="1"/>
              <a:t>Mailadresse</a:t>
            </a:r>
            <a:r>
              <a:rPr lang="en-DE" sz="1800" dirty="0"/>
              <a:t> und </a:t>
            </a:r>
            <a:r>
              <a:rPr lang="en-DE" sz="1800" dirty="0" err="1"/>
              <a:t>vergleicht</a:t>
            </a:r>
            <a:r>
              <a:rPr lang="en-DE" sz="1800" dirty="0"/>
              <a:t> die </a:t>
            </a:r>
            <a:r>
              <a:rPr lang="en-DE" sz="1800" dirty="0" err="1"/>
              <a:t>Ergebnisse</a:t>
            </a:r>
            <a:endParaRPr lang="en-DE" sz="1800" dirty="0"/>
          </a:p>
          <a:p>
            <a:pPr indent="-457200">
              <a:spcBef>
                <a:spcPts val="0"/>
              </a:spcBef>
              <a:buAutoNum type="arabicPeriod"/>
            </a:pPr>
            <a:r>
              <a:rPr lang="en-DE" sz="1800" dirty="0" err="1"/>
              <a:t>Im</a:t>
            </a:r>
            <a:r>
              <a:rPr lang="en-DE" sz="1800" dirty="0"/>
              <a:t> </a:t>
            </a:r>
            <a:r>
              <a:rPr lang="en-DE" sz="1800" dirty="0" err="1"/>
              <a:t>zweiten</a:t>
            </a:r>
            <a:r>
              <a:rPr lang="en-DE" sz="1800" dirty="0"/>
              <a:t> Schritt </a:t>
            </a:r>
            <a:r>
              <a:rPr lang="en-DE" sz="1800" dirty="0" err="1"/>
              <a:t>eine</a:t>
            </a:r>
            <a:r>
              <a:rPr lang="en-DE" sz="1800" dirty="0"/>
              <a:t> </a:t>
            </a:r>
            <a:r>
              <a:rPr lang="en-DE" sz="1800" dirty="0" err="1"/>
              <a:t>Suche</a:t>
            </a:r>
            <a:r>
              <a:rPr lang="en-DE" sz="1800" dirty="0"/>
              <a:t> auf </a:t>
            </a:r>
            <a:r>
              <a:rPr lang="en-DE" sz="1800" dirty="0" err="1"/>
              <a:t>sozialen</a:t>
            </a:r>
            <a:r>
              <a:rPr lang="en-DE" sz="1800" dirty="0"/>
              <a:t> </a:t>
            </a:r>
            <a:r>
              <a:rPr lang="en-DE" sz="1800" dirty="0" err="1"/>
              <a:t>Netzwerken</a:t>
            </a:r>
            <a:r>
              <a:rPr lang="en-DE" sz="1800" dirty="0"/>
              <a:t>, </a:t>
            </a:r>
            <a:r>
              <a:rPr lang="en-DE" sz="1800" dirty="0" err="1"/>
              <a:t>wie</a:t>
            </a:r>
            <a:r>
              <a:rPr lang="en-DE" sz="1800" dirty="0"/>
              <a:t> </a:t>
            </a:r>
            <a:r>
              <a:rPr lang="en-DE" sz="1800" dirty="0" err="1"/>
              <a:t>z.B.</a:t>
            </a:r>
            <a:r>
              <a:rPr lang="en-DE" sz="1800" dirty="0"/>
              <a:t> Facebook, Instagram</a:t>
            </a:r>
          </a:p>
          <a:p>
            <a:pPr indent="-457200">
              <a:spcBef>
                <a:spcPts val="0"/>
              </a:spcBef>
              <a:buAutoNum type="arabicPeriod"/>
            </a:pPr>
            <a:r>
              <a:rPr lang="en-DE" sz="1800" dirty="0" err="1"/>
              <a:t>Stellt</a:t>
            </a:r>
            <a:r>
              <a:rPr lang="en-DE" sz="1800" dirty="0"/>
              <a:t> die </a:t>
            </a:r>
            <a:r>
              <a:rPr lang="en-DE" sz="1800" dirty="0" err="1"/>
              <a:t>jeweils</a:t>
            </a:r>
            <a:r>
              <a:rPr lang="en-DE" sz="1800" dirty="0"/>
              <a:t> </a:t>
            </a:r>
            <a:r>
              <a:rPr lang="en-DE" sz="1800" dirty="0" err="1"/>
              <a:t>andere</a:t>
            </a:r>
            <a:r>
              <a:rPr lang="en-DE" sz="1800" dirty="0"/>
              <a:t> Person </a:t>
            </a:r>
            <a:r>
              <a:rPr lang="en-DE" sz="1800" dirty="0" err="1"/>
              <a:t>vor</a:t>
            </a:r>
            <a:r>
              <a:rPr lang="en-DE" sz="1800" dirty="0"/>
              <a:t> </a:t>
            </a:r>
            <a:r>
              <a:rPr lang="en-DE" sz="1800" dirty="0" err="1"/>
              <a:t>mit</a:t>
            </a:r>
            <a:r>
              <a:rPr lang="en-DE" sz="1800" dirty="0"/>
              <a:t> den </a:t>
            </a:r>
            <a:r>
              <a:rPr lang="en-DE" sz="1800" dirty="0" err="1"/>
              <a:t>Informationen</a:t>
            </a:r>
            <a:r>
              <a:rPr lang="en-DE" sz="1800" dirty="0"/>
              <a:t>, die </a:t>
            </a:r>
            <a:r>
              <a:rPr lang="en-DE" sz="1800" dirty="0" err="1"/>
              <a:t>ihr</a:t>
            </a:r>
            <a:r>
              <a:rPr lang="en-DE" sz="1800" dirty="0"/>
              <a:t> </a:t>
            </a:r>
            <a:r>
              <a:rPr lang="en-DE" sz="1800" dirty="0" err="1"/>
              <a:t>über</a:t>
            </a:r>
            <a:r>
              <a:rPr lang="en-DE" sz="1800" dirty="0"/>
              <a:t> </a:t>
            </a:r>
            <a:r>
              <a:rPr lang="en-DE" sz="1800" dirty="0" err="1"/>
              <a:t>sie</a:t>
            </a:r>
            <a:r>
              <a:rPr lang="en-DE" sz="1800" dirty="0"/>
              <a:t> </a:t>
            </a:r>
            <a:r>
              <a:rPr lang="en-DE" sz="1800" dirty="0" err="1"/>
              <a:t>herausgefunden</a:t>
            </a:r>
            <a:r>
              <a:rPr lang="en-DE" sz="1800" dirty="0"/>
              <a:t> </a:t>
            </a:r>
            <a:r>
              <a:rPr lang="en-DE" sz="1800" dirty="0" err="1"/>
              <a:t>habt</a:t>
            </a:r>
            <a:r>
              <a:rPr lang="en-DE" sz="1800" dirty="0"/>
              <a:t>. Die </a:t>
            </a:r>
            <a:r>
              <a:rPr lang="en-DE" sz="1800" dirty="0" err="1"/>
              <a:t>vorgestellte</a:t>
            </a:r>
            <a:r>
              <a:rPr lang="en-DE" sz="1800" dirty="0"/>
              <a:t> Person </a:t>
            </a:r>
            <a:r>
              <a:rPr lang="en-DE" sz="1800" dirty="0" err="1"/>
              <a:t>antwortet</a:t>
            </a:r>
            <a:r>
              <a:rPr lang="en-DE" sz="1800" dirty="0"/>
              <a:t> </a:t>
            </a:r>
            <a:r>
              <a:rPr lang="en-DE" sz="1800" dirty="0" err="1"/>
              <a:t>dann</a:t>
            </a:r>
            <a:r>
              <a:rPr lang="en-DE" sz="1800" dirty="0"/>
              <a:t>: </a:t>
            </a:r>
          </a:p>
          <a:p>
            <a:pPr lvl="1" indent="-457200">
              <a:spcBef>
                <a:spcPts val="0"/>
              </a:spcBef>
              <a:buAutoNum type="arabicPeriod"/>
            </a:pPr>
            <a:r>
              <a:rPr lang="en-DE" sz="1800" dirty="0" err="1"/>
              <a:t>Über</a:t>
            </a:r>
            <a:r>
              <a:rPr lang="en-DE" sz="1800" dirty="0"/>
              <a:t> </a:t>
            </a:r>
            <a:r>
              <a:rPr lang="en-DE" sz="1800" dirty="0" err="1"/>
              <a:t>welche</a:t>
            </a:r>
            <a:r>
              <a:rPr lang="en-DE" sz="1800" dirty="0"/>
              <a:t> </a:t>
            </a:r>
            <a:r>
              <a:rPr lang="en-DE" sz="1800" dirty="0" err="1"/>
              <a:t>Informationen</a:t>
            </a:r>
            <a:r>
              <a:rPr lang="en-DE" sz="1800" dirty="0"/>
              <a:t> </a:t>
            </a:r>
            <a:r>
              <a:rPr lang="en-DE" sz="1800" dirty="0" err="1"/>
              <a:t>habt</a:t>
            </a:r>
            <a:r>
              <a:rPr lang="en-DE" sz="1800" dirty="0"/>
              <a:t> </a:t>
            </a:r>
            <a:r>
              <a:rPr lang="en-DE" sz="1800" dirty="0" err="1"/>
              <a:t>ihr</a:t>
            </a:r>
            <a:r>
              <a:rPr lang="en-DE" sz="1800" dirty="0"/>
              <a:t> </a:t>
            </a:r>
            <a:r>
              <a:rPr lang="en-DE" sz="1800" dirty="0" err="1"/>
              <a:t>euch</a:t>
            </a:r>
            <a:r>
              <a:rPr lang="en-DE" sz="1800" dirty="0"/>
              <a:t> </a:t>
            </a:r>
            <a:r>
              <a:rPr lang="en-DE" sz="1800" dirty="0" err="1"/>
              <a:t>gewundert</a:t>
            </a:r>
            <a:r>
              <a:rPr lang="en-DE" sz="1800" dirty="0"/>
              <a:t>, </a:t>
            </a:r>
            <a:r>
              <a:rPr lang="en-DE" sz="1800" dirty="0" err="1"/>
              <a:t>dass</a:t>
            </a:r>
            <a:r>
              <a:rPr lang="en-DE" sz="1800" dirty="0"/>
              <a:t> </a:t>
            </a:r>
            <a:r>
              <a:rPr lang="en-DE" sz="1800" dirty="0" err="1"/>
              <a:t>diese</a:t>
            </a:r>
            <a:r>
              <a:rPr lang="en-DE" sz="1800" dirty="0"/>
              <a:t> </a:t>
            </a:r>
            <a:r>
              <a:rPr lang="en-DE" sz="1800" dirty="0" err="1"/>
              <a:t>öffentlich</a:t>
            </a:r>
            <a:r>
              <a:rPr lang="en-DE" sz="1800" dirty="0"/>
              <a:t> </a:t>
            </a:r>
            <a:r>
              <a:rPr lang="en-DE" sz="1800" dirty="0" err="1"/>
              <a:t>auffindbar</a:t>
            </a:r>
            <a:r>
              <a:rPr lang="en-DE" sz="1800" dirty="0"/>
              <a:t> </a:t>
            </a:r>
            <a:r>
              <a:rPr lang="en-DE" sz="1800" dirty="0" err="1"/>
              <a:t>sind</a:t>
            </a:r>
            <a:r>
              <a:rPr lang="en-DE" sz="1800" dirty="0"/>
              <a:t>?</a:t>
            </a:r>
          </a:p>
          <a:p>
            <a:pPr lvl="1" indent="-457200">
              <a:spcBef>
                <a:spcPts val="0"/>
              </a:spcBef>
              <a:buAutoNum type="arabicPeriod"/>
            </a:pPr>
            <a:r>
              <a:rPr lang="en-DE" sz="1800" dirty="0"/>
              <a:t>Was </a:t>
            </a:r>
            <a:r>
              <a:rPr lang="en-DE" sz="1800" dirty="0" err="1"/>
              <a:t>davon</a:t>
            </a:r>
            <a:r>
              <a:rPr lang="en-DE" sz="1800" dirty="0"/>
              <a:t> </a:t>
            </a:r>
            <a:r>
              <a:rPr lang="en-DE" sz="1800" dirty="0" err="1"/>
              <a:t>würdet</a:t>
            </a:r>
            <a:r>
              <a:rPr lang="en-DE" sz="1800" dirty="0"/>
              <a:t> </a:t>
            </a:r>
            <a:r>
              <a:rPr lang="en-DE" sz="1800" dirty="0" err="1"/>
              <a:t>ihr</a:t>
            </a:r>
            <a:r>
              <a:rPr lang="en-DE" sz="1800" dirty="0"/>
              <a:t> </a:t>
            </a:r>
            <a:r>
              <a:rPr lang="en-DE" sz="1800" dirty="0" err="1"/>
              <a:t>lieber</a:t>
            </a:r>
            <a:r>
              <a:rPr lang="en-DE" sz="1800" dirty="0"/>
              <a:t> </a:t>
            </a:r>
            <a:r>
              <a:rPr lang="en-DE" sz="1800" dirty="0" err="1"/>
              <a:t>nicht</a:t>
            </a:r>
            <a:r>
              <a:rPr lang="en-DE" sz="1800" dirty="0"/>
              <a:t> </a:t>
            </a:r>
            <a:r>
              <a:rPr lang="en-DE" sz="1800" dirty="0" err="1"/>
              <a:t>öffentlich</a:t>
            </a:r>
            <a:r>
              <a:rPr lang="en-DE" sz="1800" dirty="0"/>
              <a:t> </a:t>
            </a:r>
            <a:r>
              <a:rPr lang="en-DE" sz="1800" dirty="0" err="1"/>
              <a:t>zugängig</a:t>
            </a:r>
            <a:r>
              <a:rPr lang="en-DE" sz="1800" dirty="0"/>
              <a:t> </a:t>
            </a:r>
            <a:r>
              <a:rPr lang="en-DE" sz="1800" dirty="0" err="1"/>
              <a:t>haben</a:t>
            </a:r>
            <a:r>
              <a:rPr lang="en-DE" sz="1800" dirty="0"/>
              <a:t>?</a:t>
            </a:r>
          </a:p>
          <a:p>
            <a:pPr lvl="1" indent="-457200">
              <a:spcBef>
                <a:spcPts val="0"/>
              </a:spcBef>
              <a:buAutoNum type="arabicPeriod"/>
            </a:pPr>
            <a:r>
              <a:rPr lang="en-DE" sz="1800" dirty="0" err="1"/>
              <a:t>Wisst</a:t>
            </a:r>
            <a:r>
              <a:rPr lang="en-DE" sz="1800" dirty="0"/>
              <a:t> </a:t>
            </a:r>
            <a:r>
              <a:rPr lang="en-DE" sz="1800" dirty="0" err="1"/>
              <a:t>ihr</a:t>
            </a:r>
            <a:r>
              <a:rPr lang="en-DE" sz="1800" dirty="0"/>
              <a:t> </a:t>
            </a:r>
            <a:r>
              <a:rPr lang="en-DE" sz="1800" dirty="0" err="1"/>
              <a:t>wer</a:t>
            </a:r>
            <a:r>
              <a:rPr lang="en-DE" sz="1800" dirty="0"/>
              <a:t> </a:t>
            </a:r>
            <a:r>
              <a:rPr lang="en-DE" sz="1800" dirty="0" err="1"/>
              <a:t>Zugang</a:t>
            </a:r>
            <a:r>
              <a:rPr lang="en-DE" sz="1800" dirty="0"/>
              <a:t> auf </a:t>
            </a:r>
            <a:r>
              <a:rPr lang="en-DE" sz="1800" dirty="0" err="1"/>
              <a:t>eure</a:t>
            </a:r>
            <a:r>
              <a:rPr lang="en-DE" sz="1800" dirty="0"/>
              <a:t> </a:t>
            </a:r>
            <a:r>
              <a:rPr lang="en-DE" sz="1800" dirty="0" err="1"/>
              <a:t>weiteren</a:t>
            </a:r>
            <a:r>
              <a:rPr lang="en-DE" sz="1800" dirty="0"/>
              <a:t> </a:t>
            </a:r>
            <a:r>
              <a:rPr lang="en-DE" sz="1800" dirty="0" err="1"/>
              <a:t>nicht-öffentlichen</a:t>
            </a:r>
            <a:r>
              <a:rPr lang="en-DE" sz="1800" dirty="0"/>
              <a:t> </a:t>
            </a:r>
            <a:r>
              <a:rPr lang="en-DE" sz="1800" dirty="0" err="1"/>
              <a:t>Daten</a:t>
            </a:r>
            <a:r>
              <a:rPr lang="en-DE" sz="1800" dirty="0"/>
              <a:t> hat?</a:t>
            </a:r>
          </a:p>
          <a:p>
            <a:pPr indent="-457200">
              <a:spcBef>
                <a:spcPts val="0"/>
              </a:spcBef>
              <a:buAutoNum type="arabicPeriod"/>
            </a:pPr>
            <a:r>
              <a:rPr lang="en-DE" sz="1800" dirty="0" err="1"/>
              <a:t>Schreibt</a:t>
            </a:r>
            <a:r>
              <a:rPr lang="en-DE" sz="1800" dirty="0"/>
              <a:t> </a:t>
            </a:r>
            <a:r>
              <a:rPr lang="en-DE" sz="1800" dirty="0" err="1"/>
              <a:t>eure</a:t>
            </a:r>
            <a:r>
              <a:rPr lang="en-DE" sz="1800" dirty="0"/>
              <a:t> </a:t>
            </a:r>
            <a:r>
              <a:rPr lang="en-DE" sz="1800" dirty="0" err="1"/>
              <a:t>Erkenntnisse</a:t>
            </a:r>
            <a:r>
              <a:rPr lang="en-DE" sz="1800" dirty="0"/>
              <a:t> und </a:t>
            </a:r>
            <a:r>
              <a:rPr lang="en-DE" sz="1800" dirty="0" err="1"/>
              <a:t>Fragen</a:t>
            </a:r>
            <a:r>
              <a:rPr lang="en-DE" sz="1800" dirty="0"/>
              <a:t> in das Assignment “Blended Learning: Security &amp; Privacy”</a:t>
            </a:r>
          </a:p>
          <a:p>
            <a:pPr lvl="1" indent="-457200">
              <a:spcBef>
                <a:spcPts val="0"/>
              </a:spcBef>
              <a:buAutoNum type="arabicPeriod"/>
            </a:pPr>
            <a:endParaRPr lang="en-DE" sz="1400"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 dirty="0"/>
              <a:t>„Lass dich überwachen“ – Privacy-Check – 1 Group</a:t>
            </a:r>
            <a:br>
              <a:rPr lang="de-DE" dirty="0"/>
            </a:br>
            <a:endParaRPr dirty="0"/>
          </a:p>
        </p:txBody>
      </p:sp>
      <p:sp>
        <p:nvSpPr>
          <p:cNvPr id="180" name="Google Shape;180;p27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lang="en-DE"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" action="ppaction://noactio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lang="en-DE" sz="1200" u="sng" dirty="0">
              <a:solidFill>
                <a:schemeClr val="hlink"/>
              </a:solidFill>
              <a:hlinkClick r:id="" action="ppaction://noactio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lang="en-DE"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" action="ppaction://noactio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" action="ppaction://noaction"/>
              </a:rPr>
              <a:t>youtube.com/watch?v=</a:t>
            </a:r>
            <a:r>
              <a:rPr lang="de-DE" sz="1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qnaLeyxSJzw</a:t>
            </a: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5407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lended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Learning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rundlegende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Sicherheitsschwerpunkte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benennen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erklären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 err="1">
                <a:solidFill>
                  <a:schemeClr val="lt1"/>
                </a:solidFill>
              </a:rPr>
              <a:t>Generelle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Datenschutzkriterien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nach</a:t>
            </a:r>
            <a:r>
              <a:rPr lang="en-DE" sz="1800" dirty="0">
                <a:solidFill>
                  <a:schemeClr val="lt1"/>
                </a:solidFill>
              </a:rPr>
              <a:t> DSGVO-Standard </a:t>
            </a:r>
            <a:r>
              <a:rPr lang="en-DE" sz="1800" dirty="0" err="1">
                <a:solidFill>
                  <a:schemeClr val="lt1"/>
                </a:solidFill>
              </a:rPr>
              <a:t>benennen</a:t>
            </a:r>
            <a:endParaRPr lang="en-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8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B</a:t>
            </a:r>
            <a:r>
              <a:rPr lang="en-DE" dirty="0" err="1"/>
              <a:t>lended</a:t>
            </a:r>
            <a:r>
              <a:rPr lang="en-DE" dirty="0"/>
              <a:t> Learning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DE" dirty="0"/>
              <a:t>Security &amp; Privacy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654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B</a:t>
            </a:r>
            <a:r>
              <a:rPr lang="en-DE" dirty="0" err="1"/>
              <a:t>lended</a:t>
            </a:r>
            <a:r>
              <a:rPr lang="en-DE" dirty="0"/>
              <a:t> Learning</a:t>
            </a:r>
            <a:endParaRPr dirty="0"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DE" dirty="0"/>
              <a:t>Security &amp; Privacy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5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977" name="Google Shape;977;p96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DE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lended</a:t>
            </a:r>
            <a:r>
              <a:rPr lang="en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Learning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 Learning Outcomes</a:t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rundlegende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Sicherheitsschwerpunkte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benennen</a:t>
            </a:r>
            <a:r>
              <a:rPr lang="en-D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erklären</a:t>
            </a:r>
            <a:endParaRPr lang="en-DE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DE" sz="1800" dirty="0" err="1">
                <a:solidFill>
                  <a:schemeClr val="lt1"/>
                </a:solidFill>
              </a:rPr>
              <a:t>Generelle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Datenschutzkriterien</a:t>
            </a:r>
            <a:r>
              <a:rPr lang="en-DE" sz="1800" dirty="0">
                <a:solidFill>
                  <a:schemeClr val="lt1"/>
                </a:solidFill>
              </a:rPr>
              <a:t> </a:t>
            </a:r>
            <a:r>
              <a:rPr lang="en-DE" sz="1800" dirty="0" err="1">
                <a:solidFill>
                  <a:schemeClr val="lt1"/>
                </a:solidFill>
              </a:rPr>
              <a:t>nach</a:t>
            </a:r>
            <a:r>
              <a:rPr lang="en-DE" sz="1800" dirty="0">
                <a:solidFill>
                  <a:schemeClr val="lt1"/>
                </a:solidFill>
              </a:rPr>
              <a:t> DSGVO-Standard </a:t>
            </a:r>
            <a:r>
              <a:rPr lang="en-DE" sz="1800" dirty="0" err="1">
                <a:solidFill>
                  <a:schemeClr val="lt1"/>
                </a:solidFill>
              </a:rPr>
              <a:t>benennen</a:t>
            </a:r>
            <a:endParaRPr lang="en-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1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1041600" y="1753689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/>
              <a:t>Security &amp; Privacy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2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hoto of white concrete building">
            <a:extLst>
              <a:ext uri="{FF2B5EF4-FFF2-40B4-BE49-F238E27FC236}">
                <a16:creationId xmlns:a16="http://schemas.microsoft.com/office/drawing/2014/main" id="{780C1CCC-B874-45DC-ACC5-24A588C0D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112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7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E9A00C-4DD4-4653-8D7C-6B26175F4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6A405-7AA4-48A8-87CF-79CA21A3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1A07F3-4DC2-4FAE-8D34-3DAB6FAA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8914" name="Picture 2" descr="SecDevOps - How to Integrate Security into DevOps - Atlantic BT">
            <a:extLst>
              <a:ext uri="{FF2B5EF4-FFF2-40B4-BE49-F238E27FC236}">
                <a16:creationId xmlns:a16="http://schemas.microsoft.com/office/drawing/2014/main" id="{7BB1E4FA-7046-4E1D-8C5F-36AD02683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b="3789"/>
          <a:stretch/>
        </p:blipFill>
        <p:spPr bwMode="auto">
          <a:xfrm>
            <a:off x="2229645" y="6689"/>
            <a:ext cx="7732710" cy="68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2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What Is the Difference between DevOps and DevSecOps?">
            <a:extLst>
              <a:ext uri="{FF2B5EF4-FFF2-40B4-BE49-F238E27FC236}">
                <a16:creationId xmlns:a16="http://schemas.microsoft.com/office/drawing/2014/main" id="{DAD1E1DD-1ED0-4031-8802-73E72A2E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699" y="80963"/>
            <a:ext cx="10089301" cy="67087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503C8FA-B927-4A5F-872D-F7A10BCDC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9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82987895-F633-42F3-893C-8BF0EA4E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354" y="80963"/>
            <a:ext cx="10997991" cy="67087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6A8A105-A700-410E-A692-52734D73F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0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B65D42-C391-420B-A12D-0648767D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1DA58-A35D-432D-832D-9D6320808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1A1288-799A-4206-93DA-BE46193A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What is-agile henrik kniberg august 20 2013">
            <a:extLst>
              <a:ext uri="{FF2B5EF4-FFF2-40B4-BE49-F238E27FC236}">
                <a16:creationId xmlns:a16="http://schemas.microsoft.com/office/drawing/2014/main" id="{3660F6E2-36A2-4BDD-882E-3BC65356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19" y="0"/>
            <a:ext cx="97015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17095"/>
      </p:ext>
    </p:extLst>
  </p:cSld>
  <p:clrMapOvr>
    <a:masterClrMapping/>
  </p:clrMapOvr>
</p:sld>
</file>

<file path=ppt/theme/theme1.xml><?xml version="1.0" encoding="utf-8"?>
<a:theme xmlns:a="http://schemas.openxmlformats.org/drawingml/2006/main" name="AW Academy">
  <a:themeElements>
    <a:clrScheme name="AW Academy ny">
      <a:dk1>
        <a:srgbClr val="000000"/>
      </a:dk1>
      <a:lt1>
        <a:srgbClr val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57ED61-8172-4B6C-8111-E25BD602DB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D1FC32-70F4-4773-A419-479192BAAE39}"/>
</file>

<file path=customXml/itemProps3.xml><?xml version="1.0" encoding="utf-8"?>
<ds:datastoreItem xmlns:ds="http://schemas.openxmlformats.org/officeDocument/2006/customXml" ds:itemID="{49498B15-19F9-481C-B693-863153F8693B}">
  <ds:schemaRefs>
    <ds:schemaRef ds:uri="34daa377-c9a1-4f3d-adb8-cc549c92f471"/>
    <ds:schemaRef ds:uri="http://schemas.openxmlformats.org/package/2006/metadata/core-properties"/>
    <ds:schemaRef ds:uri="1449b873-b1e1-449a-8c56-3f6c3c13d44d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Widescreen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AW Academy</vt:lpstr>
      <vt:lpstr>DevOps Academy  – Week 4</vt:lpstr>
      <vt:lpstr>Blended Learning</vt:lpstr>
      <vt:lpstr>PowerPoint Presentation</vt:lpstr>
      <vt:lpstr>Security &amp; Privacy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Pentest – Security-Check – 1 Group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„Lass dich überwachen“ – Privacy-Check – 1 Group </vt:lpstr>
      <vt:lpstr>PowerPoint Presentation</vt:lpstr>
      <vt:lpstr>End of Blended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Academy  – Week 4</dc:title>
  <dc:creator>Hans Maulwurf</dc:creator>
  <cp:lastModifiedBy>Hans Maulwurf</cp:lastModifiedBy>
  <cp:revision>6</cp:revision>
  <dcterms:created xsi:type="dcterms:W3CDTF">2020-09-21T23:47:20Z</dcterms:created>
  <dcterms:modified xsi:type="dcterms:W3CDTF">2020-09-22T00:42:11Z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