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44" r:id="rId3"/>
    <p:sldId id="343" r:id="rId4"/>
    <p:sldId id="345" r:id="rId5"/>
    <p:sldId id="334" r:id="rId6"/>
    <p:sldId id="346" r:id="rId7"/>
    <p:sldId id="347" r:id="rId8"/>
    <p:sldId id="335" r:id="rId9"/>
    <p:sldId id="353" r:id="rId10"/>
    <p:sldId id="351" r:id="rId11"/>
    <p:sldId id="348" r:id="rId12"/>
    <p:sldId id="341" r:id="rId13"/>
    <p:sldId id="340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7FAFDE"/>
    <a:srgbClr val="C43EFF"/>
    <a:srgbClr val="AEF3DA"/>
    <a:srgbClr val="B9C582"/>
    <a:srgbClr val="F4E99B"/>
    <a:srgbClr val="D9D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64" y="132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EA586-1CFF-43D7-BFD6-CBBFA84DE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D16E8B-59D0-46E5-9DD9-124442362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81DC68-B106-471A-A26C-1D5ED68F5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5231-8EFD-46FE-8E73-D52FBF7D7A20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DD0956-59A9-497B-83FB-B6C0AD6B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11AECC-2482-4EAD-B179-A7D0FB5D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0A8F-A654-43C0-BF99-D97E30D35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64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16D89-88F1-41AE-88EB-2DD98889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0B1106-F122-4CB7-9030-CE33D393F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DA258D-7325-4644-BDA1-86202F9A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5231-8EFD-46FE-8E73-D52FBF7D7A20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4BDBF5-7DBB-4DB3-9CED-1539DAF1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18D769-AE29-46A9-A358-92866C9C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0A8F-A654-43C0-BF99-D97E30D35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57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57E170-BCF8-40C8-9891-F09765D9F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333992A-681B-4723-8B47-F09BDC72F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7B4741-962B-4018-9676-FAC882E3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5231-8EFD-46FE-8E73-D52FBF7D7A20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F9F7CD-EC7B-4BD1-BBBB-16E3F50A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6F0F28-27FF-455A-8B46-C90D7374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0A8F-A654-43C0-BF99-D97E30D35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7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D0A8A-079D-43FC-ADAC-FB28262A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56C77E-BA10-4437-B454-E3BF4AB83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D1D55E-127B-4028-A41E-4BAF12C6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5231-8EFD-46FE-8E73-D52FBF7D7A20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EF8F3D-C4A2-42FA-847F-AA371192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36DE42-9A9C-48DB-AF05-F7D3E8EF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0A8F-A654-43C0-BF99-D97E30D35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53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4487E-E6E3-4161-807E-9853EB80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BB0CA8-1E53-4473-B0A1-5F7173BCB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50E136-F2C9-435C-B73B-59F859EB2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5231-8EFD-46FE-8E73-D52FBF7D7A20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2A547F-5EA6-4312-907D-61BCE03F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D52981-5DD7-4AE0-9869-D35FB14D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0A8F-A654-43C0-BF99-D97E30D35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78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256FE-0ADF-427C-A70A-DA036C81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B28F2B-FD7C-44F3-9263-A48F115B3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0C0782-C2B3-4C4B-BB5F-C453DDAC2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FFBFD2-E360-4363-A717-1934EDB0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5231-8EFD-46FE-8E73-D52FBF7D7A20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43ED3C-6F93-4C25-ABA8-C94BEF08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859EB1-6499-4FF1-883B-BDE94D2C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0A8F-A654-43C0-BF99-D97E30D35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45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19138-91BC-4A5C-9DB1-1D8C4DAD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8E22AA-9688-47DB-BB2E-0E31DFAC8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3F92CE-0108-47CE-96FF-512CB910A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FADEC4A-B245-483C-84D3-9CAB0FB36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69AD56E-7C22-40E9-AC3A-117710C8F1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30DA604-C42C-4CA6-BE29-6FD862C6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5231-8EFD-46FE-8E73-D52FBF7D7A20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8E76C29-0C19-47DD-8F20-96F14DF6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9B5CBB-E7FA-4158-A314-32CBA76E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0A8F-A654-43C0-BF99-D97E30D35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43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0ECB2-17A8-4DB6-B394-B1B27C3E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49DE05-98F6-41D0-B134-83886C4B8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5231-8EFD-46FE-8E73-D52FBF7D7A20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039FA5-1330-4FBE-9081-44F495CF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7F2AD3-7F57-45D5-A881-B52400EC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0A8F-A654-43C0-BF99-D97E30D35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1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335FB1C-8019-4718-98E6-69CA920D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5231-8EFD-46FE-8E73-D52FBF7D7A20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89B0541-4052-46CB-A64B-70F9B1F5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1608F0-D2F3-449B-A519-BF3E6D8E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0A8F-A654-43C0-BF99-D97E30D35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81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2AE94-564A-4289-9512-303B0CA3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7C3E6-6A0E-4724-BFCB-4BECCE00D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751194-812D-4517-A373-1134F5491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550C55-A280-4E49-9587-F7F9301F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5231-8EFD-46FE-8E73-D52FBF7D7A20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D1C597-1325-4A25-AC97-30268870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5FDF1C-0975-4107-8544-39455A06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0A8F-A654-43C0-BF99-D97E30D35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14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8CA04-4C03-42C2-84F5-83D1F4B5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3BECD50-B9D8-42F4-BD40-D7DCFAB0B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958107-5412-4C46-8526-73AC84A76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B6054A-BDE4-408A-97CF-D81D3717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5231-8EFD-46FE-8E73-D52FBF7D7A20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CD358E-0142-4F48-B443-68225D08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478C3F-E730-457C-87F9-A59FD621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0A8F-A654-43C0-BF99-D97E30D35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1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15E659-1B48-4E3B-9C1C-6BA142D2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B2BF72-55FD-43FD-8FE9-74406A73A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ADC68B-FB3F-4320-94E7-99DAC7019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95231-8EFD-46FE-8E73-D52FBF7D7A20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4B8854-1737-4C99-8C28-5DB0492D4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2A82E8-809C-43AF-A2F7-F47D1CBA4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40A8F-A654-43C0-BF99-D97E30D35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9.png"/><Relationship Id="rId12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11" Type="http://schemas.openxmlformats.org/officeDocument/2006/relationships/image" Target="../media/image26.pn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8.wmf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35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Forma&#10;&#10;Descrição gerada automaticamente">
            <a:extLst>
              <a:ext uri="{FF2B5EF4-FFF2-40B4-BE49-F238E27FC236}">
                <a16:creationId xmlns:a16="http://schemas.microsoft.com/office/drawing/2014/main" id="{BC12368A-9416-4B2D-A3C6-0808147500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00"/>
          <a:stretch/>
        </p:blipFill>
        <p:spPr>
          <a:xfrm rot="21600000"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529A4D06-51A8-4EE9-A3D9-9A228A338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4000" b="1" dirty="0">
                <a:latin typeface="Ink Free" panose="03080402000500000000" pitchFamily="66" charset="0"/>
              </a:rPr>
              <a:t>Teste 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00EE2A8-ACA7-4DF5-9BD4-4F79D833711F}"/>
              </a:ext>
            </a:extLst>
          </p:cNvPr>
          <p:cNvSpPr txBox="1"/>
          <p:nvPr/>
        </p:nvSpPr>
        <p:spPr>
          <a:xfrm>
            <a:off x="477980" y="5742034"/>
            <a:ext cx="11714017" cy="110799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6600" b="1" dirty="0">
                <a:latin typeface="Ink Free" panose="03080402000500000000" pitchFamily="66" charset="0"/>
              </a:rPr>
              <a:t>Métodos Numéricos</a:t>
            </a:r>
            <a:r>
              <a:rPr lang="pt-BR" sz="6600" dirty="0">
                <a:latin typeface="Segoe Print" panose="02000600000000000000" pitchFamily="2" charset="0"/>
              </a:rPr>
              <a:t> </a:t>
            </a:r>
            <a:r>
              <a:rPr lang="pt-BR" sz="4400" dirty="0">
                <a:latin typeface="Segoe Print" panose="02000600000000000000" pitchFamily="2" charset="0"/>
              </a:rPr>
              <a:t>– Turma H1</a:t>
            </a:r>
            <a:r>
              <a:rPr lang="pt-BR" sz="4400" dirty="0">
                <a:latin typeface="HoloLens MDL2 Assets" panose="050A0102010101010101" pitchFamily="18" charset="0"/>
              </a:rPr>
              <a:t> </a:t>
            </a:r>
            <a:endParaRPr lang="pt-BR" sz="6600" dirty="0">
              <a:latin typeface="HoloLens MDL2 Assets" panose="050A010201010101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30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9F5A72A-BCEC-4CEE-8BCB-FB2B8AB6BAD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Ink Free" panose="03080402000500000000" pitchFamily="66" charset="0"/>
              </a:rPr>
              <a:t>4ª Questão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16580CF-D9DF-408F-9796-91A7974B453B}"/>
              </a:ext>
            </a:extLst>
          </p:cNvPr>
          <p:cNvSpPr txBox="1"/>
          <p:nvPr/>
        </p:nvSpPr>
        <p:spPr>
          <a:xfrm>
            <a:off x="4388966" y="621791"/>
            <a:ext cx="921265" cy="2464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  =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2.00</a:t>
            </a:r>
            <a:r>
              <a:rPr lang="pt-BR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FF0000"/>
                </a:solidFill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pt-BR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.20 </a:t>
            </a:r>
            <a:endParaRPr lang="pt-BR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3.80 </a:t>
            </a:r>
            <a:endParaRPr lang="pt-BR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1.65</a:t>
            </a:r>
            <a:endParaRPr lang="pt-BR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01F308B-6A41-4547-B263-A65FBD06C958}"/>
              </a:ext>
            </a:extLst>
          </p:cNvPr>
          <p:cNvCxnSpPr>
            <a:cxnSpLocks/>
          </p:cNvCxnSpPr>
          <p:nvPr/>
        </p:nvCxnSpPr>
        <p:spPr>
          <a:xfrm flipV="1">
            <a:off x="4144161" y="685801"/>
            <a:ext cx="0" cy="1830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4593454-8060-4A70-8789-F64967DD96EE}"/>
              </a:ext>
            </a:extLst>
          </p:cNvPr>
          <p:cNvSpPr txBox="1"/>
          <p:nvPr/>
        </p:nvSpPr>
        <p:spPr>
          <a:xfrm>
            <a:off x="8222734" y="1437403"/>
            <a:ext cx="138265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6E93443-4E1D-4850-AA96-10D260E3E491}"/>
              </a:ext>
            </a:extLst>
          </p:cNvPr>
          <p:cNvSpPr txBox="1"/>
          <p:nvPr/>
        </p:nvSpPr>
        <p:spPr>
          <a:xfrm>
            <a:off x="336323" y="649055"/>
            <a:ext cx="3690393" cy="1971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A =         Ban.    Lar.    Maçã   Pera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  Irene	   2         3        0        0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  Joana	   0          2       12       0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  Carla	  12         1        3        0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Roberta	   0          3        0       </a:t>
            </a:r>
            <a:r>
              <a:rPr lang="en-US" sz="18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FB14FDA-732B-46CA-8A9D-930BB8B64411}"/>
              </a:ext>
            </a:extLst>
          </p:cNvPr>
          <p:cNvSpPr txBox="1"/>
          <p:nvPr/>
        </p:nvSpPr>
        <p:spPr>
          <a:xfrm>
            <a:off x="125320" y="3216995"/>
            <a:ext cx="3615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effectLst/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InkFree"/>
              </a:rPr>
              <a:t> </a:t>
            </a:r>
            <a:r>
              <a:rPr lang="pt-BR" b="0" i="0" dirty="0">
                <a:solidFill>
                  <a:srgbClr val="000000"/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A fruta de menor </a:t>
            </a:r>
            <a:r>
              <a:rPr lang="pt-BR" dirty="0">
                <a:solidFill>
                  <a:srgbClr val="000000"/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v</a:t>
            </a:r>
            <a:r>
              <a:rPr lang="pt-BR" b="0" i="0" dirty="0">
                <a:solidFill>
                  <a:srgbClr val="000000"/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alor unitário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DA815D7-4AA8-4489-B6AA-200830FA4079}"/>
              </a:ext>
            </a:extLst>
          </p:cNvPr>
          <p:cNvSpPr txBox="1"/>
          <p:nvPr/>
        </p:nvSpPr>
        <p:spPr>
          <a:xfrm>
            <a:off x="4569499" y="4412699"/>
            <a:ext cx="1481464" cy="15807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Ban. = </a:t>
            </a:r>
            <a:r>
              <a:rPr lang="en-US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0,25  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Lar. = 0,50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Maçã</a:t>
            </a:r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 = </a:t>
            </a:r>
            <a:r>
              <a:rPr lang="en-US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0,10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Pera</a:t>
            </a:r>
            <a:r>
              <a:rPr lang="en-US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= 0,05</a:t>
            </a:r>
            <a:endParaRPr lang="pt-BR" dirty="0">
              <a:highlight>
                <a:srgbClr val="FFFF00"/>
              </a:highlight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799335E-B7D5-4B92-B525-FB123D0C5363}"/>
              </a:ext>
            </a:extLst>
          </p:cNvPr>
          <p:cNvSpPr txBox="1"/>
          <p:nvPr/>
        </p:nvSpPr>
        <p:spPr>
          <a:xfrm>
            <a:off x="6249681" y="2745104"/>
            <a:ext cx="57708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1800" dirty="0">
                <a:effectLst/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InkFree"/>
              </a:rPr>
              <a:t> </a:t>
            </a:r>
            <a:r>
              <a:rPr lang="pt-BR" sz="1800" dirty="0"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Se Carla tivesse arrecadado R$4,00, quantas peras no máximo poderia acrescentar ao lote de frutas que comprou?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A92AA53-0925-4A91-B123-D275A6028F81}"/>
              </a:ext>
            </a:extLst>
          </p:cNvPr>
          <p:cNvSpPr txBox="1"/>
          <p:nvPr/>
        </p:nvSpPr>
        <p:spPr>
          <a:xfrm>
            <a:off x="7679488" y="4072914"/>
            <a:ext cx="4428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12*0,25 + 1*0,50 + 3*0,10 + </a:t>
            </a:r>
            <a:r>
              <a:rPr lang="en-US" sz="18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*0,05 = </a:t>
            </a:r>
            <a:r>
              <a:rPr lang="en-US" sz="18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0BF847E-5E7F-470E-8E02-E2F7E540AEFC}"/>
              </a:ext>
            </a:extLst>
          </p:cNvPr>
          <p:cNvSpPr txBox="1"/>
          <p:nvPr/>
        </p:nvSpPr>
        <p:spPr>
          <a:xfrm>
            <a:off x="7679488" y="4548322"/>
            <a:ext cx="3312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 = (4 – 3 - 0,50 - 0,30)/0,05=</a:t>
            </a:r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0E7BD60-F32B-4B5D-96F0-518748CA69FB}"/>
              </a:ext>
            </a:extLst>
          </p:cNvPr>
          <p:cNvSpPr txBox="1"/>
          <p:nvPr/>
        </p:nvSpPr>
        <p:spPr>
          <a:xfrm>
            <a:off x="6426265" y="4072914"/>
            <a:ext cx="1009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Linha 3: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634679C-C00A-4A5C-A3C7-0C4AE72053AB}"/>
              </a:ext>
            </a:extLst>
          </p:cNvPr>
          <p:cNvSpPr txBox="1"/>
          <p:nvPr/>
        </p:nvSpPr>
        <p:spPr>
          <a:xfrm>
            <a:off x="10872131" y="4548322"/>
            <a:ext cx="105701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4 peras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D94169D-F8DA-4374-BC27-80DFCA4F40C4}"/>
              </a:ext>
            </a:extLst>
          </p:cNvPr>
          <p:cNvSpPr txBox="1"/>
          <p:nvPr/>
        </p:nvSpPr>
        <p:spPr>
          <a:xfrm>
            <a:off x="6345637" y="5203077"/>
            <a:ext cx="48726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1800" dirty="0">
                <a:effectLst/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InkFree"/>
              </a:rPr>
              <a:t> </a:t>
            </a:r>
            <a:r>
              <a:rPr lang="pt-BR" sz="1800" dirty="0"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Se uma outra aluna se juntasse às calouras e pretendesse comprar uma dúzia de bananas, quanto precisaria ter arrecadado?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574C685-33A8-495F-B484-767A66C4FF94}"/>
              </a:ext>
            </a:extLst>
          </p:cNvPr>
          <p:cNvSpPr txBox="1"/>
          <p:nvPr/>
        </p:nvSpPr>
        <p:spPr>
          <a:xfrm>
            <a:off x="6893950" y="6213290"/>
            <a:ext cx="2429477" cy="380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pt-BR" sz="18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12 </a:t>
            </a:r>
            <a:r>
              <a:rPr lang="pt-BR" sz="18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pt-BR" sz="18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0,25 =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D46D853-90DA-401F-A2EA-EF4D46903810}"/>
              </a:ext>
            </a:extLst>
          </p:cNvPr>
          <p:cNvSpPr txBox="1"/>
          <p:nvPr/>
        </p:nvSpPr>
        <p:spPr>
          <a:xfrm>
            <a:off x="8162371" y="6218740"/>
            <a:ext cx="132383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3,00 reais</a:t>
            </a:r>
            <a:endParaRPr lang="pt-BR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0CB9FAA-C57B-4804-8AB8-3DAD5DD10535}"/>
              </a:ext>
            </a:extLst>
          </p:cNvPr>
          <p:cNvCxnSpPr>
            <a:cxnSpLocks/>
          </p:cNvCxnSpPr>
          <p:nvPr/>
        </p:nvCxnSpPr>
        <p:spPr>
          <a:xfrm flipV="1">
            <a:off x="6096000" y="2787484"/>
            <a:ext cx="0" cy="4070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E066A47-2CF7-4C30-A8AC-142EF7CF481A}"/>
              </a:ext>
            </a:extLst>
          </p:cNvPr>
          <p:cNvSpPr txBox="1"/>
          <p:nvPr/>
        </p:nvSpPr>
        <p:spPr>
          <a:xfrm>
            <a:off x="125320" y="4172025"/>
            <a:ext cx="4246437" cy="206210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for j in range(n-1):</a:t>
            </a:r>
          </a:p>
          <a:p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  for i in range(j+1,n):</a:t>
            </a:r>
          </a:p>
          <a:p>
            <a:r>
              <a:rPr lang="pt-BR" sz="1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	b</a:t>
            </a:r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[i] = </a:t>
            </a:r>
            <a:r>
              <a:rPr lang="pt-BR" sz="1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[i] - </a:t>
            </a:r>
            <a:r>
              <a:rPr lang="pt-BR" sz="1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L</a:t>
            </a:r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pt-BR" sz="1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i,j</a:t>
            </a:r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]*</a:t>
            </a:r>
            <a:r>
              <a:rPr lang="pt-BR" sz="1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[j]  </a:t>
            </a:r>
          </a:p>
          <a:p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y=</a:t>
            </a:r>
            <a:r>
              <a:rPr lang="pt-BR" sz="1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endParaRPr lang="pt-BR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for i in range(n):</a:t>
            </a:r>
          </a:p>
          <a:p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	y[i]=y[i]/D[</a:t>
            </a:r>
            <a:r>
              <a:rPr lang="pt-BR" sz="1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i,i</a:t>
            </a:r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] </a:t>
            </a:r>
          </a:p>
          <a:p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z=y    </a:t>
            </a:r>
          </a:p>
          <a:p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x = </a:t>
            </a:r>
            <a:r>
              <a:rPr lang="pt-BR" sz="1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np.linalg.inv</a:t>
            </a:r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(U)@z</a:t>
            </a:r>
          </a:p>
        </p:txBody>
      </p:sp>
    </p:spTree>
    <p:extLst>
      <p:ext uri="{BB962C8B-B14F-4D97-AF65-F5344CB8AC3E}">
        <p14:creationId xmlns:p14="http://schemas.microsoft.com/office/powerpoint/2010/main" val="231148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/>
      <p:bldP spid="25" grpId="0"/>
      <p:bldP spid="26" grpId="0"/>
      <p:bldP spid="27" grpId="0" animBg="1"/>
      <p:bldP spid="30" grpId="0"/>
      <p:bldP spid="32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alão de Pensamento: Nuvem 22">
            <a:extLst>
              <a:ext uri="{FF2B5EF4-FFF2-40B4-BE49-F238E27FC236}">
                <a16:creationId xmlns:a16="http://schemas.microsoft.com/office/drawing/2014/main" id="{7D0C0E98-D504-412E-B25C-F820038E3791}"/>
              </a:ext>
            </a:extLst>
          </p:cNvPr>
          <p:cNvSpPr/>
          <p:nvPr/>
        </p:nvSpPr>
        <p:spPr>
          <a:xfrm>
            <a:off x="6513723" y="3358497"/>
            <a:ext cx="4470136" cy="1805585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C39CFB25-4CCF-430C-B625-A3F34FD9C6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570" y="2233411"/>
          <a:ext cx="1485117" cy="895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3" imgW="799753" imgH="482391" progId="Equation.DSMT4">
                  <p:embed/>
                </p:oleObj>
              </mc:Choice>
              <mc:Fallback>
                <p:oleObj name="Equation" r:id="rId3" imgW="799753" imgH="482391" progId="Equation.DSMT4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C39CFB25-4CCF-430C-B625-A3F34FD9C6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70" y="2233411"/>
                        <a:ext cx="1485117" cy="89573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8B7B9E2D-01C0-41A8-93BA-64ACAC1E3F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3992" y="2233411"/>
          <a:ext cx="1830851" cy="822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5" imgW="1117600" imgH="508000" progId="Equation.DSMT4">
                  <p:embed/>
                </p:oleObj>
              </mc:Choice>
              <mc:Fallback>
                <p:oleObj name="Equation" r:id="rId5" imgW="1117600" imgH="508000" progId="Equation.DSMT4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8B7B9E2D-01C0-41A8-93BA-64ACAC1E3F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992" y="2233411"/>
                        <a:ext cx="1830851" cy="8220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D712BEDE-069D-4A98-B694-82C84AB0D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6" y="778151"/>
            <a:ext cx="1212033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Uma das formas de se obter as ra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zes complexas de </a:t>
            </a: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kumimoji="0" lang="pt-BR" altLang="pt-BR" sz="2400" b="0" i="0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- 2</a:t>
            </a: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- 5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= 0 consiste em se substituir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kumimoji="0" lang="pt-BR" altLang="pt-BR" sz="24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(sendo j a unidade imagin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ria) nesta equa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ão e, nela tomando-se a parte real </a:t>
            </a: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kumimoji="0" lang="pt-BR" altLang="pt-BR" sz="2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pt-BR" altLang="pt-BR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kumimoji="0" lang="pt-BR" altLang="pt-BR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) e imagin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ria </a:t>
            </a: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kumimoji="0" lang="pt-BR" altLang="pt-BR" sz="2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pt-BR" altLang="pt-BR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kumimoji="0" lang="pt-BR" altLang="pt-BR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), formar e resolver o sistema: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75E1B00-5967-4FAE-8361-FD3503772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337" y="775287"/>
            <a:ext cx="20313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D0CECE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F0C516C-2E2F-4A8E-BC0C-E9459C168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6" y="3164722"/>
            <a:ext cx="116789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0" i="0" dirty="0">
                <a:solidFill>
                  <a:srgbClr val="000000"/>
                </a:solidFill>
                <a:effectLst/>
                <a:latin typeface="Ink Free" panose="03080402000500000000" pitchFamily="66" charset="0"/>
              </a:rPr>
              <a:t>Assim sendo, usando como solução inicial os valores de a(0) e b(0) indicados, pede-se: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k Free" panose="03080402000500000000" pitchFamily="66" charset="0"/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0959C59-96D9-4EFB-A545-ED76A1F63318}"/>
                  </a:ext>
                </a:extLst>
              </p:cNvPr>
              <p:cNvSpPr txBox="1"/>
              <p:nvPr/>
            </p:nvSpPr>
            <p:spPr>
              <a:xfrm>
                <a:off x="6239493" y="5864562"/>
                <a:ext cx="3920890" cy="964688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pt-BR" sz="18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BR" sz="1800" i="1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b="0" i="1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1800" b="0" i="1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1800" b="0" i="1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800" b="0" i="1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pt-BR" sz="1800" b="0" i="1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800" b="0" i="1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pt-BR" sz="1800" b="0" i="1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pt-BR" sz="18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pt-BR" sz="18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pt-BR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  <m:r>
                                <a:rPr lang="pt-BR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pt-BR" sz="18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8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pt-BR" sz="18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pt-BR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pt-BR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−5=0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pt-BR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sz="18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8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pt-BR" sz="18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pt-BR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+3</m:t>
                              </m:r>
                              <m:sSup>
                                <m:sSupPr>
                                  <m:ctrlPr>
                                    <a:rPr lang="pt-BR" sz="18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8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pt-BR" sz="18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pt-BR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pt-BR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pt-BR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0959C59-96D9-4EFB-A545-ED76A1F63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493" y="5864562"/>
                <a:ext cx="3920890" cy="9646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7B01AF34-E409-4297-8932-266614E4959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Ink Free" panose="03080402000500000000" pitchFamily="66" charset="0"/>
              </a:rPr>
              <a:t>5ª Questão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46D48E2-6868-4286-8343-22C57C6F490F}"/>
              </a:ext>
            </a:extLst>
          </p:cNvPr>
          <p:cNvSpPr txBox="1"/>
          <p:nvPr/>
        </p:nvSpPr>
        <p:spPr>
          <a:xfrm>
            <a:off x="326570" y="3647751"/>
            <a:ext cx="2458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Ink Free" panose="03080402000500000000" pitchFamily="66" charset="0"/>
              </a:rPr>
              <a:t>a) 𝑓1(𝑎, 𝑏) e 𝑓2(𝑎, 𝑏)</a:t>
            </a:r>
            <a:br>
              <a:rPr lang="pt-BR" dirty="0">
                <a:latin typeface="Ink Free" panose="03080402000500000000" pitchFamily="66" charset="0"/>
              </a:rPr>
            </a:br>
            <a:endParaRPr lang="pt-BR" dirty="0">
              <a:latin typeface="Ink Free" panose="03080402000500000000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5C3804C-CCBD-4D56-A5A0-DB4E15358883}"/>
                  </a:ext>
                </a:extLst>
              </p:cNvPr>
              <p:cNvSpPr txBox="1"/>
              <p:nvPr/>
            </p:nvSpPr>
            <p:spPr>
              <a:xfrm>
                <a:off x="167779" y="4035744"/>
                <a:ext cx="21462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80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t-BR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pt-BR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pt-BR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pt-BR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−5=0→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5C3804C-CCBD-4D56-A5A0-DB4E15358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9" y="4035744"/>
                <a:ext cx="21462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have Direita 8">
            <a:extLst>
              <a:ext uri="{FF2B5EF4-FFF2-40B4-BE49-F238E27FC236}">
                <a16:creationId xmlns:a16="http://schemas.microsoft.com/office/drawing/2014/main" id="{53988C93-D6AE-4BF4-ABC6-7F9ED6E9CAC3}"/>
              </a:ext>
            </a:extLst>
          </p:cNvPr>
          <p:cNvSpPr/>
          <p:nvPr/>
        </p:nvSpPr>
        <p:spPr>
          <a:xfrm rot="16200000">
            <a:off x="1673187" y="3968178"/>
            <a:ext cx="277000" cy="24585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have Esquerda 16">
            <a:extLst>
              <a:ext uri="{FF2B5EF4-FFF2-40B4-BE49-F238E27FC236}">
                <a16:creationId xmlns:a16="http://schemas.microsoft.com/office/drawing/2014/main" id="{E447FEB5-DAF5-4665-904F-FCD6989EFCCE}"/>
              </a:ext>
            </a:extLst>
          </p:cNvPr>
          <p:cNvSpPr/>
          <p:nvPr/>
        </p:nvSpPr>
        <p:spPr>
          <a:xfrm rot="5400000">
            <a:off x="4407860" y="4231795"/>
            <a:ext cx="277000" cy="19313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F1CDBE9E-F3D6-46B7-996C-2330F488C3C9}"/>
                  </a:ext>
                </a:extLst>
              </p:cNvPr>
              <p:cNvSpPr txBox="1"/>
              <p:nvPr/>
            </p:nvSpPr>
            <p:spPr>
              <a:xfrm>
                <a:off x="1208140" y="4677676"/>
                <a:ext cx="1207094" cy="491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pt-B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pt-B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𝑗𝑏</m:t>
                              </m:r>
                            </m:e>
                          </m:d>
                        </m:e>
                        <m:sup>
                          <m:r>
                            <a:rPr lang="pt-B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F1CDBE9E-F3D6-46B7-996C-2330F488C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140" y="4677676"/>
                <a:ext cx="1207094" cy="4912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55EA71A3-3127-4E1C-9E79-05B310F67DA4}"/>
                  </a:ext>
                </a:extLst>
              </p:cNvPr>
              <p:cNvSpPr txBox="1"/>
              <p:nvPr/>
            </p:nvSpPr>
            <p:spPr>
              <a:xfrm>
                <a:off x="3814893" y="4640257"/>
                <a:ext cx="1711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sz="1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t-BR" sz="1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pt-BR" sz="1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pt-BR" sz="1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𝑗𝑏</m:t>
                          </m:r>
                        </m:e>
                      </m:d>
                      <m:r>
                        <a:rPr lang="pt-BR" sz="1800" i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pt-BR" sz="1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5</m:t>
                      </m:r>
                    </m:oMath>
                  </m:oMathPara>
                </a14:m>
                <a:endParaRPr lang="pt-BR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55EA71A3-3127-4E1C-9E79-05B310F67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93" y="4640257"/>
                <a:ext cx="1711090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787F6622-8A9E-40F9-B493-9543752595D2}"/>
                  </a:ext>
                </a:extLst>
              </p:cNvPr>
              <p:cNvSpPr txBox="1"/>
              <p:nvPr/>
            </p:nvSpPr>
            <p:spPr>
              <a:xfrm>
                <a:off x="-128894" y="5478813"/>
                <a:ext cx="36103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800" i="1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t-BR" sz="1800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t-BR" sz="1800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1800" i="1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pt-BR" sz="1800" i="1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t-BR" sz="1800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sz="1800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t-BR" sz="1800" i="1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pt-BR" sz="1800" i="1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t-BR" sz="1800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t-BR" sz="1800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pt-BR" sz="1800" i="1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t-BR" sz="1800" i="1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𝑗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t-BR" sz="1800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t-BR" sz="1800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pt-BR" sz="1800" i="1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pt-BR" sz="1800" i="1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𝑗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t-BR" sz="1800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sz="1800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787F6622-8A9E-40F9-B493-954375259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894" y="5478813"/>
                <a:ext cx="3610325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BAE09054-C8E0-4E53-AD3C-06C2217503C9}"/>
                  </a:ext>
                </a:extLst>
              </p:cNvPr>
              <p:cNvSpPr txBox="1"/>
              <p:nvPr/>
            </p:nvSpPr>
            <p:spPr>
              <a:xfrm>
                <a:off x="6764280" y="3905000"/>
                <a:ext cx="41440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pt-BR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pt-BR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pt-BR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t-BR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t-BR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t-BR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pt-BR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t-BR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pt-BR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t-BR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pt-BR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𝑎𝑏</m:t>
                          </m:r>
                        </m:e>
                        <m:sup>
                          <m:r>
                            <a:rPr lang="pt-BR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t-BR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BAE09054-C8E0-4E53-AD3C-06C221750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280" y="3905000"/>
                <a:ext cx="414402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EF69F9F2-20C8-498B-9406-3A4A589899F6}"/>
                  </a:ext>
                </a:extLst>
              </p:cNvPr>
              <p:cNvSpPr txBox="1"/>
              <p:nvPr/>
            </p:nvSpPr>
            <p:spPr>
              <a:xfrm>
                <a:off x="8315083" y="4400677"/>
                <a:ext cx="86741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pt-BR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pt-BR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pt-BR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EF69F9F2-20C8-498B-9406-3A4A58989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083" y="4400677"/>
                <a:ext cx="867417" cy="553998"/>
              </a:xfrm>
              <a:prstGeom prst="rect">
                <a:avLst/>
              </a:prstGeom>
              <a:blipFill>
                <a:blip r:embed="rId13"/>
                <a:stretch>
                  <a:fillRect l="-10563" t="-3297" r="-8451" b="-197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562A3816-EC1F-43BF-B2E3-E4FC23A6D994}"/>
                  </a:ext>
                </a:extLst>
              </p:cNvPr>
              <p:cNvSpPr txBox="1"/>
              <p:nvPr/>
            </p:nvSpPr>
            <p:spPr>
              <a:xfrm>
                <a:off x="582398" y="6135664"/>
                <a:ext cx="50614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80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t-BR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t-BR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−3</m:t>
                      </m:r>
                      <m:r>
                        <a:rPr lang="pt-BR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t-BR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pt-BR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pt-BR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−5+</m:t>
                      </m:r>
                      <m:r>
                        <a:rPr lang="pt-BR" sz="1800" b="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𝑗</m:t>
                      </m:r>
                      <m:d>
                        <m:dPr>
                          <m:ctrlPr>
                            <a:rPr lang="pt-BR" sz="18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562A3816-EC1F-43BF-B2E3-E4FC23A6D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98" y="6135664"/>
                <a:ext cx="5061481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9FEAF9B3-23E8-4732-B17A-B4729B8E84F6}"/>
                  </a:ext>
                </a:extLst>
              </p:cNvPr>
              <p:cNvSpPr txBox="1"/>
              <p:nvPr/>
            </p:nvSpPr>
            <p:spPr>
              <a:xfrm>
                <a:off x="2200091" y="4031345"/>
                <a:ext cx="34762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80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pt-BR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pt-BR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𝑗𝑏</m:t>
                              </m:r>
                            </m:e>
                          </m:d>
                        </m:e>
                        <m:sup>
                          <m:r>
                            <a:rPr lang="pt-BR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t-BR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pt-BR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pt-BR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𝑗𝑏</m:t>
                          </m:r>
                        </m:e>
                      </m:d>
                      <m:r>
                        <a:rPr lang="pt-BR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−5=0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9FEAF9B3-23E8-4732-B17A-B4729B8E8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091" y="4031345"/>
                <a:ext cx="3476208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D65916CA-9B6D-482E-AC37-ADD432960B64}"/>
                  </a:ext>
                </a:extLst>
              </p:cNvPr>
              <p:cNvSpPr txBox="1"/>
              <p:nvPr/>
            </p:nvSpPr>
            <p:spPr>
              <a:xfrm>
                <a:off x="2849211" y="5474414"/>
                <a:ext cx="36424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pt-BR" sz="180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t-BR" sz="18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sz="18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pt-BR" sz="1800" i="1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pt-BR" sz="1800" i="1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pt-BR" sz="1800" i="1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pt-BR" sz="1800" i="1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pt-BR" sz="1800" i="1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pt-BR" sz="1800" i="1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−5=0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D65916CA-9B6D-482E-AC37-ADD432960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211" y="5474414"/>
                <a:ext cx="3642454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72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7" grpId="0" animBg="1"/>
      <p:bldP spid="19" grpId="0"/>
      <p:bldP spid="18" grpId="0"/>
      <p:bldP spid="20" grpId="0"/>
      <p:bldP spid="21" grpId="0"/>
      <p:bldP spid="22" grpId="0"/>
      <p:bldP spid="25" grpId="0"/>
      <p:bldP spid="24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B622EEB-F946-4543-BA78-3913C503C7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54" r="53282" b="58087"/>
          <a:stretch/>
        </p:blipFill>
        <p:spPr>
          <a:xfrm>
            <a:off x="5189283" y="1120118"/>
            <a:ext cx="3559337" cy="214499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399ACF6-A7E2-4144-AF9A-0965044481A8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Ink Free" panose="03080402000500000000" pitchFamily="66" charset="0"/>
              </a:rPr>
              <a:t>5ª Questão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>
                <a:extLst>
                  <a:ext uri="{FF2B5EF4-FFF2-40B4-BE49-F238E27FC236}">
                    <a16:creationId xmlns:a16="http://schemas.microsoft.com/office/drawing/2014/main" id="{DCD7D108-EB46-4663-A7F0-9212525F4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37003"/>
                <a:ext cx="1167898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t-BR" b="0" i="0" dirty="0">
                    <a:solidFill>
                      <a:srgbClr val="000000"/>
                    </a:solidFill>
                    <a:effectLst/>
                    <a:latin typeface="Ink Free" panose="03080402000500000000" pitchFamily="66" charset="0"/>
                  </a:rPr>
                  <a:t>b) A solução do sistema, com 3 casas decimais de precisão (</a:t>
                </a:r>
                <a:r>
                  <a:rPr lang="pt-BR" b="0" i="0" dirty="0" err="1">
                    <a:solidFill>
                      <a:srgbClr val="000000"/>
                    </a:solidFill>
                    <a:effectLst/>
                    <a:latin typeface="Ink Free" panose="03080402000500000000" pitchFamily="66" charset="0"/>
                  </a:rPr>
                  <a:t>tol</a:t>
                </a:r>
                <a:r>
                  <a:rPr lang="pt-BR" b="0" i="0" dirty="0">
                    <a:solidFill>
                      <a:srgbClr val="000000"/>
                    </a:solidFill>
                    <a:effectLst/>
                    <a:latin typeface="Ink Free" panose="03080402000500000000" pitchFamily="66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0,5</m:t>
                    </m:r>
                    <m:r>
                      <a:rPr lang="pt-BR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pt-BR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pt-BR" altLang="pt-BR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nk Free" panose="03080402000500000000" pitchFamily="66" charset="0"/>
                  <a:ea typeface="Calibri" panose="020F050202020403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4" name="Rectangle 5">
                <a:extLst>
                  <a:ext uri="{FF2B5EF4-FFF2-40B4-BE49-F238E27FC236}">
                    <a16:creationId xmlns:a16="http://schemas.microsoft.com/office/drawing/2014/main" id="{DCD7D108-EB46-4663-A7F0-9212525F4C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637003"/>
                <a:ext cx="11678983" cy="369332"/>
              </a:xfrm>
              <a:prstGeom prst="rect">
                <a:avLst/>
              </a:prstGeom>
              <a:blipFill>
                <a:blip r:embed="rId3"/>
                <a:stretch>
                  <a:fillRect l="-418" t="-6557" b="-278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5">
            <a:extLst>
              <a:ext uri="{FF2B5EF4-FFF2-40B4-BE49-F238E27FC236}">
                <a16:creationId xmlns:a16="http://schemas.microsoft.com/office/drawing/2014/main" id="{708D5757-07AC-45C6-99AB-A8C235138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3520662"/>
            <a:ext cx="116789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>
                <a:solidFill>
                  <a:srgbClr val="000000"/>
                </a:solidFill>
                <a:latin typeface="Ink Free" panose="03080402000500000000" pitchFamily="66" charset="0"/>
              </a:rPr>
              <a:t>c) Todas as </a:t>
            </a:r>
            <a:r>
              <a:rPr lang="pt-BR" dirty="0" err="1">
                <a:solidFill>
                  <a:srgbClr val="000000"/>
                </a:solidFill>
                <a:latin typeface="Ink Free" panose="03080402000500000000" pitchFamily="66" charset="0"/>
              </a:rPr>
              <a:t>Raizes</a:t>
            </a:r>
            <a:r>
              <a:rPr lang="pt-BR" dirty="0">
                <a:solidFill>
                  <a:srgbClr val="000000"/>
                </a:solidFill>
                <a:latin typeface="Ink Free" panose="03080402000500000000" pitchFamily="66" charset="0"/>
              </a:rPr>
              <a:t> da equação: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k Free" panose="03080402000500000000" pitchFamily="66" charset="0"/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3476F15-03C7-48D2-BE5D-37100558C730}"/>
                  </a:ext>
                </a:extLst>
              </p:cNvPr>
              <p:cNvSpPr txBox="1"/>
              <p:nvPr/>
            </p:nvSpPr>
            <p:spPr>
              <a:xfrm>
                <a:off x="214708" y="1120118"/>
                <a:ext cx="3920890" cy="964688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pt-BR" sz="18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BR" sz="1800" i="1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b="0" i="1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1800" b="0" i="1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1800" b="0" i="1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800" b="0" i="1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pt-BR" sz="1800" b="0" i="1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800" b="0" i="1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pt-BR" sz="1800" b="0" i="1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pt-BR" sz="18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pt-BR" sz="18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pt-BR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  <m:r>
                                <a:rPr lang="pt-BR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pt-BR" sz="18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8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pt-BR" sz="18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pt-BR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pt-BR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−5=0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pt-BR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sz="18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8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pt-BR" sz="18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pt-BR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+3</m:t>
                              </m:r>
                              <m:sSup>
                                <m:sSupPr>
                                  <m:ctrlPr>
                                    <a:rPr lang="pt-BR" sz="18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8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pt-BR" sz="18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pt-BR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pt-BR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pt-BR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3476F15-03C7-48D2-BE5D-37100558C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8" y="1120118"/>
                <a:ext cx="3920890" cy="9646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8B9B863-ECD3-4276-B650-0D9BD03F5FC5}"/>
                  </a:ext>
                </a:extLst>
              </p:cNvPr>
              <p:cNvSpPr txBox="1"/>
              <p:nvPr/>
            </p:nvSpPr>
            <p:spPr>
              <a:xfrm>
                <a:off x="721970" y="4145543"/>
                <a:ext cx="2683962" cy="646331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=−1,0472+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1,1359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=−1,0472−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1,1359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8B9B863-ECD3-4276-B650-0D9BD03F5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70" y="4145543"/>
                <a:ext cx="2683962" cy="646331"/>
              </a:xfrm>
              <a:prstGeom prst="rect">
                <a:avLst/>
              </a:prstGeom>
              <a:blipFill>
                <a:blip r:embed="rId5"/>
                <a:stretch>
                  <a:fillRect b="-64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C5C3852-E520-41CB-8D70-F955A611DB7C}"/>
                  </a:ext>
                </a:extLst>
              </p:cNvPr>
              <p:cNvSpPr txBox="1"/>
              <p:nvPr/>
            </p:nvSpPr>
            <p:spPr>
              <a:xfrm>
                <a:off x="721970" y="5368550"/>
                <a:ext cx="2683962" cy="369332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=2,095</m:t>
                      </m:r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C5C3852-E520-41CB-8D70-F955A611D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70" y="5368550"/>
                <a:ext cx="268396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6D3BB388-6B85-45FA-9A54-FCEF71743FAD}"/>
              </a:ext>
            </a:extLst>
          </p:cNvPr>
          <p:cNvSpPr txBox="1"/>
          <p:nvPr/>
        </p:nvSpPr>
        <p:spPr>
          <a:xfrm>
            <a:off x="260574" y="3832653"/>
            <a:ext cx="2138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Raízes imaginárias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7ECEC2A-9805-429B-9296-21A96CE674DC}"/>
              </a:ext>
            </a:extLst>
          </p:cNvPr>
          <p:cNvSpPr txBox="1"/>
          <p:nvPr/>
        </p:nvSpPr>
        <p:spPr>
          <a:xfrm>
            <a:off x="323621" y="4941247"/>
            <a:ext cx="2138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Raíz</a:t>
            </a:r>
            <a:r>
              <a:rPr kumimoji="0" lang="pt-BR" altLang="pt-BR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84AE51C-CB95-409D-859B-3BE2044D7208}"/>
                  </a:ext>
                </a:extLst>
              </p:cNvPr>
              <p:cNvSpPr txBox="1"/>
              <p:nvPr/>
            </p:nvSpPr>
            <p:spPr>
              <a:xfrm>
                <a:off x="5189283" y="5359612"/>
                <a:ext cx="289275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1;0</m:t>
                          </m:r>
                        </m:e>
                      </m:d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pt-BR" i="1" dirty="0" err="1" smtClean="0">
                          <a:latin typeface="Cambria Math" panose="02040503050406030204" pitchFamily="18" charset="0"/>
                        </a:rPr>
                        <m:t>𝑓𝑠𝑜𝑙𝑣𝑒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𝑓𝑢𝑛𝑐𝑎𝑜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84AE51C-CB95-409D-859B-3BE2044D7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283" y="5359612"/>
                <a:ext cx="2892752" cy="646331"/>
              </a:xfrm>
              <a:prstGeom prst="rect">
                <a:avLst/>
              </a:prstGeom>
              <a:blipFill>
                <a:blip r:embed="rId7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67F9ABB3-8D3E-4723-ACE0-2EEAB04338DE}"/>
              </a:ext>
            </a:extLst>
          </p:cNvPr>
          <p:cNvSpPr txBox="1"/>
          <p:nvPr/>
        </p:nvSpPr>
        <p:spPr>
          <a:xfrm>
            <a:off x="5107842" y="4990280"/>
            <a:ext cx="2728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Usando </a:t>
            </a:r>
            <a:r>
              <a:rPr kumimoji="0" lang="pt-BR" altLang="pt-BR" sz="18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fsolve</a:t>
            </a:r>
            <a:r>
              <a:rPr kumimoji="0" lang="pt-BR" altLang="pt-BR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kumimoji="0" lang="pt-BR" altLang="pt-BR" sz="18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Scilab</a:t>
            </a:r>
            <a:endParaRPr kumimoji="0" lang="pt-BR" altLang="pt-BR" sz="1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Ink Free" panose="03080402000500000000" pitchFamily="66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19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9B606CA-272C-4D6C-A7D0-54FBFB0A5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526147"/>
              </p:ext>
            </p:extLst>
          </p:nvPr>
        </p:nvGraphicFramePr>
        <p:xfrm>
          <a:off x="0" y="650240"/>
          <a:ext cx="12191999" cy="3974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6309">
                  <a:extLst>
                    <a:ext uri="{9D8B030D-6E8A-4147-A177-3AD203B41FA5}">
                      <a16:colId xmlns:a16="http://schemas.microsoft.com/office/drawing/2014/main" val="1137395219"/>
                    </a:ext>
                  </a:extLst>
                </a:gridCol>
                <a:gridCol w="1168599">
                  <a:extLst>
                    <a:ext uri="{9D8B030D-6E8A-4147-A177-3AD203B41FA5}">
                      <a16:colId xmlns:a16="http://schemas.microsoft.com/office/drawing/2014/main" val="1572534385"/>
                    </a:ext>
                  </a:extLst>
                </a:gridCol>
                <a:gridCol w="1168599">
                  <a:extLst>
                    <a:ext uri="{9D8B030D-6E8A-4147-A177-3AD203B41FA5}">
                      <a16:colId xmlns:a16="http://schemas.microsoft.com/office/drawing/2014/main" val="1690011095"/>
                    </a:ext>
                  </a:extLst>
                </a:gridCol>
                <a:gridCol w="1168599">
                  <a:extLst>
                    <a:ext uri="{9D8B030D-6E8A-4147-A177-3AD203B41FA5}">
                      <a16:colId xmlns:a16="http://schemas.microsoft.com/office/drawing/2014/main" val="3541765635"/>
                    </a:ext>
                  </a:extLst>
                </a:gridCol>
                <a:gridCol w="1166951">
                  <a:extLst>
                    <a:ext uri="{9D8B030D-6E8A-4147-A177-3AD203B41FA5}">
                      <a16:colId xmlns:a16="http://schemas.microsoft.com/office/drawing/2014/main" val="1534457579"/>
                    </a:ext>
                  </a:extLst>
                </a:gridCol>
                <a:gridCol w="1168599">
                  <a:extLst>
                    <a:ext uri="{9D8B030D-6E8A-4147-A177-3AD203B41FA5}">
                      <a16:colId xmlns:a16="http://schemas.microsoft.com/office/drawing/2014/main" val="343381062"/>
                    </a:ext>
                  </a:extLst>
                </a:gridCol>
                <a:gridCol w="1168599">
                  <a:extLst>
                    <a:ext uri="{9D8B030D-6E8A-4147-A177-3AD203B41FA5}">
                      <a16:colId xmlns:a16="http://schemas.microsoft.com/office/drawing/2014/main" val="1308259500"/>
                    </a:ext>
                  </a:extLst>
                </a:gridCol>
                <a:gridCol w="1168599">
                  <a:extLst>
                    <a:ext uri="{9D8B030D-6E8A-4147-A177-3AD203B41FA5}">
                      <a16:colId xmlns:a16="http://schemas.microsoft.com/office/drawing/2014/main" val="3294790980"/>
                    </a:ext>
                  </a:extLst>
                </a:gridCol>
                <a:gridCol w="1166951">
                  <a:extLst>
                    <a:ext uri="{9D8B030D-6E8A-4147-A177-3AD203B41FA5}">
                      <a16:colId xmlns:a16="http://schemas.microsoft.com/office/drawing/2014/main" val="1494504235"/>
                    </a:ext>
                  </a:extLst>
                </a:gridCol>
                <a:gridCol w="1168599">
                  <a:extLst>
                    <a:ext uri="{9D8B030D-6E8A-4147-A177-3AD203B41FA5}">
                      <a16:colId xmlns:a16="http://schemas.microsoft.com/office/drawing/2014/main" val="2706072500"/>
                    </a:ext>
                  </a:extLst>
                </a:gridCol>
                <a:gridCol w="751595">
                  <a:extLst>
                    <a:ext uri="{9D8B030D-6E8A-4147-A177-3AD203B41FA5}">
                      <a16:colId xmlns:a16="http://schemas.microsoft.com/office/drawing/2014/main" val="263471118"/>
                    </a:ext>
                  </a:extLst>
                </a:gridCol>
              </a:tblGrid>
              <a:tr h="3555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</a:rPr>
                        <a:t>b</a:t>
                      </a:r>
                      <a:endParaRPr lang="pt-BR" sz="4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4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4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</a:rPr>
                        <a:t> </a:t>
                      </a:r>
                      <a:endParaRPr lang="pt-BR" sz="4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y</a:t>
                      </a:r>
                      <a:endParaRPr lang="pt-BR" sz="4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4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4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4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z</a:t>
                      </a:r>
                      <a:endParaRPr lang="pt-BR" sz="4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4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x</a:t>
                      </a:r>
                      <a:endParaRPr lang="pt-BR" sz="4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7842110"/>
                  </a:ext>
                </a:extLst>
              </a:tr>
              <a:tr h="550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</a:rPr>
                        <a:t>2,00</a:t>
                      </a:r>
                      <a:endParaRPr lang="pt-BR" sz="4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</a:rPr>
                        <a:t>2,00</a:t>
                      </a:r>
                      <a:endParaRPr lang="pt-BR" sz="4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2,00</a:t>
                      </a:r>
                      <a:endParaRPr lang="pt-BR" sz="4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2,00</a:t>
                      </a:r>
                      <a:endParaRPr lang="pt-BR" sz="4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2,00</a:t>
                      </a:r>
                      <a:endParaRPr lang="pt-BR" sz="4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highlight>
                            <a:srgbClr val="FFFF00"/>
                          </a:highlight>
                        </a:rPr>
                        <a:t>1,00</a:t>
                      </a:r>
                      <a:endParaRPr lang="pt-BR" sz="4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1,00</a:t>
                      </a:r>
                      <a:endParaRPr lang="pt-BR" sz="4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1,00</a:t>
                      </a:r>
                      <a:endParaRPr lang="pt-BR" sz="4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1,00</a:t>
                      </a:r>
                      <a:endParaRPr lang="pt-BR" sz="4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1,00</a:t>
                      </a:r>
                      <a:endParaRPr lang="pt-BR" sz="4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highlight>
                            <a:srgbClr val="FFFF00"/>
                          </a:highlight>
                        </a:rPr>
                        <a:t>0,25</a:t>
                      </a:r>
                      <a:endParaRPr lang="pt-BR" sz="4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0787052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</a:rPr>
                        <a:t>2,20</a:t>
                      </a:r>
                      <a:endParaRPr lang="pt-BR" sz="4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2,20</a:t>
                      </a:r>
                      <a:endParaRPr lang="pt-BR" sz="4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2,20</a:t>
                      </a:r>
                      <a:endParaRPr lang="pt-BR" sz="4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</a:rPr>
                        <a:t>2,20</a:t>
                      </a:r>
                      <a:endParaRPr lang="pt-BR" sz="4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</a:rPr>
                        <a:t>2,20</a:t>
                      </a:r>
                      <a:endParaRPr lang="pt-BR" sz="4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2,20</a:t>
                      </a:r>
                      <a:endParaRPr lang="pt-BR" sz="4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highlight>
                            <a:srgbClr val="FFFF00"/>
                          </a:highlight>
                        </a:rPr>
                        <a:t>1,10</a:t>
                      </a:r>
                      <a:endParaRPr lang="pt-BR" sz="4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1,10</a:t>
                      </a:r>
                      <a:endParaRPr lang="pt-BR" sz="4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1,10</a:t>
                      </a:r>
                      <a:endParaRPr lang="pt-BR" sz="4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highlight>
                            <a:srgbClr val="FFFF00"/>
                          </a:highlight>
                        </a:rPr>
                        <a:t>0,50</a:t>
                      </a:r>
                      <a:endParaRPr lang="pt-BR" sz="48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0,50</a:t>
                      </a:r>
                      <a:endParaRPr lang="pt-BR" sz="4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651389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</a:rPr>
                        <a:t>3,80</a:t>
                      </a:r>
                      <a:endParaRPr lang="pt-BR" sz="4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highlight>
                            <a:srgbClr val="FFFF00"/>
                          </a:highlight>
                        </a:rPr>
                        <a:t>- 8,20</a:t>
                      </a:r>
                      <a:endParaRPr lang="pt-BR" sz="48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highlight>
                            <a:srgbClr val="FFFF00"/>
                          </a:highlight>
                        </a:rPr>
                        <a:t>10,50</a:t>
                      </a:r>
                      <a:endParaRPr lang="pt-BR" sz="48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</a:rPr>
                        <a:t>10,50</a:t>
                      </a:r>
                      <a:endParaRPr lang="pt-BR" sz="4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</a:rPr>
                        <a:t>10,50</a:t>
                      </a:r>
                      <a:endParaRPr lang="pt-BR" sz="4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10,50</a:t>
                      </a:r>
                      <a:endParaRPr lang="pt-BR" sz="4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10,50</a:t>
                      </a:r>
                      <a:endParaRPr lang="pt-BR" sz="4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highlight>
                            <a:srgbClr val="FFFF00"/>
                          </a:highlight>
                        </a:rPr>
                        <a:t>0,10</a:t>
                      </a:r>
                      <a:endParaRPr lang="pt-BR" sz="4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0,10</a:t>
                      </a:r>
                      <a:endParaRPr lang="pt-BR" sz="4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0,10</a:t>
                      </a:r>
                      <a:endParaRPr lang="pt-BR" sz="4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0,10</a:t>
                      </a:r>
                      <a:endParaRPr lang="pt-BR" sz="4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411484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</a:rPr>
                        <a:t>1,65</a:t>
                      </a:r>
                      <a:endParaRPr lang="pt-BR" sz="4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1,65</a:t>
                      </a:r>
                      <a:endParaRPr lang="pt-BR" sz="4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</a:rPr>
                        <a:t>1,65</a:t>
                      </a:r>
                      <a:endParaRPr lang="pt-BR" sz="4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highlight>
                            <a:srgbClr val="FFFF00"/>
                          </a:highlight>
                        </a:rPr>
                        <a:t>- 1,65</a:t>
                      </a:r>
                      <a:endParaRPr lang="pt-BR" sz="4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highlight>
                            <a:srgbClr val="FFFF00"/>
                          </a:highlight>
                        </a:rPr>
                        <a:t>0,15</a:t>
                      </a:r>
                      <a:endParaRPr lang="pt-BR" sz="48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</a:rPr>
                        <a:t>0,15</a:t>
                      </a:r>
                      <a:endParaRPr lang="pt-BR" sz="4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0,15</a:t>
                      </a:r>
                      <a:endParaRPr lang="pt-BR" sz="4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0,15</a:t>
                      </a:r>
                      <a:endParaRPr lang="pt-BR" sz="4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highlight>
                            <a:srgbClr val="FFFF00"/>
                          </a:highlight>
                        </a:rPr>
                        <a:t>0,05</a:t>
                      </a:r>
                      <a:endParaRPr lang="pt-BR" sz="4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0,05</a:t>
                      </a:r>
                      <a:endParaRPr lang="pt-BR" sz="4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0,05</a:t>
                      </a:r>
                      <a:endParaRPr lang="pt-BR" sz="4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31201"/>
                  </a:ext>
                </a:extLst>
              </a:tr>
              <a:tr h="509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</a:rPr>
                        <a:t>6</a:t>
                      </a:r>
                      <a:endParaRPr lang="pt-BR" sz="4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</a:rPr>
                        <a:t>- 17/2</a:t>
                      </a:r>
                      <a:endParaRPr lang="pt-BR" sz="4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</a:rPr>
                        <a:t>3/2</a:t>
                      </a:r>
                      <a:endParaRPr lang="pt-BR" sz="4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</a:rPr>
                        <a:t>-6/35</a:t>
                      </a:r>
                      <a:endParaRPr lang="pt-BR" sz="4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pt-BR" sz="4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pt-BR" sz="4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</a:rPr>
                        <a:t>105</a:t>
                      </a:r>
                      <a:endParaRPr lang="pt-BR" sz="4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pt-BR" sz="4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pt-BR" sz="4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</a:rPr>
                        <a:t>3/2</a:t>
                      </a:r>
                      <a:endParaRPr lang="pt-BR" sz="4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</a:rPr>
                        <a:t> </a:t>
                      </a:r>
                      <a:endParaRPr lang="pt-BR" sz="4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085726"/>
                  </a:ext>
                </a:extLst>
              </a:tr>
              <a:tr h="509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</a:rPr>
                        <a:t>L(3,1)</a:t>
                      </a:r>
                      <a:endParaRPr lang="pt-BR" sz="4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</a:rPr>
                        <a:t>L(3,2)</a:t>
                      </a:r>
                      <a:endParaRPr lang="pt-BR" sz="4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</a:rPr>
                        <a:t>L(4,2)</a:t>
                      </a:r>
                      <a:endParaRPr lang="pt-BR" sz="4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</a:rPr>
                        <a:t>L(4,3)</a:t>
                      </a:r>
                      <a:endParaRPr lang="pt-BR" sz="4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</a:rPr>
                        <a:t>D(1,1)</a:t>
                      </a:r>
                      <a:endParaRPr lang="pt-BR" sz="4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</a:rPr>
                        <a:t>D(2,2)</a:t>
                      </a:r>
                      <a:endParaRPr lang="pt-BR" sz="4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</a:rPr>
                        <a:t>D(3,3)</a:t>
                      </a:r>
                      <a:endParaRPr lang="pt-BR" sz="4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</a:rPr>
                        <a:t>D(4,4)</a:t>
                      </a:r>
                      <a:endParaRPr lang="pt-BR" sz="4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</a:rPr>
                        <a:t>U(2,3)</a:t>
                      </a:r>
                      <a:endParaRPr lang="pt-BR" sz="4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</a:rPr>
                        <a:t>U(1,2)</a:t>
                      </a:r>
                      <a:endParaRPr lang="pt-BR" sz="4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685132"/>
                  </a:ext>
                </a:extLst>
              </a:tr>
              <a:tr h="355566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</a:rPr>
                        <a:t>L</a:t>
                      </a:r>
                      <a:endParaRPr lang="pt-BR" sz="4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</a:rPr>
                        <a:t>D</a:t>
                      </a:r>
                      <a:endParaRPr lang="pt-BR" sz="4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</a:rPr>
                        <a:t>U</a:t>
                      </a:r>
                      <a:endParaRPr lang="pt-BR" sz="4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389108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FE229516-359D-47D5-BE90-5B62C3433647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Ink Free" panose="03080402000500000000" pitchFamily="66" charset="0"/>
              </a:rPr>
              <a:t>4ª Questão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3769F5FD-F16E-47CC-8382-84E1372C1B03}"/>
              </a:ext>
            </a:extLst>
          </p:cNvPr>
          <p:cNvSpPr/>
          <p:nvPr/>
        </p:nvSpPr>
        <p:spPr>
          <a:xfrm>
            <a:off x="1981200" y="2153920"/>
            <a:ext cx="233680" cy="223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25254825-6F69-448D-9833-BBCCF2B0A7C1}"/>
              </a:ext>
            </a:extLst>
          </p:cNvPr>
          <p:cNvSpPr/>
          <p:nvPr/>
        </p:nvSpPr>
        <p:spPr>
          <a:xfrm>
            <a:off x="3159760" y="2733040"/>
            <a:ext cx="233680" cy="223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EBE2270C-51CE-4124-801A-155FFAAD67B9}"/>
              </a:ext>
            </a:extLst>
          </p:cNvPr>
          <p:cNvSpPr/>
          <p:nvPr/>
        </p:nvSpPr>
        <p:spPr>
          <a:xfrm>
            <a:off x="5466080" y="1107440"/>
            <a:ext cx="233680" cy="223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BA3715D4-05C1-4DA0-BA76-6163E4F77FC2}"/>
              </a:ext>
            </a:extLst>
          </p:cNvPr>
          <p:cNvSpPr/>
          <p:nvPr/>
        </p:nvSpPr>
        <p:spPr>
          <a:xfrm>
            <a:off x="4348481" y="2743200"/>
            <a:ext cx="233680" cy="223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461902DA-6573-48A0-A28A-6A3B1881F3BD}"/>
              </a:ext>
            </a:extLst>
          </p:cNvPr>
          <p:cNvSpPr/>
          <p:nvPr/>
        </p:nvSpPr>
        <p:spPr>
          <a:xfrm>
            <a:off x="6685280" y="1676400"/>
            <a:ext cx="233680" cy="223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4BBE0A10-C0A1-4F23-AB79-38281B5A9949}"/>
              </a:ext>
            </a:extLst>
          </p:cNvPr>
          <p:cNvSpPr/>
          <p:nvPr/>
        </p:nvSpPr>
        <p:spPr>
          <a:xfrm>
            <a:off x="7843520" y="2936240"/>
            <a:ext cx="233680" cy="223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E758377C-4531-4BB8-8313-A9314A60D6E4}"/>
              </a:ext>
            </a:extLst>
          </p:cNvPr>
          <p:cNvSpPr/>
          <p:nvPr/>
        </p:nvSpPr>
        <p:spPr>
          <a:xfrm>
            <a:off x="8991600" y="3820160"/>
            <a:ext cx="233680" cy="223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EFC77588-C2D3-4CEF-B912-C751317B656B}"/>
              </a:ext>
            </a:extLst>
          </p:cNvPr>
          <p:cNvSpPr/>
          <p:nvPr/>
        </p:nvSpPr>
        <p:spPr>
          <a:xfrm>
            <a:off x="10190480" y="1676400"/>
            <a:ext cx="233680" cy="223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0F56E851-E658-4DD6-83EF-ED8C660350D3}"/>
              </a:ext>
            </a:extLst>
          </p:cNvPr>
          <p:cNvSpPr/>
          <p:nvPr/>
        </p:nvSpPr>
        <p:spPr>
          <a:xfrm>
            <a:off x="11186160" y="1107440"/>
            <a:ext cx="233680" cy="223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F3D310-D815-4720-9B0D-CB2C3C17F354}"/>
              </a:ext>
            </a:extLst>
          </p:cNvPr>
          <p:cNvSpPr txBox="1"/>
          <p:nvPr/>
        </p:nvSpPr>
        <p:spPr>
          <a:xfrm>
            <a:off x="0" y="4727436"/>
            <a:ext cx="11086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1800" dirty="0">
                <a:effectLst/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InkFree"/>
              </a:rPr>
              <a:t> </a:t>
            </a:r>
            <a:r>
              <a:rPr lang="pt-BR" b="0" i="0" dirty="0">
                <a:solidFill>
                  <a:srgbClr val="000000"/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O</a:t>
            </a:r>
            <a:r>
              <a:rPr lang="pt-BR" sz="1800" dirty="0"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btenha os elementos L(4,1), D(3,3) e U(2,3) resultantes da fatoração da matriz de coeficientes do sistema linear que representa o problema.</a:t>
            </a:r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2F5A2DA-4615-4D5D-AA52-4C7742B39BD9}"/>
              </a:ext>
            </a:extLst>
          </p:cNvPr>
          <p:cNvSpPr txBox="1"/>
          <p:nvPr/>
        </p:nvSpPr>
        <p:spPr>
          <a:xfrm>
            <a:off x="10159498" y="5373767"/>
            <a:ext cx="1854153" cy="1174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pt-BR" sz="1800" b="1" i="1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pt-BR" sz="180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(4,1) = </a:t>
            </a:r>
            <a:r>
              <a:rPr lang="pt-BR">
                <a:solidFill>
                  <a:srgbClr val="FF0000"/>
                </a:solidFill>
                <a:highlight>
                  <a:srgbClr val="FFFF00"/>
                </a:highlight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pt-BR" sz="180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pt-BR" sz="1800" b="1" i="1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pt-BR" sz="180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(3,3) = </a:t>
            </a:r>
            <a:r>
              <a:rPr lang="pt-BR" sz="180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105</a:t>
            </a:r>
            <a:r>
              <a:rPr lang="pt-BR" sz="180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>
              <a:solidFill>
                <a:srgbClr val="FF0000"/>
              </a:solidFill>
              <a:latin typeface="Ink Free" panose="03080402000500000000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pt-BR" sz="1800" b="1" i="1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pt-BR" sz="180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(2,3) = </a:t>
            </a:r>
            <a:r>
              <a:rPr lang="pt-BR" sz="180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DC9F7DE-69EF-410D-973B-6441A427D2DE}"/>
              </a:ext>
            </a:extLst>
          </p:cNvPr>
          <p:cNvSpPr txBox="1"/>
          <p:nvPr/>
        </p:nvSpPr>
        <p:spPr>
          <a:xfrm>
            <a:off x="0" y="5409718"/>
            <a:ext cx="5917781" cy="144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b3’ = b3 – L(3,1) </a:t>
            </a:r>
            <a:r>
              <a:rPr lang="pt-BR" sz="16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sz="16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b1 = 3,8 – 6 </a:t>
            </a:r>
            <a:r>
              <a:rPr lang="pt-BR" sz="16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sz="16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2 = - 8,2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b3’ = b3 – L(3,2) </a:t>
            </a:r>
            <a:r>
              <a:rPr lang="pt-BR" sz="16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sz="16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b2 = - 8,2 – (- 17/2) </a:t>
            </a:r>
            <a:r>
              <a:rPr lang="pt-BR" sz="16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sz="16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2,2 = 10,5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b4’ = b4 – L(4,2) </a:t>
            </a:r>
            <a:r>
              <a:rPr lang="pt-BR" sz="16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sz="16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b2 = 1,65 – (3/2) </a:t>
            </a:r>
            <a:r>
              <a:rPr lang="pt-BR" sz="16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sz="16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2,2 = - 1,65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b4’ = b4 – L(4,3) </a:t>
            </a:r>
            <a:r>
              <a:rPr lang="pt-BR" sz="16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sz="16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b3 = - 1,65 - (-6/35) </a:t>
            </a:r>
            <a:r>
              <a:rPr lang="pt-BR" sz="16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pt-BR" sz="16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(10,5) = 0,15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DDB3477-20FB-4CE0-84A3-23ACC7D7F7B1}"/>
              </a:ext>
            </a:extLst>
          </p:cNvPr>
          <p:cNvSpPr txBox="1"/>
          <p:nvPr/>
        </p:nvSpPr>
        <p:spPr>
          <a:xfrm>
            <a:off x="5375817" y="5409718"/>
            <a:ext cx="6174296" cy="781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b2’ = b2 - U(2,3)</a:t>
            </a:r>
            <a:r>
              <a:rPr lang="en-US" sz="18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sz="18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b3 = 1,10 – 6 </a:t>
            </a:r>
            <a:r>
              <a:rPr lang="en-US" sz="18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sz="18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0,10 = 0,50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b1’ = b1 - U(1,2) </a:t>
            </a:r>
            <a:r>
              <a:rPr lang="en-US" sz="18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sz="18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b2 = 1 – (3/2) </a:t>
            </a:r>
            <a:r>
              <a:rPr lang="en-US" sz="18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sz="18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0,5 = 0,25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38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E782044-B21F-423A-893B-6DC98C3BE101}"/>
              </a:ext>
            </a:extLst>
          </p:cNvPr>
          <p:cNvSpPr txBox="1"/>
          <p:nvPr/>
        </p:nvSpPr>
        <p:spPr>
          <a:xfrm>
            <a:off x="383097" y="6112229"/>
            <a:ext cx="11425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(2</a:t>
            </a:r>
            <a:r>
              <a:rPr kumimoji="0" lang="pt-BR" altLang="pt-BR" sz="1800" b="1" i="0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11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x1 + 2</a:t>
            </a:r>
            <a:r>
              <a:rPr lang="pt-BR" altLang="pt-BR" b="1" baseline="30000" dirty="0">
                <a:solidFill>
                  <a:srgbClr val="FF0000"/>
                </a:solidFill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10</a:t>
            </a:r>
            <a:r>
              <a:rPr kumimoji="0" lang="pt-BR" altLang="pt-BR" sz="1800" b="1" i="0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pt-BR" altLang="pt-BR" b="1" dirty="0">
                <a:solidFill>
                  <a:srgbClr val="FF0000"/>
                </a:solidFill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x0 +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2</a:t>
            </a:r>
            <a:r>
              <a:rPr lang="pt-BR" altLang="pt-BR" b="1" baseline="30000" dirty="0">
                <a:solidFill>
                  <a:srgbClr val="FF0000"/>
                </a:solidFill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9 </a:t>
            </a:r>
            <a:r>
              <a:rPr lang="pt-BR" altLang="pt-BR" b="1" dirty="0">
                <a:solidFill>
                  <a:srgbClr val="FF0000"/>
                </a:solidFill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x0 ....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+ 2</a:t>
            </a:r>
            <a:r>
              <a:rPr lang="pt-BR" altLang="pt-BR" b="1" baseline="30000" dirty="0">
                <a:solidFill>
                  <a:srgbClr val="FF0000"/>
                </a:solidFill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 </a:t>
            </a:r>
            <a:r>
              <a:rPr lang="pt-BR" altLang="pt-BR" b="1" dirty="0">
                <a:solidFill>
                  <a:srgbClr val="FF0000"/>
                </a:solidFill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x0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)= 2048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k Free" panose="03080402000500000000" pitchFamily="66" charset="0"/>
              <a:sym typeface="Wingdings" panose="05000000000000000000" pitchFamily="2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Logo, para representar 2048 será necessário e terão transcorridos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27 anos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3" name="Chave Esquerda 2">
            <a:extLst>
              <a:ext uri="{FF2B5EF4-FFF2-40B4-BE49-F238E27FC236}">
                <a16:creationId xmlns:a16="http://schemas.microsoft.com/office/drawing/2014/main" id="{C4DA9DF3-5852-4478-9642-84C6D39565D5}"/>
              </a:ext>
            </a:extLst>
          </p:cNvPr>
          <p:cNvSpPr/>
          <p:nvPr/>
        </p:nvSpPr>
        <p:spPr>
          <a:xfrm rot="5400000">
            <a:off x="4201131" y="4933551"/>
            <a:ext cx="73417" cy="14009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7BDEA5E-0882-4EEB-925A-6257D3A84531}"/>
              </a:ext>
            </a:extLst>
          </p:cNvPr>
          <p:cNvSpPr txBox="1"/>
          <p:nvPr/>
        </p:nvSpPr>
        <p:spPr>
          <a:xfrm>
            <a:off x="3793254" y="5377798"/>
            <a:ext cx="1031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  <a:latin typeface="Ink Free" panose="03080402000500000000" pitchFamily="66" charset="0"/>
              </a:rPr>
              <a:t>11 zeros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00E3F1-2CA1-4162-8059-BE9B2746A287}"/>
              </a:ext>
            </a:extLst>
          </p:cNvPr>
          <p:cNvSpPr txBox="1"/>
          <p:nvPr/>
        </p:nvSpPr>
        <p:spPr>
          <a:xfrm>
            <a:off x="5360614" y="5390661"/>
            <a:ext cx="2090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100000000001 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BFA75E7-9C6A-4FC1-BC0B-5A442EBC8BB9}"/>
              </a:ext>
            </a:extLst>
          </p:cNvPr>
          <p:cNvSpPr txBox="1"/>
          <p:nvPr/>
        </p:nvSpPr>
        <p:spPr>
          <a:xfrm>
            <a:off x="5228502" y="5713784"/>
            <a:ext cx="2090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000000000001 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F4466D4-8263-4BB1-ADBE-5D7998E89D4C}"/>
              </a:ext>
            </a:extLst>
          </p:cNvPr>
          <p:cNvSpPr txBox="1"/>
          <p:nvPr/>
        </p:nvSpPr>
        <p:spPr>
          <a:xfrm>
            <a:off x="7046814" y="5735774"/>
            <a:ext cx="2550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Zeros a esquerda</a:t>
            </a:r>
            <a:endParaRPr lang="pt-BR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88EDB2DB-EAFC-48E8-B515-A891FA854C34}"/>
              </a:ext>
            </a:extLst>
          </p:cNvPr>
          <p:cNvGraphicFramePr>
            <a:graphicFrameLocks noGrp="1"/>
          </p:cNvGraphicFramePr>
          <p:nvPr/>
        </p:nvGraphicFramePr>
        <p:xfrm>
          <a:off x="5712234" y="1194604"/>
          <a:ext cx="5831175" cy="29550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154">
                  <a:extLst>
                    <a:ext uri="{9D8B030D-6E8A-4147-A177-3AD203B41FA5}">
                      <a16:colId xmlns:a16="http://schemas.microsoft.com/office/drawing/2014/main" val="3352842200"/>
                    </a:ext>
                  </a:extLst>
                </a:gridCol>
                <a:gridCol w="755118">
                  <a:extLst>
                    <a:ext uri="{9D8B030D-6E8A-4147-A177-3AD203B41FA5}">
                      <a16:colId xmlns:a16="http://schemas.microsoft.com/office/drawing/2014/main" val="2355515569"/>
                    </a:ext>
                  </a:extLst>
                </a:gridCol>
                <a:gridCol w="572892">
                  <a:extLst>
                    <a:ext uri="{9D8B030D-6E8A-4147-A177-3AD203B41FA5}">
                      <a16:colId xmlns:a16="http://schemas.microsoft.com/office/drawing/2014/main" val="19884959"/>
                    </a:ext>
                  </a:extLst>
                </a:gridCol>
                <a:gridCol w="572892">
                  <a:extLst>
                    <a:ext uri="{9D8B030D-6E8A-4147-A177-3AD203B41FA5}">
                      <a16:colId xmlns:a16="http://schemas.microsoft.com/office/drawing/2014/main" val="3368978384"/>
                    </a:ext>
                  </a:extLst>
                </a:gridCol>
                <a:gridCol w="572892">
                  <a:extLst>
                    <a:ext uri="{9D8B030D-6E8A-4147-A177-3AD203B41FA5}">
                      <a16:colId xmlns:a16="http://schemas.microsoft.com/office/drawing/2014/main" val="2777070283"/>
                    </a:ext>
                  </a:extLst>
                </a:gridCol>
                <a:gridCol w="572892">
                  <a:extLst>
                    <a:ext uri="{9D8B030D-6E8A-4147-A177-3AD203B41FA5}">
                      <a16:colId xmlns:a16="http://schemas.microsoft.com/office/drawing/2014/main" val="3791714142"/>
                    </a:ext>
                  </a:extLst>
                </a:gridCol>
                <a:gridCol w="572892">
                  <a:extLst>
                    <a:ext uri="{9D8B030D-6E8A-4147-A177-3AD203B41FA5}">
                      <a16:colId xmlns:a16="http://schemas.microsoft.com/office/drawing/2014/main" val="4156138919"/>
                    </a:ext>
                  </a:extLst>
                </a:gridCol>
                <a:gridCol w="572892">
                  <a:extLst>
                    <a:ext uri="{9D8B030D-6E8A-4147-A177-3AD203B41FA5}">
                      <a16:colId xmlns:a16="http://schemas.microsoft.com/office/drawing/2014/main" val="2494162893"/>
                    </a:ext>
                  </a:extLst>
                </a:gridCol>
                <a:gridCol w="572892">
                  <a:extLst>
                    <a:ext uri="{9D8B030D-6E8A-4147-A177-3AD203B41FA5}">
                      <a16:colId xmlns:a16="http://schemas.microsoft.com/office/drawing/2014/main" val="1184495041"/>
                    </a:ext>
                  </a:extLst>
                </a:gridCol>
                <a:gridCol w="664659">
                  <a:extLst>
                    <a:ext uri="{9D8B030D-6E8A-4147-A177-3AD203B41FA5}">
                      <a16:colId xmlns:a16="http://schemas.microsoft.com/office/drawing/2014/main" val="1964098482"/>
                    </a:ext>
                  </a:extLst>
                </a:gridCol>
              </a:tblGrid>
              <a:tr h="42214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>
                          <a:effectLst/>
                          <a:latin typeface="+mn-lt"/>
                        </a:rPr>
                        <a:t>k</a:t>
                      </a:r>
                      <a:endParaRPr lang="pt-BR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 err="1">
                          <a:effectLst/>
                          <a:latin typeface="+mn-lt"/>
                        </a:rPr>
                        <a:t>a</a:t>
                      </a:r>
                      <a:r>
                        <a:rPr lang="pt-BR" sz="2000" baseline="-25000" dirty="0" err="1">
                          <a:effectLst/>
                          <a:latin typeface="+mn-lt"/>
                        </a:rPr>
                        <a:t>k</a:t>
                      </a:r>
                      <a:endParaRPr lang="pt-BR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 err="1">
                          <a:effectLst/>
                          <a:latin typeface="+mn-lt"/>
                        </a:rPr>
                        <a:t>b</a:t>
                      </a:r>
                      <a:r>
                        <a:rPr lang="pt-BR" sz="2000" baseline="-25000" dirty="0" err="1">
                          <a:effectLst/>
                          <a:latin typeface="+mn-lt"/>
                        </a:rPr>
                        <a:t>k</a:t>
                      </a:r>
                      <a:endParaRPr lang="pt-BR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endParaRPr lang="pt-BR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>
                          <a:effectLst/>
                          <a:latin typeface="+mn-lt"/>
                        </a:rPr>
                        <a:t>K</a:t>
                      </a:r>
                      <a:endParaRPr lang="pt-BR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 err="1">
                          <a:effectLst/>
                          <a:latin typeface="+mn-lt"/>
                        </a:rPr>
                        <a:t>a</a:t>
                      </a:r>
                      <a:r>
                        <a:rPr lang="pt-BR" sz="2000" baseline="-25000" dirty="0" err="1">
                          <a:effectLst/>
                          <a:latin typeface="+mn-lt"/>
                        </a:rPr>
                        <a:t>k</a:t>
                      </a:r>
                      <a:endParaRPr lang="pt-BR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 err="1">
                          <a:effectLst/>
                          <a:latin typeface="+mn-lt"/>
                        </a:rPr>
                        <a:t>b</a:t>
                      </a:r>
                      <a:r>
                        <a:rPr lang="pt-BR" sz="2000" baseline="-25000" dirty="0" err="1">
                          <a:effectLst/>
                          <a:latin typeface="+mn-lt"/>
                        </a:rPr>
                        <a:t>k</a:t>
                      </a:r>
                      <a:endParaRPr lang="pt-BR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endParaRPr lang="pt-BR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endParaRPr lang="pt-BR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endParaRPr lang="pt-BR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561337"/>
                  </a:ext>
                </a:extLst>
              </a:tr>
              <a:tr h="42214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>
                          <a:effectLst/>
                          <a:latin typeface="+mn-lt"/>
                        </a:rPr>
                        <a:t>0</a:t>
                      </a:r>
                      <a:endParaRPr lang="pt-BR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>
                          <a:effectLst/>
                          <a:latin typeface="+mn-lt"/>
                        </a:rPr>
                        <a:t>2021</a:t>
                      </a:r>
                      <a:endParaRPr lang="pt-BR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1</a:t>
                      </a:r>
                      <a:endParaRPr lang="pt-BR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6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endParaRPr lang="pt-BR" sz="20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1</a:t>
                      </a:r>
                      <a:endParaRPr lang="pt-BR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>
                          <a:effectLst/>
                          <a:latin typeface="+mn-lt"/>
                        </a:rPr>
                        <a:t> </a:t>
                      </a:r>
                      <a:endParaRPr lang="pt-BR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>
                          <a:effectLst/>
                          <a:latin typeface="+mn-lt"/>
                        </a:rPr>
                        <a:t> </a:t>
                      </a:r>
                      <a:endParaRPr lang="pt-BR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1131918"/>
                  </a:ext>
                </a:extLst>
              </a:tr>
              <a:tr h="42214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>
                          <a:effectLst/>
                          <a:latin typeface="+mn-lt"/>
                        </a:rPr>
                        <a:t>1</a:t>
                      </a:r>
                      <a:endParaRPr lang="pt-BR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>
                          <a:effectLst/>
                          <a:latin typeface="+mn-lt"/>
                        </a:rPr>
                        <a:t>1010</a:t>
                      </a:r>
                      <a:endParaRPr lang="pt-BR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0</a:t>
                      </a:r>
                      <a:endParaRPr lang="pt-BR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endParaRPr lang="pt-BR" sz="25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1</a:t>
                      </a:r>
                      <a:endParaRPr lang="pt-BR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>
                          <a:effectLst/>
                          <a:latin typeface="+mn-lt"/>
                        </a:rPr>
                        <a:t> </a:t>
                      </a:r>
                      <a:endParaRPr lang="pt-BR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>
                          <a:effectLst/>
                          <a:latin typeface="+mn-lt"/>
                        </a:rPr>
                        <a:t> </a:t>
                      </a:r>
                      <a:endParaRPr lang="pt-BR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>
                          <a:effectLst/>
                          <a:latin typeface="+mn-lt"/>
                        </a:rPr>
                        <a:t> </a:t>
                      </a:r>
                      <a:endParaRPr lang="pt-BR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8518309"/>
                  </a:ext>
                </a:extLst>
              </a:tr>
              <a:tr h="42214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>
                          <a:effectLst/>
                          <a:latin typeface="+mn-lt"/>
                        </a:rPr>
                        <a:t>2</a:t>
                      </a:r>
                      <a:endParaRPr lang="pt-BR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>
                          <a:effectLst/>
                          <a:latin typeface="+mn-lt"/>
                        </a:rPr>
                        <a:t>505</a:t>
                      </a:r>
                      <a:endParaRPr lang="pt-BR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1</a:t>
                      </a:r>
                      <a:endParaRPr lang="pt-BR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endParaRPr lang="pt-BR" sz="25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1</a:t>
                      </a:r>
                      <a:endParaRPr lang="pt-BR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>
                          <a:effectLst/>
                          <a:latin typeface="+mn-lt"/>
                        </a:rPr>
                        <a:t> </a:t>
                      </a:r>
                      <a:endParaRPr lang="pt-BR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>
                          <a:effectLst/>
                          <a:latin typeface="+mn-lt"/>
                        </a:rPr>
                        <a:t> </a:t>
                      </a:r>
                      <a:endParaRPr lang="pt-BR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>
                          <a:effectLst/>
                          <a:latin typeface="+mn-lt"/>
                        </a:rPr>
                        <a:t> </a:t>
                      </a:r>
                      <a:endParaRPr lang="pt-BR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0137836"/>
                  </a:ext>
                </a:extLst>
              </a:tr>
              <a:tr h="42214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>
                          <a:effectLst/>
                          <a:latin typeface="+mn-lt"/>
                        </a:rPr>
                        <a:t>3</a:t>
                      </a:r>
                      <a:endParaRPr lang="pt-BR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>
                          <a:effectLst/>
                          <a:latin typeface="+mn-lt"/>
                        </a:rPr>
                        <a:t>252</a:t>
                      </a:r>
                      <a:endParaRPr lang="pt-BR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0</a:t>
                      </a:r>
                      <a:endParaRPr lang="pt-BR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endParaRPr lang="pt-BR" sz="25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1</a:t>
                      </a:r>
                      <a:endParaRPr lang="pt-BR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>
                          <a:effectLst/>
                          <a:latin typeface="+mn-lt"/>
                        </a:rPr>
                        <a:t> </a:t>
                      </a:r>
                      <a:endParaRPr lang="pt-BR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>
                          <a:effectLst/>
                          <a:latin typeface="+mn-lt"/>
                        </a:rPr>
                        <a:t> </a:t>
                      </a:r>
                      <a:endParaRPr lang="pt-BR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>
                          <a:effectLst/>
                          <a:latin typeface="+mn-lt"/>
                        </a:rPr>
                        <a:t> </a:t>
                      </a:r>
                      <a:endParaRPr lang="pt-BR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862640"/>
                  </a:ext>
                </a:extLst>
              </a:tr>
              <a:tr h="42214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>
                          <a:effectLst/>
                          <a:latin typeface="+mn-lt"/>
                        </a:rPr>
                        <a:t>4</a:t>
                      </a:r>
                      <a:endParaRPr lang="pt-BR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>
                          <a:effectLst/>
                          <a:latin typeface="+mn-lt"/>
                        </a:rPr>
                        <a:t>126</a:t>
                      </a:r>
                      <a:endParaRPr lang="pt-BR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0</a:t>
                      </a:r>
                      <a:endParaRPr lang="pt-BR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endParaRPr lang="pt-BR" sz="25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1</a:t>
                      </a:r>
                      <a:endParaRPr lang="pt-BR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>
                          <a:effectLst/>
                          <a:latin typeface="+mn-lt"/>
                        </a:rPr>
                        <a:t> </a:t>
                      </a:r>
                      <a:endParaRPr lang="pt-BR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>
                          <a:effectLst/>
                          <a:latin typeface="+mn-lt"/>
                        </a:rPr>
                        <a:t> </a:t>
                      </a:r>
                      <a:endParaRPr lang="pt-BR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>
                          <a:effectLst/>
                          <a:latin typeface="+mn-lt"/>
                        </a:rPr>
                        <a:t> </a:t>
                      </a:r>
                      <a:endParaRPr lang="pt-BR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1212452"/>
                  </a:ext>
                </a:extLst>
              </a:tr>
              <a:tr h="42214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>
                          <a:effectLst/>
                          <a:latin typeface="+mn-lt"/>
                        </a:rPr>
                        <a:t>5</a:t>
                      </a:r>
                      <a:endParaRPr lang="pt-BR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>
                          <a:effectLst/>
                          <a:latin typeface="+mn-lt"/>
                        </a:rPr>
                        <a:t>63</a:t>
                      </a:r>
                      <a:endParaRPr lang="pt-BR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1</a:t>
                      </a:r>
                      <a:endParaRPr lang="pt-BR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endParaRPr lang="pt-BR" sz="25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endParaRPr lang="pt-BR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Fim</a:t>
                      </a:r>
                      <a:endParaRPr lang="pt-BR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>
                          <a:effectLst/>
                          <a:latin typeface="+mn-lt"/>
                        </a:rPr>
                        <a:t> </a:t>
                      </a:r>
                      <a:endParaRPr lang="pt-BR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>
                          <a:effectLst/>
                          <a:latin typeface="+mn-lt"/>
                        </a:rPr>
                        <a:t> </a:t>
                      </a:r>
                      <a:endParaRPr lang="pt-BR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pt-BR" sz="2000" dirty="0">
                          <a:effectLst/>
                          <a:latin typeface="+mn-lt"/>
                        </a:rPr>
                        <a:t> </a:t>
                      </a:r>
                      <a:endParaRPr lang="pt-BR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2545896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E84D8011-F39C-4F7A-8610-A72BCFC7BF43}"/>
              </a:ext>
            </a:extLst>
          </p:cNvPr>
          <p:cNvCxnSpPr/>
          <p:nvPr/>
        </p:nvCxnSpPr>
        <p:spPr>
          <a:xfrm flipV="1">
            <a:off x="7613131" y="1699984"/>
            <a:ext cx="0" cy="2192694"/>
          </a:xfrm>
          <a:prstGeom prst="straightConnector1">
            <a:avLst/>
          </a:prstGeom>
          <a:ln w="34925">
            <a:solidFill>
              <a:srgbClr val="FFFF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1AB5FE1-1E9A-4E19-98F7-0550BE3E120A}"/>
              </a:ext>
            </a:extLst>
          </p:cNvPr>
          <p:cNvCxnSpPr/>
          <p:nvPr/>
        </p:nvCxnSpPr>
        <p:spPr>
          <a:xfrm flipV="1">
            <a:off x="9949931" y="1744247"/>
            <a:ext cx="0" cy="2192694"/>
          </a:xfrm>
          <a:prstGeom prst="straightConnector1">
            <a:avLst/>
          </a:prstGeom>
          <a:ln w="34925">
            <a:solidFill>
              <a:srgbClr val="FFFF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A1CEBA43-2C79-45C1-84F2-9D7859D52669}"/>
              </a:ext>
            </a:extLst>
          </p:cNvPr>
          <p:cNvSpPr/>
          <p:nvPr/>
        </p:nvSpPr>
        <p:spPr>
          <a:xfrm>
            <a:off x="7615619" y="985282"/>
            <a:ext cx="2346960" cy="3635438"/>
          </a:xfrm>
          <a:custGeom>
            <a:avLst/>
            <a:gdLst>
              <a:gd name="connsiteX0" fmla="*/ 2346960 w 2346960"/>
              <a:gd name="connsiteY0" fmla="*/ 731479 h 3635438"/>
              <a:gd name="connsiteX1" fmla="*/ 1178560 w 2346960"/>
              <a:gd name="connsiteY1" fmla="*/ 182839 h 3635438"/>
              <a:gd name="connsiteX2" fmla="*/ 375920 w 2346960"/>
              <a:gd name="connsiteY2" fmla="*/ 3515319 h 3635438"/>
              <a:gd name="connsiteX3" fmla="*/ 0 w 2346960"/>
              <a:gd name="connsiteY3" fmla="*/ 2956519 h 3635438"/>
              <a:gd name="connsiteX4" fmla="*/ 0 w 2346960"/>
              <a:gd name="connsiteY4" fmla="*/ 2956519 h 363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6960" h="3635438">
                <a:moveTo>
                  <a:pt x="2346960" y="731479"/>
                </a:moveTo>
                <a:cubicBezTo>
                  <a:pt x="1927013" y="225172"/>
                  <a:pt x="1507067" y="-281134"/>
                  <a:pt x="1178560" y="182839"/>
                </a:cubicBezTo>
                <a:cubicBezTo>
                  <a:pt x="850053" y="646812"/>
                  <a:pt x="572347" y="3053039"/>
                  <a:pt x="375920" y="3515319"/>
                </a:cubicBezTo>
                <a:cubicBezTo>
                  <a:pt x="179493" y="3977599"/>
                  <a:pt x="0" y="2956519"/>
                  <a:pt x="0" y="2956519"/>
                </a:cubicBezTo>
                <a:lnTo>
                  <a:pt x="0" y="2956519"/>
                </a:lnTo>
              </a:path>
            </a:pathLst>
          </a:custGeom>
          <a:noFill/>
          <a:ln w="349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CEC3B53-1857-4967-BFB9-2B54819C9846}"/>
              </a:ext>
            </a:extLst>
          </p:cNvPr>
          <p:cNvSpPr txBox="1"/>
          <p:nvPr/>
        </p:nvSpPr>
        <p:spPr>
          <a:xfrm>
            <a:off x="167780" y="674039"/>
            <a:ext cx="982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Ink Free" panose="03080402000500000000" pitchFamily="66" charset="0"/>
              </a:rPr>
              <a:t>Sobre o número (2021)</a:t>
            </a:r>
            <a:r>
              <a:rPr lang="pt-BR" sz="1400" dirty="0">
                <a:latin typeface="Ink Free" panose="03080402000500000000" pitchFamily="66" charset="0"/>
              </a:rPr>
              <a:t>dez</a:t>
            </a:r>
            <a:r>
              <a:rPr lang="pt-BR" sz="2400" dirty="0">
                <a:latin typeface="Ink Free" panose="03080402000500000000" pitchFamily="66" charset="0"/>
              </a:rPr>
              <a:t> que representa o ano do curso, responda: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F9E0B05-9ABC-468C-ADC2-73FBD27F39D7}"/>
              </a:ext>
            </a:extLst>
          </p:cNvPr>
          <p:cNvSpPr txBox="1"/>
          <p:nvPr/>
        </p:nvSpPr>
        <p:spPr>
          <a:xfrm>
            <a:off x="139071" y="1699984"/>
            <a:ext cx="5327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Ink Free" panose="03080402000500000000" pitchFamily="66" charset="0"/>
              </a:rPr>
              <a:t>a)Para ser escrito na base dois quantos dígitos são necessários?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4D50AFD-ACA6-4C5D-8ED2-B501410BCCFC}"/>
              </a:ext>
            </a:extLst>
          </p:cNvPr>
          <p:cNvSpPr txBox="1"/>
          <p:nvPr/>
        </p:nvSpPr>
        <p:spPr>
          <a:xfrm>
            <a:off x="139071" y="2940530"/>
            <a:ext cx="5394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Ink Free" panose="03080402000500000000" pitchFamily="66" charset="0"/>
              </a:rPr>
              <a:t>b)Quais são o primeiro e o último dígitos da sua representação binária?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49AD8DA-A8A6-4601-B1DC-F907736F9B6C}"/>
              </a:ext>
            </a:extLst>
          </p:cNvPr>
          <p:cNvSpPr txBox="1"/>
          <p:nvPr/>
        </p:nvSpPr>
        <p:spPr>
          <a:xfrm>
            <a:off x="26567" y="4588180"/>
            <a:ext cx="9823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Ink Free" panose="03080402000500000000" pitchFamily="66" charset="0"/>
              </a:rPr>
              <a:t>c)A partir de 2021, quantos anos deverão transcorrer até que um dígito adicional seja necessário para escrever o nº binário que representa o ano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BCAD59B-8165-4901-ABDB-34E6DDDC9007}"/>
              </a:ext>
            </a:extLst>
          </p:cNvPr>
          <p:cNvSpPr txBox="1"/>
          <p:nvPr/>
        </p:nvSpPr>
        <p:spPr>
          <a:xfrm>
            <a:off x="8480601" y="4258723"/>
            <a:ext cx="2458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2021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11111100101 </a:t>
            </a:r>
            <a:endParaRPr lang="pt-BR" dirty="0">
              <a:highlight>
                <a:srgbClr val="FFFF00"/>
              </a:highlight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4AB4C00-41C2-4049-995D-7C76454A1997}"/>
              </a:ext>
            </a:extLst>
          </p:cNvPr>
          <p:cNvSpPr txBox="1"/>
          <p:nvPr/>
        </p:nvSpPr>
        <p:spPr>
          <a:xfrm>
            <a:off x="3337482" y="2156862"/>
            <a:ext cx="1343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 dígitos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9C7B17B-3B8A-4615-964C-B82F65098DA7}"/>
              </a:ext>
            </a:extLst>
          </p:cNvPr>
          <p:cNvSpPr txBox="1"/>
          <p:nvPr/>
        </p:nvSpPr>
        <p:spPr>
          <a:xfrm>
            <a:off x="3235104" y="3634898"/>
            <a:ext cx="1591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Primeiro: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b="1" dirty="0">
                <a:solidFill>
                  <a:srgbClr val="FF0000"/>
                </a:solidFill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Último: 1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DC0F6BA-FD2E-4034-934F-9CE33BF986D6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Ink Free" panose="03080402000500000000" pitchFamily="66" charset="0"/>
              </a:rPr>
              <a:t>1ª Questão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EB1519F-AAD7-442A-BC46-D65E5CF7DA88}"/>
              </a:ext>
            </a:extLst>
          </p:cNvPr>
          <p:cNvSpPr txBox="1"/>
          <p:nvPr/>
        </p:nvSpPr>
        <p:spPr>
          <a:xfrm>
            <a:off x="7046814" y="5401484"/>
            <a:ext cx="2090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Maior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F0237E5-C021-408B-8780-8BF1809137B6}"/>
              </a:ext>
            </a:extLst>
          </p:cNvPr>
          <p:cNvSpPr txBox="1"/>
          <p:nvPr/>
        </p:nvSpPr>
        <p:spPr>
          <a:xfrm>
            <a:off x="383097" y="5644060"/>
            <a:ext cx="6157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b="1" dirty="0">
                <a:solidFill>
                  <a:srgbClr val="FF0000"/>
                </a:solidFill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Menor binário de 12 dígitos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100000000000 </a:t>
            </a:r>
          </a:p>
        </p:txBody>
      </p:sp>
    </p:spTree>
    <p:extLst>
      <p:ext uri="{BB962C8B-B14F-4D97-AF65-F5344CB8AC3E}">
        <p14:creationId xmlns:p14="http://schemas.microsoft.com/office/powerpoint/2010/main" val="42762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17" grpId="0"/>
      <p:bldP spid="18" grpId="0"/>
      <p:bldP spid="2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225285D7-9CA3-4B11-A418-A006EE744B66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Ink Free" panose="03080402000500000000" pitchFamily="66" charset="0"/>
              </a:rPr>
              <a:t>2ª Questão – item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A6C31BC-26D9-4BD4-BF83-4E517E7E7F95}"/>
                  </a:ext>
                </a:extLst>
              </p:cNvPr>
              <p:cNvSpPr txBox="1"/>
              <p:nvPr/>
            </p:nvSpPr>
            <p:spPr>
              <a:xfrm>
                <a:off x="246077" y="1396746"/>
                <a:ext cx="3084353" cy="6141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1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1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pt-BR" sz="1800" dirty="0">
                    <a:solidFill>
                      <a:srgbClr val="FF0000"/>
                    </a:solidFill>
                    <a:effectLst/>
                    <a:latin typeface="Ink Free" panose="03080402000500000000" pitchFamily="66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1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1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pt-BR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pt-BR" sz="1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pt-BR" sz="1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pt-BR" sz="2400" dirty="0">
                    <a:solidFill>
                      <a:srgbClr val="FF0000"/>
                    </a:solidFill>
                    <a:effectLst/>
                    <a:latin typeface="Ink Free" panose="03080402000500000000" pitchFamily="66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pt-BR" sz="1800" i="1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pt-B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A6C31BC-26D9-4BD4-BF83-4E517E7E7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77" y="1396746"/>
                <a:ext cx="3084353" cy="614142"/>
              </a:xfrm>
              <a:prstGeom prst="rect">
                <a:avLst/>
              </a:prstGeom>
              <a:blipFill>
                <a:blip r:embed="rId2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F641D9C-D3BC-4562-B643-40D622F92C19}"/>
                  </a:ext>
                </a:extLst>
              </p:cNvPr>
              <p:cNvSpPr txBox="1"/>
              <p:nvPr/>
            </p:nvSpPr>
            <p:spPr>
              <a:xfrm>
                <a:off x="357351" y="2343180"/>
                <a:ext cx="1991566" cy="6127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pt-BR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F641D9C-D3BC-4562-B643-40D622F92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1" y="2343180"/>
                <a:ext cx="1991566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F1AC9669-3268-4F7D-8DD7-92948E808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109" y="609700"/>
            <a:ext cx="5118814" cy="311238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630FD24-8C9A-4D92-9093-A19C52473EE3}"/>
              </a:ext>
            </a:extLst>
          </p:cNvPr>
          <p:cNvSpPr txBox="1"/>
          <p:nvPr/>
        </p:nvSpPr>
        <p:spPr>
          <a:xfrm>
            <a:off x="0" y="609700"/>
            <a:ext cx="6542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Ink Free" panose="03080402000500000000" pitchFamily="66" charset="0"/>
              </a:rPr>
              <a:t>a) as coordenadas (</a:t>
            </a:r>
            <a:r>
              <a:rPr lang="pt-BR" sz="2400" dirty="0" err="1">
                <a:latin typeface="Ink Free" panose="03080402000500000000" pitchFamily="66" charset="0"/>
              </a:rPr>
              <a:t>x,y</a:t>
            </a:r>
            <a:r>
              <a:rPr lang="pt-BR" sz="2400" dirty="0">
                <a:latin typeface="Ink Free" panose="03080402000500000000" pitchFamily="66" charset="0"/>
              </a:rPr>
              <a:t>) do ponto na tela do radar em que os aviõezinhos se sobrepõem pela 1a vez;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E89933B-6B5C-426E-9BDE-FCE1AB58979C}"/>
              </a:ext>
            </a:extLst>
          </p:cNvPr>
          <p:cNvSpPr txBox="1"/>
          <p:nvPr/>
        </p:nvSpPr>
        <p:spPr>
          <a:xfrm>
            <a:off x="34949" y="3195221"/>
            <a:ext cx="369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Resolvendo pelo </a:t>
            </a:r>
            <a:r>
              <a:rPr lang="pt-BR" altLang="pt-BR" b="1" dirty="0">
                <a:solidFill>
                  <a:srgbClr val="FF0000"/>
                </a:solidFill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Método de Newton:</a:t>
            </a: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Ink Free" panose="03080402000500000000" pitchFamily="66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503518CE-BCFC-4A98-8ED3-6DAD2A1CB1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591" t="36959" r="20314" b="14026"/>
          <a:stretch/>
        </p:blipFill>
        <p:spPr>
          <a:xfrm>
            <a:off x="230295" y="4577675"/>
            <a:ext cx="7041735" cy="22545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B3253074-A07E-4835-82B7-0FB5649C6CC5}"/>
                  </a:ext>
                </a:extLst>
              </p:cNvPr>
              <p:cNvSpPr txBox="1"/>
              <p:nvPr/>
            </p:nvSpPr>
            <p:spPr>
              <a:xfrm>
                <a:off x="3664701" y="3129483"/>
                <a:ext cx="1846624" cy="6463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altLang="pt-BR" sz="18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Ink Free" panose="03080402000500000000" pitchFamily="66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Valor inicial: </a:t>
                </a:r>
                <a:r>
                  <a:rPr kumimoji="0" lang="pt-BR" altLang="pt-BR" sz="180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Ink Free" panose="03080402000500000000" pitchFamily="66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2.0 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altLang="pt-BR" sz="1800" b="1" i="0" u="none" strike="noStrike" cap="none" normalizeH="0" baseline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Ink Free" panose="03080402000500000000" pitchFamily="66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Tol</a:t>
                </a:r>
                <a:r>
                  <a:rPr lang="pt-BR" altLang="pt-BR" b="1" dirty="0">
                    <a:solidFill>
                      <a:srgbClr val="FF0000"/>
                    </a:solidFill>
                    <a:latin typeface="Ink Free" panose="03080402000500000000" pitchFamily="66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pt-BR" alt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0,5</m:t>
                    </m:r>
                    <m:sSup>
                      <m:sSupPr>
                        <m:ctrlPr>
                          <a:rPr kumimoji="0" lang="pt-BR" altLang="pt-BR" sz="180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pt-BR" altLang="pt-BR" sz="180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kumimoji="0" lang="pt-BR" altLang="pt-BR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kumimoji="0" lang="pt-BR" altLang="pt-BR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kumimoji="0" lang="pt-BR" altLang="pt-B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Ink Free" panose="03080402000500000000" pitchFamily="66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B3253074-A07E-4835-82B7-0FB5649C6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701" y="3129483"/>
                <a:ext cx="1846624" cy="646331"/>
              </a:xfrm>
              <a:prstGeom prst="rect">
                <a:avLst/>
              </a:prstGeom>
              <a:blipFill>
                <a:blip r:embed="rId6"/>
                <a:stretch>
                  <a:fillRect l="-2295" t="-3704" b="-13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D7003E5-1434-401B-AFE9-483E1B9DD10C}"/>
                  </a:ext>
                </a:extLst>
              </p:cNvPr>
              <p:cNvSpPr txBox="1"/>
              <p:nvPr/>
            </p:nvSpPr>
            <p:spPr>
              <a:xfrm>
                <a:off x="8255885" y="5092344"/>
                <a:ext cx="3169920" cy="1155253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rgbClr val="FF0000"/>
                    </a:solidFill>
                  </a:rPr>
                  <a:t>Coordenadas:</a:t>
                </a:r>
              </a:p>
              <a:p>
                <a:r>
                  <a:rPr lang="pt-BR" dirty="0">
                    <a:solidFill>
                      <a:srgbClr val="FF0000"/>
                    </a:solidFill>
                  </a:rPr>
                  <a:t>x = 1,857</a:t>
                </a:r>
              </a:p>
              <a:p>
                <a:r>
                  <a:rPr lang="pt-BR" dirty="0">
                    <a:solidFill>
                      <a:srgbClr val="FF0000"/>
                    </a:solidFill>
                  </a:rPr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1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1,857</m:t>
                        </m:r>
                      </m:den>
                    </m:f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pt-BR" dirty="0">
                    <a:solidFill>
                      <a:srgbClr val="FF0000"/>
                    </a:solidFill>
                  </a:rPr>
                  <a:t>0,5385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D7003E5-1434-401B-AFE9-483E1B9DD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885" y="5092344"/>
                <a:ext cx="3169920" cy="1155253"/>
              </a:xfrm>
              <a:prstGeom prst="rect">
                <a:avLst/>
              </a:prstGeom>
              <a:blipFill>
                <a:blip r:embed="rId7"/>
                <a:stretch>
                  <a:fillRect l="-1341" t="-20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5EAFCB5-0BD6-43B9-A726-D1046C4ED074}"/>
                  </a:ext>
                </a:extLst>
              </p:cNvPr>
              <p:cNvSpPr txBox="1"/>
              <p:nvPr/>
            </p:nvSpPr>
            <p:spPr>
              <a:xfrm>
                <a:off x="230295" y="3996249"/>
                <a:ext cx="2851739" cy="52039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>
                        <m:f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5EAFCB5-0BD6-43B9-A726-D1046C4ED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95" y="3996249"/>
                <a:ext cx="2851739" cy="5203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4C5B5D7-D010-4292-B7D0-1616172CAA64}"/>
                  </a:ext>
                </a:extLst>
              </p:cNvPr>
              <p:cNvSpPr txBox="1"/>
              <p:nvPr/>
            </p:nvSpPr>
            <p:spPr>
              <a:xfrm>
                <a:off x="3395264" y="3906595"/>
                <a:ext cx="2189317" cy="61638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sSup>
                        <m:s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4C5B5D7-D010-4292-B7D0-1616172CA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264" y="3906595"/>
                <a:ext cx="2189317" cy="6163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F7BCEB0-79D0-4E9E-8313-5C0AFD24D1D4}"/>
                  </a:ext>
                </a:extLst>
              </p:cNvPr>
              <p:cNvSpPr txBox="1"/>
              <p:nvPr/>
            </p:nvSpPr>
            <p:spPr>
              <a:xfrm>
                <a:off x="3271412" y="1450029"/>
                <a:ext cx="2703611" cy="1176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pt-BR" i="1" dirty="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pt-BR" dirty="0">
                    <a:solidFill>
                      <a:srgbClr val="FF0000"/>
                    </a:solidFill>
                    <a:effectLst/>
                    <a:latin typeface="Ink Free" panose="03080402000500000000" pitchFamily="66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400" dirty="0">
                    <a:solidFill>
                      <a:srgbClr val="FF0000"/>
                    </a:solidFill>
                    <a:effectLst/>
                    <a:latin typeface="Ink Free" panose="03080402000500000000" pitchFamily="66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pt-BR" sz="1800" i="1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pt-B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F7BCEB0-79D0-4E9E-8313-5C0AFD24D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412" y="1450029"/>
                <a:ext cx="2703611" cy="1176412"/>
              </a:xfrm>
              <a:prstGeom prst="rect">
                <a:avLst/>
              </a:prstGeom>
              <a:blipFill>
                <a:blip r:embed="rId10"/>
                <a:stretch>
                  <a:fillRect l="-1580" t="-10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21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1" grpId="0" animBg="1"/>
      <p:bldP spid="5" grpId="0" animBg="1"/>
      <p:bldP spid="6" grpId="0" animBg="1"/>
      <p:bldP spid="7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225285D7-9CA3-4B11-A418-A006EE744B66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Ink Free" panose="03080402000500000000" pitchFamily="66" charset="0"/>
              </a:rPr>
              <a:t>2ª Questão – item b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C77C90-1A0B-4841-8DB8-F16422C0F2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32" t="43461" r="21671" b="12491"/>
          <a:stretch/>
        </p:blipFill>
        <p:spPr>
          <a:xfrm>
            <a:off x="246077" y="4628913"/>
            <a:ext cx="6736361" cy="20049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F2C070B-3A86-4A9E-9FD6-51BBCDAB3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109" y="609700"/>
            <a:ext cx="5118814" cy="311238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DDACC70-2D76-48EB-B784-19B1FD3EE6A1}"/>
              </a:ext>
            </a:extLst>
          </p:cNvPr>
          <p:cNvSpPr txBox="1"/>
          <p:nvPr/>
        </p:nvSpPr>
        <p:spPr>
          <a:xfrm>
            <a:off x="-1" y="3160224"/>
            <a:ext cx="369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Resolvendo pelo </a:t>
            </a:r>
            <a:r>
              <a:rPr lang="pt-BR" altLang="pt-BR" b="1" dirty="0">
                <a:solidFill>
                  <a:srgbClr val="FF0000"/>
                </a:solidFill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Método de Newton:</a:t>
            </a: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Ink Free" panose="03080402000500000000" pitchFamily="66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49E3917-00EC-4909-940D-5093A4E5EB93}"/>
                  </a:ext>
                </a:extLst>
              </p:cNvPr>
              <p:cNvSpPr txBox="1"/>
              <p:nvPr/>
            </p:nvSpPr>
            <p:spPr>
              <a:xfrm>
                <a:off x="0" y="1606097"/>
                <a:ext cx="49830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altLang="pt-BR" sz="180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Ink Free" panose="03080402000500000000" pitchFamily="66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Encontrar ponto máximo,  onde </a:t>
                </a:r>
                <a14:m>
                  <m:oMath xmlns:m="http://schemas.openxmlformats.org/officeDocument/2006/math">
                    <m:r>
                      <a:rPr kumimoji="0" lang="pt-BR" altLang="pt-BR" sz="1800" b="0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kumimoji="0" lang="pt-BR" altLang="pt-BR" sz="1800" b="0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</m:t>
                    </m:r>
                    <m:d>
                      <m:dPr>
                        <m:ctrlPr>
                          <a:rPr kumimoji="0" lang="pt-BR" altLang="pt-BR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pt-BR" altLang="pt-BR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kumimoji="0" lang="pt-BR" altLang="pt-BR" sz="1800" b="0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kumimoji="0" lang="pt-BR" altLang="pt-BR" sz="18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Ink Free" panose="03080402000500000000" pitchFamily="66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49E3917-00EC-4909-940D-5093A4E5E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6097"/>
                <a:ext cx="4983061" cy="369332"/>
              </a:xfrm>
              <a:prstGeom prst="rect">
                <a:avLst/>
              </a:prstGeom>
              <a:blipFill>
                <a:blip r:embed="rId4"/>
                <a:stretch>
                  <a:fillRect l="-979" t="-6557" b="-26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740198EC-F09B-4662-8E82-D0E7CEBC733B}"/>
              </a:ext>
            </a:extLst>
          </p:cNvPr>
          <p:cNvSpPr txBox="1"/>
          <p:nvPr/>
        </p:nvSpPr>
        <p:spPr>
          <a:xfrm>
            <a:off x="0" y="653736"/>
            <a:ext cx="6542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Ink Free" panose="03080402000500000000" pitchFamily="66" charset="0"/>
              </a:rPr>
              <a:t>b) o valor máximo da distância vertical d(x) entre os aviõezinhos no intervalo [2; 4].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7EC25F81-763B-43DC-8733-196B233F4A0B}"/>
                  </a:ext>
                </a:extLst>
              </p:cNvPr>
              <p:cNvSpPr txBox="1"/>
              <p:nvPr/>
            </p:nvSpPr>
            <p:spPr>
              <a:xfrm>
                <a:off x="8836648" y="4696336"/>
                <a:ext cx="2001929" cy="6127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pt-BR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7EC25F81-763B-43DC-8733-196B233F4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648" y="4696336"/>
                <a:ext cx="2001929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4BC48FE-636B-4E12-B6DE-CD333691C4B7}"/>
                  </a:ext>
                </a:extLst>
              </p:cNvPr>
              <p:cNvSpPr txBox="1"/>
              <p:nvPr/>
            </p:nvSpPr>
            <p:spPr>
              <a:xfrm>
                <a:off x="8184887" y="5631397"/>
                <a:ext cx="3305449" cy="369332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pt-B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alor</m:t>
                    </m:r>
                    <m:r>
                      <a:rPr lang="pt-B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pt-B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sty m:val="p"/>
                      </m:rPr>
                      <a:rPr lang="pt-B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ximo</m:t>
                    </m:r>
                    <m:r>
                      <a:rPr lang="pt-B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(2,752)</m:t>
                    </m:r>
                    <m:r>
                      <a:rPr lang="pt-BR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>
                    <a:highlight>
                      <a:srgbClr val="FFFF00"/>
                    </a:highlight>
                  </a:rPr>
                  <a:t> </a:t>
                </a:r>
                <a:r>
                  <a:rPr lang="pt-BR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0,12</a:t>
                </a: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4BC48FE-636B-4E12-B6DE-CD333691C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887" y="5631397"/>
                <a:ext cx="3305449" cy="369332"/>
              </a:xfrm>
              <a:prstGeom prst="rect">
                <a:avLst/>
              </a:prstGeom>
              <a:blipFill>
                <a:blip r:embed="rId6"/>
                <a:stretch>
                  <a:fillRect t="-8065" r="-368" b="-241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BDCB7F8-D06E-4A21-AA29-BE04BA4253F8}"/>
                  </a:ext>
                </a:extLst>
              </p:cNvPr>
              <p:cNvSpPr txBox="1"/>
              <p:nvPr/>
            </p:nvSpPr>
            <p:spPr>
              <a:xfrm>
                <a:off x="325066" y="2264908"/>
                <a:ext cx="2851739" cy="52039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>
                        <m:f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BDCB7F8-D06E-4A21-AA29-BE04BA42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66" y="2264908"/>
                <a:ext cx="2851739" cy="5203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3F110FC-A751-4158-A282-C94D23BA9907}"/>
                  </a:ext>
                </a:extLst>
              </p:cNvPr>
              <p:cNvSpPr txBox="1"/>
              <p:nvPr/>
            </p:nvSpPr>
            <p:spPr>
              <a:xfrm>
                <a:off x="325066" y="3819035"/>
                <a:ext cx="3559038" cy="52039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2−4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3F110FC-A751-4158-A282-C94D23BA9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66" y="3819035"/>
                <a:ext cx="3559038" cy="5203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01A9A69-9A63-439B-97E6-A98408B7F686}"/>
                  </a:ext>
                </a:extLst>
              </p:cNvPr>
              <p:cNvSpPr txBox="1"/>
              <p:nvPr/>
            </p:nvSpPr>
            <p:spPr>
              <a:xfrm>
                <a:off x="3977531" y="2974789"/>
                <a:ext cx="1846624" cy="6463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altLang="pt-BR" sz="18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Ink Free" panose="03080402000500000000" pitchFamily="66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Valor inicial: </a:t>
                </a:r>
                <a:r>
                  <a:rPr lang="pt-BR" altLang="pt-BR" dirty="0">
                    <a:solidFill>
                      <a:srgbClr val="FF0000"/>
                    </a:solidFill>
                    <a:latin typeface="Ink Free" panose="03080402000500000000" pitchFamily="66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kumimoji="0" lang="pt-BR" altLang="pt-BR" sz="180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Ink Free" panose="03080402000500000000" pitchFamily="66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.0 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altLang="pt-BR" sz="1800" b="1" i="0" u="none" strike="noStrike" cap="none" normalizeH="0" baseline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Ink Free" panose="03080402000500000000" pitchFamily="66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Tol</a:t>
                </a:r>
                <a:r>
                  <a:rPr lang="pt-BR" altLang="pt-BR" b="1" dirty="0">
                    <a:solidFill>
                      <a:srgbClr val="FF0000"/>
                    </a:solidFill>
                    <a:latin typeface="Ink Free" panose="03080402000500000000" pitchFamily="66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pt-BR" alt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0,5</m:t>
                    </m:r>
                    <m:sSup>
                      <m:sSupPr>
                        <m:ctrlPr>
                          <a:rPr kumimoji="0" lang="pt-BR" altLang="pt-BR" sz="180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pt-BR" altLang="pt-BR" sz="180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kumimoji="0" lang="pt-BR" altLang="pt-BR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kumimoji="0" lang="pt-BR" altLang="pt-BR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kumimoji="0" lang="pt-BR" altLang="pt-B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Ink Free" panose="03080402000500000000" pitchFamily="66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01A9A69-9A63-439B-97E6-A98408B7F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531" y="2974789"/>
                <a:ext cx="1846624" cy="646331"/>
              </a:xfrm>
              <a:prstGeom prst="rect">
                <a:avLst/>
              </a:prstGeom>
              <a:blipFill>
                <a:blip r:embed="rId9"/>
                <a:stretch>
                  <a:fillRect l="-2295" t="-4630" b="-13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3E8CADC-2FFA-4F4C-AC8F-94B21ED021B6}"/>
                  </a:ext>
                </a:extLst>
              </p:cNvPr>
              <p:cNvSpPr txBox="1"/>
              <p:nvPr/>
            </p:nvSpPr>
            <p:spPr>
              <a:xfrm>
                <a:off x="4260948" y="3699624"/>
                <a:ext cx="2248628" cy="61638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sSup>
                        <m:s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′′(</m:t>
                              </m:r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3E8CADC-2FFA-4F4C-AC8F-94B21ED02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948" y="3699624"/>
                <a:ext cx="2248628" cy="6163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1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55ECA33-F26E-4350-9A68-D4240009B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3371"/>
            <a:ext cx="12183205" cy="271562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C8A4423-0539-4F98-82B3-9CD12655C493}"/>
              </a:ext>
            </a:extLst>
          </p:cNvPr>
          <p:cNvSpPr txBox="1"/>
          <p:nvPr/>
        </p:nvSpPr>
        <p:spPr>
          <a:xfrm>
            <a:off x="0" y="22694"/>
            <a:ext cx="12183205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Ink Free" panose="03080402000500000000" pitchFamily="66" charset="0"/>
              </a:rPr>
              <a:t>3ª Questão – item 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E60E488-F7E6-4F16-9768-E529D9C48C92}"/>
              </a:ext>
            </a:extLst>
          </p:cNvPr>
          <p:cNvSpPr txBox="1"/>
          <p:nvPr/>
        </p:nvSpPr>
        <p:spPr>
          <a:xfrm>
            <a:off x="268447" y="3059668"/>
            <a:ext cx="8556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effectLst/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a)Verificar se o processo de </a:t>
            </a:r>
            <a:r>
              <a:rPr lang="pt-BR" sz="1800" b="1" dirty="0">
                <a:effectLst/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G-J</a:t>
            </a:r>
            <a:r>
              <a:rPr lang="pt-BR" sz="1800" dirty="0">
                <a:effectLst/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apresenta condições suficientes para a convergência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9D7453-F391-47D6-B8CC-9B1A4F25B85E}"/>
              </a:ext>
            </a:extLst>
          </p:cNvPr>
          <p:cNvSpPr txBox="1"/>
          <p:nvPr/>
        </p:nvSpPr>
        <p:spPr>
          <a:xfrm>
            <a:off x="1112736" y="3561009"/>
            <a:ext cx="9957732" cy="782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Pelo critério das linhas, a matriz não é diagonal dominante.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3ª e 5ª linhas não atendem ao critério. Logo, </a:t>
            </a:r>
            <a:r>
              <a:rPr lang="pt-BR" sz="18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não há condições suficientes para a convergência.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0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55ECA33-F26E-4350-9A68-D4240009B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" y="655974"/>
            <a:ext cx="12183205" cy="271562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C8A4423-0539-4F98-82B3-9CD12655C493}"/>
              </a:ext>
            </a:extLst>
          </p:cNvPr>
          <p:cNvSpPr txBox="1"/>
          <p:nvPr/>
        </p:nvSpPr>
        <p:spPr>
          <a:xfrm>
            <a:off x="0" y="22694"/>
            <a:ext cx="12183205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Ink Free" panose="03080402000500000000" pitchFamily="66" charset="0"/>
              </a:rPr>
              <a:t>3ª Questão – item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42E9B2F-68DA-4B74-BBD7-60F274260426}"/>
                  </a:ext>
                </a:extLst>
              </p:cNvPr>
              <p:cNvSpPr txBox="1"/>
              <p:nvPr/>
            </p:nvSpPr>
            <p:spPr>
              <a:xfrm>
                <a:off x="1276728" y="3471459"/>
                <a:ext cx="3601617" cy="3123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15−4</m:t>
                          </m:r>
                          <m:sSubSup>
                            <m:sSub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  <m:sSubSup>
                            <m:sSub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endParaRPr lang="pt-BR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7−4</m:t>
                          </m:r>
                          <m:sSubSup>
                            <m:sSub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pt-BR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7−3</m:t>
                          </m:r>
                          <m:sSubSup>
                            <m:sSub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4−2</m:t>
                          </m:r>
                          <m:sSubSup>
                            <m:sSub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8−4</m:t>
                          </m:r>
                          <m:sSubSup>
                            <m:sSub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pt-BR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42E9B2F-68DA-4B74-BBD7-60F274260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728" y="3471459"/>
                <a:ext cx="3601617" cy="3123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51C5F8C6-AF25-42BF-A587-A3AE9963342F}"/>
              </a:ext>
            </a:extLst>
          </p:cNvPr>
          <p:cNvSpPr/>
          <p:nvPr/>
        </p:nvSpPr>
        <p:spPr>
          <a:xfrm>
            <a:off x="335893" y="3418859"/>
            <a:ext cx="438539" cy="31200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GS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3E34E5C8-0CE0-484F-B4A9-19DFCE864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843020"/>
              </p:ext>
            </p:extLst>
          </p:nvPr>
        </p:nvGraphicFramePr>
        <p:xfrm>
          <a:off x="5013996" y="3328420"/>
          <a:ext cx="3616848" cy="3506886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566729">
                  <a:extLst>
                    <a:ext uri="{9D8B030D-6E8A-4147-A177-3AD203B41FA5}">
                      <a16:colId xmlns:a16="http://schemas.microsoft.com/office/drawing/2014/main" val="948023895"/>
                    </a:ext>
                  </a:extLst>
                </a:gridCol>
                <a:gridCol w="803834">
                  <a:extLst>
                    <a:ext uri="{9D8B030D-6E8A-4147-A177-3AD203B41FA5}">
                      <a16:colId xmlns:a16="http://schemas.microsoft.com/office/drawing/2014/main" val="3608742725"/>
                    </a:ext>
                  </a:extLst>
                </a:gridCol>
                <a:gridCol w="1113856">
                  <a:extLst>
                    <a:ext uri="{9D8B030D-6E8A-4147-A177-3AD203B41FA5}">
                      <a16:colId xmlns:a16="http://schemas.microsoft.com/office/drawing/2014/main" val="3143529442"/>
                    </a:ext>
                  </a:extLst>
                </a:gridCol>
                <a:gridCol w="1132429">
                  <a:extLst>
                    <a:ext uri="{9D8B030D-6E8A-4147-A177-3AD203B41FA5}">
                      <a16:colId xmlns:a16="http://schemas.microsoft.com/office/drawing/2014/main" val="3654081727"/>
                    </a:ext>
                  </a:extLst>
                </a:gridCol>
              </a:tblGrid>
              <a:tr h="2465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iter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#0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#1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#2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extLst>
                  <a:ext uri="{0D108BD9-81ED-4DB2-BD59-A6C34878D82A}">
                    <a16:rowId xmlns:a16="http://schemas.microsoft.com/office/drawing/2014/main" val="1392745915"/>
                  </a:ext>
                </a:extLst>
              </a:tr>
              <a:tr h="3040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x1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0,625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0,527778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extLst>
                  <a:ext uri="{0D108BD9-81ED-4DB2-BD59-A6C34878D82A}">
                    <a16:rowId xmlns:a16="http://schemas.microsoft.com/office/drawing/2014/main" val="2898181528"/>
                  </a:ext>
                </a:extLst>
              </a:tr>
              <a:tr h="3040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x2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0,375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0,25463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extLst>
                  <a:ext uri="{0D108BD9-81ED-4DB2-BD59-A6C34878D82A}">
                    <a16:rowId xmlns:a16="http://schemas.microsoft.com/office/drawing/2014/main" val="1345203168"/>
                  </a:ext>
                </a:extLst>
              </a:tr>
              <a:tr h="3040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x3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2,333333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2,194444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extLst>
                  <a:ext uri="{0D108BD9-81ED-4DB2-BD59-A6C34878D82A}">
                    <a16:rowId xmlns:a16="http://schemas.microsoft.com/office/drawing/2014/main" val="422282405"/>
                  </a:ext>
                </a:extLst>
              </a:tr>
              <a:tr h="3040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x4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0,916667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0,981481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extLst>
                  <a:ext uri="{0D108BD9-81ED-4DB2-BD59-A6C34878D82A}">
                    <a16:rowId xmlns:a16="http://schemas.microsoft.com/office/drawing/2014/main" val="726283546"/>
                  </a:ext>
                </a:extLst>
              </a:tr>
              <a:tr h="3040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x5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0,138889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0,25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extLst>
                  <a:ext uri="{0D108BD9-81ED-4DB2-BD59-A6C34878D82A}">
                    <a16:rowId xmlns:a16="http://schemas.microsoft.com/office/drawing/2014/main" val="22102903"/>
                  </a:ext>
                </a:extLst>
              </a:tr>
              <a:tr h="2465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delta x</a:t>
                      </a:r>
                      <a:endParaRPr lang="pt-BR" sz="1800" b="1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645" marR="66645" marT="0" marB="0" anchor="b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690537"/>
                  </a:ext>
                </a:extLst>
              </a:tr>
              <a:tr h="24656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800" b="1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645" marR="66645" marT="0" marB="0" anchor="b">
                    <a:solidFill>
                      <a:srgbClr val="7FAFD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800" b="1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645" marR="66645" marT="0" marB="0" anchor="b">
                    <a:solidFill>
                      <a:srgbClr val="7FAFD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0,625</a:t>
                      </a:r>
                      <a:endParaRPr lang="pt-BR" sz="18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645" marR="66645" marT="0" marB="0" anchor="b">
                    <a:solidFill>
                      <a:srgbClr val="7FAFD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-0,09722</a:t>
                      </a:r>
                      <a:endParaRPr lang="pt-BR" sz="18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645" marR="66645" marT="0" marB="0" anchor="b">
                    <a:solidFill>
                      <a:srgbClr val="7FAFDE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405843"/>
                  </a:ext>
                </a:extLst>
              </a:tr>
              <a:tr h="2465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0,375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-0,12037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extLst>
                  <a:ext uri="{0D108BD9-81ED-4DB2-BD59-A6C34878D82A}">
                    <a16:rowId xmlns:a16="http://schemas.microsoft.com/office/drawing/2014/main" val="2274858375"/>
                  </a:ext>
                </a:extLst>
              </a:tr>
              <a:tr h="2465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>
                    <a:solidFill>
                      <a:srgbClr val="7FAFD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2,333333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-0,13889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extLst>
                  <a:ext uri="{0D108BD9-81ED-4DB2-BD59-A6C34878D82A}">
                    <a16:rowId xmlns:a16="http://schemas.microsoft.com/office/drawing/2014/main" val="2836120615"/>
                  </a:ext>
                </a:extLst>
              </a:tr>
              <a:tr h="2465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0,916667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0,064815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extLst>
                  <a:ext uri="{0D108BD9-81ED-4DB2-BD59-A6C34878D82A}">
                    <a16:rowId xmlns:a16="http://schemas.microsoft.com/office/drawing/2014/main" val="3093459175"/>
                  </a:ext>
                </a:extLst>
              </a:tr>
              <a:tr h="3040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0,138889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0,111111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extLst>
                  <a:ext uri="{0D108BD9-81ED-4DB2-BD59-A6C34878D82A}">
                    <a16:rowId xmlns:a16="http://schemas.microsoft.com/office/drawing/2014/main" val="3336626133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E76DB8AF-E4E1-43BE-8782-F5DC90DCCC28}"/>
              </a:ext>
            </a:extLst>
          </p:cNvPr>
          <p:cNvSpPr txBox="1"/>
          <p:nvPr/>
        </p:nvSpPr>
        <p:spPr>
          <a:xfrm>
            <a:off x="221785" y="2814730"/>
            <a:ext cx="11086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1800" dirty="0">
                <a:effectLst/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InkFree"/>
              </a:rPr>
              <a:t> </a:t>
            </a:r>
            <a:r>
              <a:rPr lang="pt-BR" sz="1800" dirty="0"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Com o processo iterativo de 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Ink Free" panose="03080402000500000000" pitchFamily="66" charset="0"/>
              </a:rPr>
              <a:t>G-S, obter os seguintes valores da primeira e segunda iterações, x2(1) e x5(2)</a:t>
            </a:r>
            <a:r>
              <a:rPr lang="pt-BR" dirty="0">
                <a:latin typeface="Ink Free" panose="03080402000500000000" pitchFamily="66" charset="0"/>
              </a:rPr>
              <a:t> 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2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55ECA33-F26E-4350-9A68-D4240009B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791"/>
            <a:ext cx="12183205" cy="271562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C8A4423-0539-4F98-82B3-9CD12655C493}"/>
              </a:ext>
            </a:extLst>
          </p:cNvPr>
          <p:cNvSpPr txBox="1"/>
          <p:nvPr/>
        </p:nvSpPr>
        <p:spPr>
          <a:xfrm>
            <a:off x="0" y="22694"/>
            <a:ext cx="12183205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Ink Free" panose="03080402000500000000" pitchFamily="66" charset="0"/>
              </a:rPr>
              <a:t>3ª Questão – item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42E9B2F-68DA-4B74-BBD7-60F274260426}"/>
                  </a:ext>
                </a:extLst>
              </p:cNvPr>
              <p:cNvSpPr txBox="1"/>
              <p:nvPr/>
            </p:nvSpPr>
            <p:spPr>
              <a:xfrm>
                <a:off x="1108279" y="3734132"/>
                <a:ext cx="3601617" cy="3123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15−4</m:t>
                          </m:r>
                          <m:sSubSup>
                            <m:sSub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  <m:sSubSup>
                            <m:sSub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endParaRPr lang="pt-BR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7−4</m:t>
                          </m:r>
                          <m:sSubSup>
                            <m:sSub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pt-BR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7−3</m:t>
                          </m:r>
                          <m:sSubSup>
                            <m:sSub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4−2</m:t>
                          </m:r>
                          <m:sSubSup>
                            <m:sSub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8−4</m:t>
                          </m:r>
                          <m:sSubSup>
                            <m:sSub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pt-BR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42E9B2F-68DA-4B74-BBD7-60F274260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279" y="3734132"/>
                <a:ext cx="3601617" cy="3123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51C5F8C6-AF25-42BF-A587-A3AE9963342F}"/>
              </a:ext>
            </a:extLst>
          </p:cNvPr>
          <p:cNvSpPr/>
          <p:nvPr/>
        </p:nvSpPr>
        <p:spPr>
          <a:xfrm>
            <a:off x="611382" y="3737994"/>
            <a:ext cx="438539" cy="31200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GS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C4F5CCD3-E882-4A58-B26B-AF70CE643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677385"/>
              </p:ext>
            </p:extLst>
          </p:nvPr>
        </p:nvGraphicFramePr>
        <p:xfrm>
          <a:off x="5183435" y="3315434"/>
          <a:ext cx="4823670" cy="3506886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566729">
                  <a:extLst>
                    <a:ext uri="{9D8B030D-6E8A-4147-A177-3AD203B41FA5}">
                      <a16:colId xmlns:a16="http://schemas.microsoft.com/office/drawing/2014/main" val="948023895"/>
                    </a:ext>
                  </a:extLst>
                </a:gridCol>
                <a:gridCol w="801638">
                  <a:extLst>
                    <a:ext uri="{9D8B030D-6E8A-4147-A177-3AD203B41FA5}">
                      <a16:colId xmlns:a16="http://schemas.microsoft.com/office/drawing/2014/main" val="3608742725"/>
                    </a:ext>
                  </a:extLst>
                </a:gridCol>
                <a:gridCol w="1116052">
                  <a:extLst>
                    <a:ext uri="{9D8B030D-6E8A-4147-A177-3AD203B41FA5}">
                      <a16:colId xmlns:a16="http://schemas.microsoft.com/office/drawing/2014/main" val="3143529442"/>
                    </a:ext>
                  </a:extLst>
                </a:gridCol>
                <a:gridCol w="1132429">
                  <a:extLst>
                    <a:ext uri="{9D8B030D-6E8A-4147-A177-3AD203B41FA5}">
                      <a16:colId xmlns:a16="http://schemas.microsoft.com/office/drawing/2014/main" val="3654081727"/>
                    </a:ext>
                  </a:extLst>
                </a:gridCol>
                <a:gridCol w="1206822">
                  <a:extLst>
                    <a:ext uri="{9D8B030D-6E8A-4147-A177-3AD203B41FA5}">
                      <a16:colId xmlns:a16="http://schemas.microsoft.com/office/drawing/2014/main" val="3911023103"/>
                    </a:ext>
                  </a:extLst>
                </a:gridCol>
              </a:tblGrid>
              <a:tr h="2465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iter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#0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#1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#2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#3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extLst>
                  <a:ext uri="{0D108BD9-81ED-4DB2-BD59-A6C34878D82A}">
                    <a16:rowId xmlns:a16="http://schemas.microsoft.com/office/drawing/2014/main" val="1392745915"/>
                  </a:ext>
                </a:extLst>
              </a:tr>
              <a:tr h="3040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x1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0,625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0,527778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0,520062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extLst>
                  <a:ext uri="{0D108BD9-81ED-4DB2-BD59-A6C34878D82A}">
                    <a16:rowId xmlns:a16="http://schemas.microsoft.com/office/drawing/2014/main" val="2898181528"/>
                  </a:ext>
                </a:extLst>
              </a:tr>
              <a:tr h="3040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x2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0,375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0,25463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0,246399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extLst>
                  <a:ext uri="{0D108BD9-81ED-4DB2-BD59-A6C34878D82A}">
                    <a16:rowId xmlns:a16="http://schemas.microsoft.com/office/drawing/2014/main" val="1345203168"/>
                  </a:ext>
                </a:extLst>
              </a:tr>
              <a:tr h="3040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x3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2,333333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2,194444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2,083333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extLst>
                  <a:ext uri="{0D108BD9-81ED-4DB2-BD59-A6C34878D82A}">
                    <a16:rowId xmlns:a16="http://schemas.microsoft.com/office/drawing/2014/main" val="422282405"/>
                  </a:ext>
                </a:extLst>
              </a:tr>
              <a:tr h="3040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x4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0,916667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0,981481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0,986626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extLst>
                  <a:ext uri="{0D108BD9-81ED-4DB2-BD59-A6C34878D82A}">
                    <a16:rowId xmlns:a16="http://schemas.microsoft.com/office/drawing/2014/main" val="726283546"/>
                  </a:ext>
                </a:extLst>
              </a:tr>
              <a:tr h="3040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x5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0,138889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0,25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0,292181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extLst>
                  <a:ext uri="{0D108BD9-81ED-4DB2-BD59-A6C34878D82A}">
                    <a16:rowId xmlns:a16="http://schemas.microsoft.com/office/drawing/2014/main" val="22102903"/>
                  </a:ext>
                </a:extLst>
              </a:tr>
              <a:tr h="2465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delta x</a:t>
                      </a:r>
                      <a:endParaRPr lang="pt-BR" sz="1800" b="1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645" marR="66645" marT="0" marB="0" anchor="b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690537"/>
                  </a:ext>
                </a:extLst>
              </a:tr>
              <a:tr h="2465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0,625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-0,09722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-0,00772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extLst>
                  <a:ext uri="{0D108BD9-81ED-4DB2-BD59-A6C34878D82A}">
                    <a16:rowId xmlns:a16="http://schemas.microsoft.com/office/drawing/2014/main" val="941405843"/>
                  </a:ext>
                </a:extLst>
              </a:tr>
              <a:tr h="2465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0,375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-0,12037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-0,00823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extLst>
                  <a:ext uri="{0D108BD9-81ED-4DB2-BD59-A6C34878D82A}">
                    <a16:rowId xmlns:a16="http://schemas.microsoft.com/office/drawing/2014/main" val="2274858375"/>
                  </a:ext>
                </a:extLst>
              </a:tr>
              <a:tr h="2465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2,333333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-0,13889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-0,11111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extLst>
                  <a:ext uri="{0D108BD9-81ED-4DB2-BD59-A6C34878D82A}">
                    <a16:rowId xmlns:a16="http://schemas.microsoft.com/office/drawing/2014/main" val="2836120615"/>
                  </a:ext>
                </a:extLst>
              </a:tr>
              <a:tr h="2465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0,916667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0,064815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0,005144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extLst>
                  <a:ext uri="{0D108BD9-81ED-4DB2-BD59-A6C34878D82A}">
                    <a16:rowId xmlns:a16="http://schemas.microsoft.com/office/drawing/2014/main" val="3093459175"/>
                  </a:ext>
                </a:extLst>
              </a:tr>
              <a:tr h="3040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0,138889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0,111111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0,042181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45" marR="66645" marT="0" marB="0" anchor="b"/>
                </a:tc>
                <a:extLst>
                  <a:ext uri="{0D108BD9-81ED-4DB2-BD59-A6C34878D82A}">
                    <a16:rowId xmlns:a16="http://schemas.microsoft.com/office/drawing/2014/main" val="3336626133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1A7D9AC4-068F-4CD0-9397-EF13E9DA43BC}"/>
              </a:ext>
            </a:extLst>
          </p:cNvPr>
          <p:cNvSpPr txBox="1"/>
          <p:nvPr/>
        </p:nvSpPr>
        <p:spPr>
          <a:xfrm>
            <a:off x="255341" y="2730282"/>
            <a:ext cx="11086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effectLst/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InkFree"/>
              </a:rPr>
              <a:t> </a:t>
            </a:r>
            <a:r>
              <a:rPr lang="pt-BR" sz="1800" dirty="0"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Verificar se 3 iterações do processo de </a:t>
            </a:r>
            <a:r>
              <a:rPr lang="pt-BR" sz="1800" b="1" dirty="0"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G-S</a:t>
            </a:r>
            <a:r>
              <a:rPr lang="pt-BR" sz="1800" dirty="0"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são suficientes para se obter o valor da solução com duas casas decimais de precisão (</a:t>
            </a:r>
            <a:r>
              <a:rPr lang="pt-BR" sz="1800" dirty="0" err="1"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tol</a:t>
            </a:r>
            <a:r>
              <a:rPr lang="pt-BR" sz="1800" dirty="0"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= 0,5 × 10</a:t>
            </a:r>
            <a:r>
              <a:rPr lang="pt-BR" sz="1800" baseline="30000" dirty="0"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-2</a:t>
            </a:r>
            <a:r>
              <a:rPr lang="pt-BR" sz="1800" dirty="0"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Balão de Fala: Oval 1">
                <a:extLst>
                  <a:ext uri="{FF2B5EF4-FFF2-40B4-BE49-F238E27FC236}">
                    <a16:creationId xmlns:a16="http://schemas.microsoft.com/office/drawing/2014/main" id="{CA8A949F-DAAE-47FD-8CCE-73AFCD2A9465}"/>
                  </a:ext>
                </a:extLst>
              </p:cNvPr>
              <p:cNvSpPr/>
              <p:nvPr/>
            </p:nvSpPr>
            <p:spPr>
              <a:xfrm>
                <a:off x="10176229" y="5445911"/>
                <a:ext cx="1796429" cy="695597"/>
              </a:xfrm>
              <a:prstGeom prst="wedgeEllipseCallout">
                <a:avLst>
                  <a:gd name="adj1" fmla="val -60565"/>
                  <a:gd name="adj2" fmla="val 42351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400" i="1" dirty="0" smtClean="0">
                          <a:latin typeface="Cambria Math" panose="02040503050406030204" pitchFamily="18" charset="0"/>
                        </a:rPr>
                        <m:t>&gt;0,</m:t>
                      </m:r>
                      <m:r>
                        <a:rPr lang="pt-BR" sz="1400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BR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BR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" name="Balão de Fala: Oval 1">
                <a:extLst>
                  <a:ext uri="{FF2B5EF4-FFF2-40B4-BE49-F238E27FC236}">
                    <a16:creationId xmlns:a16="http://schemas.microsoft.com/office/drawing/2014/main" id="{CA8A949F-DAAE-47FD-8CCE-73AFCD2A94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6229" y="5445911"/>
                <a:ext cx="1796429" cy="695597"/>
              </a:xfrm>
              <a:prstGeom prst="wedgeEllipseCallout">
                <a:avLst>
                  <a:gd name="adj1" fmla="val -60565"/>
                  <a:gd name="adj2" fmla="val 42351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A8EF548F-716D-4F95-841A-4E210E3A34F4}"/>
              </a:ext>
            </a:extLst>
          </p:cNvPr>
          <p:cNvSpPr txBox="1"/>
          <p:nvPr/>
        </p:nvSpPr>
        <p:spPr>
          <a:xfrm>
            <a:off x="10150234" y="3462233"/>
            <a:ext cx="1447023" cy="15562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Não são suficientes</a:t>
            </a:r>
            <a:r>
              <a:rPr lang="pt-BR" sz="18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os desvios não atendem à tolerância.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40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9F5A72A-BCEC-4CEE-8BCB-FB2B8AB6BAD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Ink Free" panose="03080402000500000000" pitchFamily="66" charset="0"/>
              </a:rPr>
              <a:t>4ª Questão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7D7DD45-DA1D-4092-BC7A-8558509C1FCA}"/>
              </a:ext>
            </a:extLst>
          </p:cNvPr>
          <p:cNvSpPr txBox="1"/>
          <p:nvPr/>
        </p:nvSpPr>
        <p:spPr>
          <a:xfrm>
            <a:off x="-30356" y="523220"/>
            <a:ext cx="12222355" cy="2472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As calouras foram juntas ao mercado e realizaram as seguintes compras: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90170" algn="l"/>
              </a:tabLst>
            </a:pPr>
            <a:r>
              <a:rPr lang="pt-BR" sz="2400" dirty="0"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Irene pagou R$2,00 para trazer 2 bananas e 3 laranjas;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90170" algn="l"/>
              </a:tabLst>
            </a:pPr>
            <a:r>
              <a:rPr lang="pt-BR" sz="2400" dirty="0"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Joana gastou R$2,20 em 12 maçãs e 2 laranjas;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90170" algn="l"/>
              </a:tabLst>
            </a:pPr>
            <a:r>
              <a:rPr lang="pt-BR" sz="2400" dirty="0"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Carla levou 3 maçãs, 12 bananas e 1 laranja que saíram a R$3,80;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90170" algn="l"/>
              </a:tabLst>
            </a:pPr>
            <a:r>
              <a:rPr lang="pt-BR" sz="2400" dirty="0"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Roberta trouxe 3 laranjas e 3 peras que custaram R$1,65.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8359BDF-AED1-4328-8F9B-E5A1FC2266E3}"/>
              </a:ext>
            </a:extLst>
          </p:cNvPr>
          <p:cNvSpPr txBox="1"/>
          <p:nvPr/>
        </p:nvSpPr>
        <p:spPr>
          <a:xfrm>
            <a:off x="445744" y="3584905"/>
            <a:ext cx="6209522" cy="2472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     A=            Ban.    Lar.    Maçã   Pera</a:t>
            </a:r>
            <a:endParaRPr lang="pt-B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  Irene	 </a:t>
            </a:r>
            <a:endParaRPr lang="pt-B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  Joana	 </a:t>
            </a:r>
            <a:endParaRPr lang="pt-B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  Carla	 </a:t>
            </a:r>
            <a:endParaRPr lang="pt-B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  Roberta	    </a:t>
            </a:r>
            <a:endParaRPr lang="pt-BR" sz="2400" b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16580CF-D9DF-408F-9796-91A7974B453B}"/>
              </a:ext>
            </a:extLst>
          </p:cNvPr>
          <p:cNvSpPr txBox="1"/>
          <p:nvPr/>
        </p:nvSpPr>
        <p:spPr>
          <a:xfrm>
            <a:off x="6393934" y="3584905"/>
            <a:ext cx="1300440" cy="97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  =</a:t>
            </a:r>
            <a:r>
              <a:rPr lang="pt-BR" sz="24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01F308B-6A41-4547-B263-A65FBD06C958}"/>
              </a:ext>
            </a:extLst>
          </p:cNvPr>
          <p:cNvCxnSpPr/>
          <p:nvPr/>
        </p:nvCxnSpPr>
        <p:spPr>
          <a:xfrm flipV="1">
            <a:off x="6191075" y="3534868"/>
            <a:ext cx="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3403971-0EE8-4C27-BC6D-E598A3343D32}"/>
              </a:ext>
            </a:extLst>
          </p:cNvPr>
          <p:cNvSpPr txBox="1"/>
          <p:nvPr/>
        </p:nvSpPr>
        <p:spPr>
          <a:xfrm>
            <a:off x="338760" y="3073176"/>
            <a:ext cx="5561493" cy="38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Traduzir o problema para o sistema</a:t>
            </a:r>
            <a:endParaRPr lang="pt-BR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15DA493-DBB9-43C7-AC2E-564EA0517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48"/>
          <a:stretch/>
        </p:blipFill>
        <p:spPr>
          <a:xfrm>
            <a:off x="2114283" y="4538443"/>
            <a:ext cx="3781425" cy="167985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BC797BF9-2C56-4F5C-98B6-B0575988E2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247"/>
          <a:stretch/>
        </p:blipFill>
        <p:spPr>
          <a:xfrm>
            <a:off x="2114283" y="4109470"/>
            <a:ext cx="3781425" cy="428973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11743FEF-5B16-4D37-8B24-F854CDC1C106}"/>
              </a:ext>
            </a:extLst>
          </p:cNvPr>
          <p:cNvSpPr txBox="1"/>
          <p:nvPr/>
        </p:nvSpPr>
        <p:spPr>
          <a:xfrm>
            <a:off x="6198986" y="4605609"/>
            <a:ext cx="1207927" cy="1476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 2.20 </a:t>
            </a:r>
            <a:endParaRPr lang="pt-B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3.80 </a:t>
            </a:r>
            <a:endParaRPr lang="pt-B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1.65</a:t>
            </a:r>
            <a:endParaRPr lang="pt-B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4593454-8060-4A70-8789-F64967DD96EE}"/>
              </a:ext>
            </a:extLst>
          </p:cNvPr>
          <p:cNvSpPr txBox="1"/>
          <p:nvPr/>
        </p:nvSpPr>
        <p:spPr>
          <a:xfrm>
            <a:off x="6393934" y="4144080"/>
            <a:ext cx="8187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2.00</a:t>
            </a:r>
            <a:r>
              <a:rPr lang="pt-BR" sz="18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237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229516-359D-47D5-BE90-5B62C3433647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Ink Free" panose="03080402000500000000" pitchFamily="66" charset="0"/>
              </a:rPr>
              <a:t>4ª Questão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F3D310-D815-4720-9B0D-CB2C3C17F354}"/>
              </a:ext>
            </a:extLst>
          </p:cNvPr>
          <p:cNvSpPr txBox="1"/>
          <p:nvPr/>
        </p:nvSpPr>
        <p:spPr>
          <a:xfrm>
            <a:off x="0" y="668184"/>
            <a:ext cx="11086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1800" dirty="0">
                <a:effectLst/>
                <a:latin typeface="Ink Free" panose="03080402000500000000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InkFree"/>
              </a:rPr>
              <a:t> </a:t>
            </a:r>
            <a:r>
              <a:rPr lang="pt-BR" b="0" i="0" dirty="0">
                <a:solidFill>
                  <a:srgbClr val="000000"/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O</a:t>
            </a:r>
            <a:r>
              <a:rPr lang="pt-BR" sz="1800" dirty="0"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btenha os elementos L(4,1), D(3,3) e U(2,3) resultantes da fatoração da matriz de coeficientes do sistema linear que representa o problema.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0786671-ED10-48ED-A886-D840EBB16E94}"/>
              </a:ext>
            </a:extLst>
          </p:cNvPr>
          <p:cNvSpPr txBox="1"/>
          <p:nvPr/>
        </p:nvSpPr>
        <p:spPr>
          <a:xfrm>
            <a:off x="8553086" y="1429564"/>
            <a:ext cx="2921457" cy="1449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1,          0,          0,          0,      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0,  </a:t>
            </a:r>
            <a:r>
              <a:rPr lang="pt-BR" sz="16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       1,          0,          0,      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6,        -8,5       1,          0,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0,         1,5       0,17       1,</a:t>
            </a:r>
            <a:endParaRPr lang="pt-BR" sz="1600" b="1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8604A2A-940E-4B86-8E6E-03F448C40EB9}"/>
              </a:ext>
            </a:extLst>
          </p:cNvPr>
          <p:cNvSpPr txBox="1"/>
          <p:nvPr/>
        </p:nvSpPr>
        <p:spPr>
          <a:xfrm>
            <a:off x="8501589" y="3722578"/>
            <a:ext cx="3024452" cy="1449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b="1" dirty="0">
                <a:solidFill>
                  <a:srgbClr val="FF0000"/>
                </a:solidFill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pt-BR" sz="16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         0,          0,          0,      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0,          2,          0,          0,      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0,          0,       </a:t>
            </a:r>
            <a:r>
              <a:rPr lang="pt-BR" sz="16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105,</a:t>
            </a:r>
            <a:r>
              <a:rPr lang="pt-BR" sz="16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0,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0,          0,          0,         3,</a:t>
            </a:r>
            <a:endParaRPr lang="pt-BR" sz="1600" b="1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DC3D73E-66C5-4CC5-8E58-E82AB3DF8793}"/>
              </a:ext>
            </a:extLst>
          </p:cNvPr>
          <p:cNvSpPr txBox="1"/>
          <p:nvPr/>
        </p:nvSpPr>
        <p:spPr>
          <a:xfrm>
            <a:off x="8553086" y="5408308"/>
            <a:ext cx="3024452" cy="1449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b="1" dirty="0">
                <a:solidFill>
                  <a:srgbClr val="FF0000"/>
                </a:solidFill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pt-BR" sz="16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         1,5         0,          0,      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0,          1,          </a:t>
            </a:r>
            <a:r>
              <a:rPr lang="pt-BR" sz="1600" b="1" dirty="0">
                <a:solidFill>
                  <a:srgbClr val="FF0000"/>
                </a:solidFill>
                <a:highlight>
                  <a:srgbClr val="FFFF00"/>
                </a:highlight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pt-BR" sz="16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pt-BR" sz="16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0,      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0,          0,          1,          0,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0,          0,          0,          1,</a:t>
            </a:r>
            <a:endParaRPr lang="pt-BR" sz="1600" b="1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9656920-BDC3-49E7-AEDD-E01379EEDF12}"/>
              </a:ext>
            </a:extLst>
          </p:cNvPr>
          <p:cNvSpPr txBox="1"/>
          <p:nvPr/>
        </p:nvSpPr>
        <p:spPr>
          <a:xfrm>
            <a:off x="886502" y="1538733"/>
            <a:ext cx="1669601" cy="1580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2    3    0    0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0     2   12   0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12   1    3    0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0    3    0    </a:t>
            </a:r>
            <a:r>
              <a:rPr lang="en-US" sz="18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211AF32-B1F8-4F05-ABE4-812B10926C3F}"/>
              </a:ext>
            </a:extLst>
          </p:cNvPr>
          <p:cNvSpPr txBox="1"/>
          <p:nvPr/>
        </p:nvSpPr>
        <p:spPr>
          <a:xfrm>
            <a:off x="886502" y="3535166"/>
            <a:ext cx="1669601" cy="1580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2    3    0   0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0    2   12  0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0    0    105   0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0    0    0   </a:t>
            </a:r>
            <a:r>
              <a:rPr lang="en-US" sz="18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C39F6543-FD15-4324-8DD2-47F61B835956}"/>
              </a:ext>
            </a:extLst>
          </p:cNvPr>
          <p:cNvSpPr/>
          <p:nvPr/>
        </p:nvSpPr>
        <p:spPr>
          <a:xfrm>
            <a:off x="79141" y="2009796"/>
            <a:ext cx="63831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A=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736A98A-66CE-453E-911D-48D472F07F67}"/>
              </a:ext>
            </a:extLst>
          </p:cNvPr>
          <p:cNvSpPr/>
          <p:nvPr/>
        </p:nvSpPr>
        <p:spPr>
          <a:xfrm>
            <a:off x="79142" y="4033155"/>
            <a:ext cx="63831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A=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9EFF2314-0D5F-47EF-A49F-52046978190C}"/>
              </a:ext>
            </a:extLst>
          </p:cNvPr>
          <p:cNvSpPr/>
          <p:nvPr/>
        </p:nvSpPr>
        <p:spPr>
          <a:xfrm>
            <a:off x="7662815" y="1887357"/>
            <a:ext cx="5629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</a:t>
            </a:r>
            <a:r>
              <a:rPr lang="pt-BR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=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43F578E1-6D72-4D09-89A7-9BC16F40A6C5}"/>
              </a:ext>
            </a:extLst>
          </p:cNvPr>
          <p:cNvSpPr/>
          <p:nvPr/>
        </p:nvSpPr>
        <p:spPr>
          <a:xfrm>
            <a:off x="7617433" y="4155036"/>
            <a:ext cx="6479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D=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AA4EE800-E015-442F-91F4-832AD8A06F0A}"/>
              </a:ext>
            </a:extLst>
          </p:cNvPr>
          <p:cNvSpPr/>
          <p:nvPr/>
        </p:nvSpPr>
        <p:spPr>
          <a:xfrm>
            <a:off x="7659912" y="5897428"/>
            <a:ext cx="65755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U=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F1458F9-2287-4EB7-9752-7FEDBC86BBA0}"/>
              </a:ext>
            </a:extLst>
          </p:cNvPr>
          <p:cNvSpPr txBox="1"/>
          <p:nvPr/>
        </p:nvSpPr>
        <p:spPr>
          <a:xfrm>
            <a:off x="3328166" y="1394243"/>
            <a:ext cx="4001548" cy="18158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pt-B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for i in range(n-1):</a:t>
            </a:r>
          </a:p>
          <a:p>
            <a:r>
              <a:rPr lang="pt-B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        </a:t>
            </a:r>
            <a:r>
              <a:rPr lang="pt-BR" sz="14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#Elemento pivô</a:t>
            </a:r>
            <a:endParaRPr lang="pt-BR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B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        </a:t>
            </a:r>
            <a:r>
              <a:rPr lang="pt-BR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piv</a:t>
            </a:r>
            <a:r>
              <a:rPr lang="pt-B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=  </a:t>
            </a:r>
            <a:r>
              <a:rPr lang="pt-BR" sz="14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pt-B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pt-BR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i,i</a:t>
            </a:r>
            <a:r>
              <a:rPr lang="pt-B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</a:p>
          <a:p>
            <a:r>
              <a:rPr lang="pt-B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        for j in range(i+1,n):</a:t>
            </a:r>
          </a:p>
          <a:p>
            <a:r>
              <a:rPr lang="pt-B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            </a:t>
            </a:r>
            <a:r>
              <a:rPr lang="pt-BR" sz="14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#Multiplicador </a:t>
            </a:r>
            <a:endParaRPr lang="pt-BR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B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            m = (</a:t>
            </a:r>
            <a:r>
              <a:rPr lang="pt-BR" sz="14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pt-B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pt-BR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j,i</a:t>
            </a:r>
            <a:r>
              <a:rPr lang="pt-B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]/</a:t>
            </a:r>
            <a:r>
              <a:rPr lang="pt-BR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piv</a:t>
            </a:r>
            <a:r>
              <a:rPr lang="pt-B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            L[</a:t>
            </a:r>
            <a:r>
              <a:rPr lang="pt-BR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j,i</a:t>
            </a:r>
            <a:r>
              <a:rPr lang="pt-B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] = m</a:t>
            </a:r>
          </a:p>
          <a:p>
            <a:r>
              <a:rPr lang="pt-B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            </a:t>
            </a:r>
            <a:r>
              <a:rPr lang="pt-BR" sz="14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pt-B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[j,:] = </a:t>
            </a:r>
            <a:r>
              <a:rPr lang="pt-BR" sz="14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pt-B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[j,:] - m*</a:t>
            </a:r>
            <a:r>
              <a:rPr lang="pt-BR" sz="14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pt-B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[i,:]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9F68033-F748-4BC1-8B9C-88338ECD3508}"/>
              </a:ext>
            </a:extLst>
          </p:cNvPr>
          <p:cNvSpPr txBox="1"/>
          <p:nvPr/>
        </p:nvSpPr>
        <p:spPr>
          <a:xfrm>
            <a:off x="886502" y="5300493"/>
            <a:ext cx="1669601" cy="1580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FF0000"/>
                </a:solidFill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pt-BR" sz="18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   3    0   0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0    1   12  0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0    0    1   0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0    0    0   </a:t>
            </a:r>
            <a:r>
              <a:rPr lang="en-US" sz="1800" b="1" dirty="0">
                <a:solidFill>
                  <a:srgbClr val="FF0000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pt-BR" dirty="0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98BDAA42-C725-4EA9-83EF-6DA3B1A9204D}"/>
              </a:ext>
            </a:extLst>
          </p:cNvPr>
          <p:cNvSpPr/>
          <p:nvPr/>
        </p:nvSpPr>
        <p:spPr>
          <a:xfrm>
            <a:off x="79142" y="5798482"/>
            <a:ext cx="63831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A=</a:t>
            </a: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214337E7-C150-4988-AEC0-BFBD5A861FA9}"/>
              </a:ext>
            </a:extLst>
          </p:cNvPr>
          <p:cNvCxnSpPr>
            <a:cxnSpLocks/>
          </p:cNvCxnSpPr>
          <p:nvPr/>
        </p:nvCxnSpPr>
        <p:spPr>
          <a:xfrm>
            <a:off x="184558" y="3210125"/>
            <a:ext cx="11289985" cy="3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4A3FD7A-84F5-42FC-B051-4943EA68FC40}"/>
              </a:ext>
            </a:extLst>
          </p:cNvPr>
          <p:cNvCxnSpPr>
            <a:cxnSpLocks/>
          </p:cNvCxnSpPr>
          <p:nvPr/>
        </p:nvCxnSpPr>
        <p:spPr>
          <a:xfrm>
            <a:off x="184557" y="5360808"/>
            <a:ext cx="11289985" cy="3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88B60380-A672-4668-A17A-3100F34DD389}"/>
              </a:ext>
            </a:extLst>
          </p:cNvPr>
          <p:cNvSpPr txBox="1"/>
          <p:nvPr/>
        </p:nvSpPr>
        <p:spPr>
          <a:xfrm>
            <a:off x="3328166" y="3881544"/>
            <a:ext cx="4001548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for i in  range(n):</a:t>
            </a:r>
          </a:p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        D[</a:t>
            </a:r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i,i</a:t>
            </a:r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]=</a:t>
            </a:r>
            <a:r>
              <a:rPr lang="pt-BR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i,i</a:t>
            </a:r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</a:p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        A[</a:t>
            </a:r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i,i</a:t>
            </a:r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]=A[</a:t>
            </a:r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i,i</a:t>
            </a:r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]/D[</a:t>
            </a:r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i,i</a:t>
            </a:r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7F00177F-090D-4EF3-99F4-217E29CA2896}"/>
              </a:ext>
            </a:extLst>
          </p:cNvPr>
          <p:cNvSpPr txBox="1"/>
          <p:nvPr/>
        </p:nvSpPr>
        <p:spPr>
          <a:xfrm>
            <a:off x="3328166" y="5698059"/>
            <a:ext cx="4001548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for i in  range(n):</a:t>
            </a:r>
          </a:p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        U[i,:]=</a:t>
            </a:r>
            <a:r>
              <a:rPr lang="pt-BR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[i,:]/D[</a:t>
            </a:r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i,i</a:t>
            </a:r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113873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2" grpId="0"/>
      <p:bldP spid="41" grpId="0" animBg="1"/>
      <p:bldP spid="42" grpId="0"/>
      <p:bldP spid="53" grpId="0" animBg="1"/>
      <p:bldP spid="56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2641</TotalTime>
  <Words>1871</Words>
  <Application>Microsoft Office PowerPoint</Application>
  <PresentationFormat>Widescreen</PresentationFormat>
  <Paragraphs>420</Paragraphs>
  <Slides>13</Slides>
  <Notes>0</Notes>
  <HiddenSlides>1</HiddenSlides>
  <MMClips>0</MMClips>
  <ScaleCrop>false</ScaleCrop>
  <HeadingPairs>
    <vt:vector size="8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Consolas</vt:lpstr>
      <vt:lpstr>HoloLens MDL2 Assets</vt:lpstr>
      <vt:lpstr>Ink Free</vt:lpstr>
      <vt:lpstr>InkFree</vt:lpstr>
      <vt:lpstr>Segoe Print</vt:lpstr>
      <vt:lpstr>Symbol</vt:lpstr>
      <vt:lpstr>Wingdings</vt:lpstr>
      <vt:lpstr>Tema do Office</vt:lpstr>
      <vt:lpstr>Equation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Milton Brown Do Coutto Filho</dc:creator>
  <cp:lastModifiedBy>Ayres Nishio</cp:lastModifiedBy>
  <cp:revision>100</cp:revision>
  <dcterms:created xsi:type="dcterms:W3CDTF">2021-06-18T20:42:52Z</dcterms:created>
  <dcterms:modified xsi:type="dcterms:W3CDTF">2021-12-06T15:30:07Z</dcterms:modified>
</cp:coreProperties>
</file>