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3" r:id="rId1"/>
  </p:sldMasterIdLst>
  <p:notesMasterIdLst>
    <p:notesMasterId r:id="rId49"/>
  </p:notesMasterIdLst>
  <p:sldIdLst>
    <p:sldId id="256" r:id="rId2"/>
    <p:sldId id="268" r:id="rId3"/>
    <p:sldId id="257" r:id="rId4"/>
    <p:sldId id="309" r:id="rId5"/>
    <p:sldId id="270" r:id="rId6"/>
    <p:sldId id="269" r:id="rId7"/>
    <p:sldId id="275" r:id="rId8"/>
    <p:sldId id="258" r:id="rId9"/>
    <p:sldId id="273" r:id="rId10"/>
    <p:sldId id="260" r:id="rId11"/>
    <p:sldId id="298" r:id="rId12"/>
    <p:sldId id="276" r:id="rId13"/>
    <p:sldId id="264" r:id="rId14"/>
    <p:sldId id="261" r:id="rId15"/>
    <p:sldId id="272" r:id="rId16"/>
    <p:sldId id="277" r:id="rId17"/>
    <p:sldId id="279" r:id="rId18"/>
    <p:sldId id="280" r:id="rId19"/>
    <p:sldId id="281" r:id="rId20"/>
    <p:sldId id="282" r:id="rId21"/>
    <p:sldId id="307" r:id="rId22"/>
    <p:sldId id="283" r:id="rId23"/>
    <p:sldId id="262" r:id="rId24"/>
    <p:sldId id="297" r:id="rId25"/>
    <p:sldId id="284" r:id="rId26"/>
    <p:sldId id="278" r:id="rId27"/>
    <p:sldId id="285" r:id="rId28"/>
    <p:sldId id="286" r:id="rId29"/>
    <p:sldId id="287" r:id="rId30"/>
    <p:sldId id="289" r:id="rId31"/>
    <p:sldId id="290" r:id="rId32"/>
    <p:sldId id="292" r:id="rId33"/>
    <p:sldId id="291" r:id="rId34"/>
    <p:sldId id="293" r:id="rId35"/>
    <p:sldId id="294" r:id="rId36"/>
    <p:sldId id="295" r:id="rId37"/>
    <p:sldId id="296" r:id="rId38"/>
    <p:sldId id="299" r:id="rId39"/>
    <p:sldId id="300" r:id="rId40"/>
    <p:sldId id="303" r:id="rId41"/>
    <p:sldId id="304" r:id="rId42"/>
    <p:sldId id="301" r:id="rId43"/>
    <p:sldId id="288" r:id="rId44"/>
    <p:sldId id="305" r:id="rId45"/>
    <p:sldId id="306" r:id="rId46"/>
    <p:sldId id="267" r:id="rId47"/>
    <p:sldId id="30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86" d="100"/>
          <a:sy n="86" d="100"/>
        </p:scale>
        <p:origin x="57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51F45-5005-424E-92E7-A5375F5FB0A4}" type="datetimeFigureOut">
              <a:rPr lang="pt-BR" smtClean="0"/>
              <a:t>11/07/2020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DCAB4-1258-48FA-858E-DAD07D45C675}" type="slidenum">
              <a:rPr lang="pt-BR" smtClean="0"/>
              <a:t>‹nº›</a:t>
            </a:fld>
            <a:endParaRPr lang="pt-BR"/>
          </a:p>
        </p:txBody>
      </p:sp>
    </p:spTree>
    <p:extLst>
      <p:ext uri="{BB962C8B-B14F-4D97-AF65-F5344CB8AC3E}">
        <p14:creationId xmlns:p14="http://schemas.microsoft.com/office/powerpoint/2010/main" val="423015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38A1A51-F1DD-4260-9C50-2338BB77CB47}"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1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A0F3E20-783B-4940-8799-6B22A4B4B0F1}"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0777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A0B7F2B-A52F-443E-A2F1-4644F070FB10}"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90377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192610E-21FF-4B19-977B-4791CCD3E0F0}"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‹nº›</a:t>
            </a:fld>
            <a:endParaRPr lang="en-US" dirty="0"/>
          </a:p>
        </p:txBody>
      </p:sp>
    </p:spTree>
    <p:extLst>
      <p:ext uri="{BB962C8B-B14F-4D97-AF65-F5344CB8AC3E}">
        <p14:creationId xmlns:p14="http://schemas.microsoft.com/office/powerpoint/2010/main" val="53862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AE02232-E36F-44C4-95E4-1304BFCF880B}"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53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CA98DFD-36FC-418F-AE8B-939B78C1453A}" type="datetime1">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2317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B113242-974F-4183-A1AC-BA6491CB72E7}" type="datetime1">
              <a:rPr lang="en-US" smtClean="0"/>
              <a:t>7/11/2020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1367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AE72F76-B04B-4C03-9C9F-940063D01D6B}" type="datetime1">
              <a:rPr lang="en-US" smtClean="0"/>
              <a:t>7/11/2020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6593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F3121D-AEBD-4338-A1B0-6498FF629918}" type="datetime1">
              <a:rPr lang="en-US" smtClean="0"/>
              <a:t>7/11/2020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52814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264432-A886-47CA-8839-6AA9CF500772}" type="datetime1">
              <a:rPr lang="en-US" smtClean="0"/>
              <a:t>7/11/2020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96758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38EA8E9-65DB-4CC5-A2D8-56348AB70F50}" type="datetime1">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1602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E47452-9D63-4653-BDC8-C8E99E50313A}" type="datetime1">
              <a:rPr lang="en-US" smtClean="0"/>
              <a:t>7/11/2020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84840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7.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CCFDB1CA-47BA-4498-9162-F42CCB45226F}"/>
              </a:ext>
            </a:extLst>
          </p:cNvPr>
          <p:cNvSpPr/>
          <p:nvPr/>
        </p:nvSpPr>
        <p:spPr>
          <a:xfrm>
            <a:off x="532660" y="2175029"/>
            <a:ext cx="11425561" cy="198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D9B332AC-8D20-42C8-B36E-5A57E6595117}"/>
              </a:ext>
            </a:extLst>
          </p:cNvPr>
          <p:cNvSpPr>
            <a:spLocks noGrp="1"/>
          </p:cNvSpPr>
          <p:nvPr>
            <p:ph type="ctrTitle"/>
          </p:nvPr>
        </p:nvSpPr>
        <p:spPr>
          <a:xfrm>
            <a:off x="619957" y="483744"/>
            <a:ext cx="11098567" cy="3566160"/>
          </a:xfrm>
        </p:spPr>
        <p:txBody>
          <a:bodyPr>
            <a:noAutofit/>
          </a:bodyPr>
          <a:lstStyle/>
          <a:p>
            <a:pPr algn="ctr"/>
            <a:r>
              <a:rPr lang="pt-BR" sz="4000" b="1" dirty="0">
                <a:latin typeface="+mn-lt"/>
                <a:cs typeface="Times New Roman" panose="02020603050405020304" pitchFamily="18" charset="0"/>
              </a:rPr>
              <a:t>Minimização de Criticalidades de Redes Elétricas com foco nos ganhos de confiabilidade e robustez na Estimação de Estado</a:t>
            </a:r>
          </a:p>
        </p:txBody>
      </p:sp>
      <p:pic>
        <p:nvPicPr>
          <p:cNvPr id="1026" name="Picture 2" descr="Sistemas Elétricos de Potência | Pós UNIP | Pós-graduação UNIP">
            <a:extLst>
              <a:ext uri="{FF2B5EF4-FFF2-40B4-BE49-F238E27FC236}">
                <a16:creationId xmlns:a16="http://schemas.microsoft.com/office/drawing/2014/main" id="{6B266859-C443-44E6-92D1-7402DEAB7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5113" cy="1793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jeto de geração de energia elétrica - CPE">
            <a:extLst>
              <a:ext uri="{FF2B5EF4-FFF2-40B4-BE49-F238E27FC236}">
                <a16:creationId xmlns:a16="http://schemas.microsoft.com/office/drawing/2014/main" id="{50D0D575-1915-4C5F-9ABA-85C77D8C9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3596" y="0"/>
            <a:ext cx="2728404" cy="17094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istema teste IEEE 14 barras modificado. | Download Scientific Diagram">
            <a:extLst>
              <a:ext uri="{FF2B5EF4-FFF2-40B4-BE49-F238E27FC236}">
                <a16:creationId xmlns:a16="http://schemas.microsoft.com/office/drawing/2014/main" id="{DED12A9A-6A07-4B2B-AD6A-2A6646D1CC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13" y="4533648"/>
            <a:ext cx="25908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titled">
            <a:extLst>
              <a:ext uri="{FF2B5EF4-FFF2-40B4-BE49-F238E27FC236}">
                <a16:creationId xmlns:a16="http://schemas.microsoft.com/office/drawing/2014/main" id="{FCCAB9DC-2CDC-4E8B-A1DA-AFD4338E4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4543" y="4412201"/>
            <a:ext cx="2743144" cy="1883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29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A6AA5-7BC5-403D-A05B-C44DFFF47B7C}"/>
              </a:ext>
            </a:extLst>
          </p:cNvPr>
          <p:cNvSpPr>
            <a:spLocks noGrp="1"/>
          </p:cNvSpPr>
          <p:nvPr>
            <p:ph type="title"/>
          </p:nvPr>
        </p:nvSpPr>
        <p:spPr/>
        <p:txBody>
          <a:bodyPr>
            <a:normAutofit/>
          </a:bodyPr>
          <a:lstStyle/>
          <a:p>
            <a:r>
              <a:rPr lang="pt-BR" sz="3600" dirty="0"/>
              <a:t>Formulação e Representação da Solução</a:t>
            </a:r>
          </a:p>
        </p:txBody>
      </p:sp>
      <p:sp>
        <p:nvSpPr>
          <p:cNvPr id="3" name="Espaço Reservado para Conteúdo 2">
            <a:extLst>
              <a:ext uri="{FF2B5EF4-FFF2-40B4-BE49-F238E27FC236}">
                <a16:creationId xmlns:a16="http://schemas.microsoft.com/office/drawing/2014/main" id="{CE74B008-CE2C-406E-AFC6-83B621273FCB}"/>
              </a:ext>
            </a:extLst>
          </p:cNvPr>
          <p:cNvSpPr>
            <a:spLocks noGrp="1"/>
          </p:cNvSpPr>
          <p:nvPr>
            <p:ph idx="1"/>
          </p:nvPr>
        </p:nvSpPr>
        <p:spPr/>
        <p:txBody>
          <a:bodyPr>
            <a:normAutofit fontScale="85000" lnSpcReduction="20000"/>
          </a:bodyPr>
          <a:lstStyle/>
          <a:p>
            <a:r>
              <a:rPr lang="pt-BR" sz="2100" b="1" dirty="0"/>
              <a:t>Premissas:</a:t>
            </a:r>
          </a:p>
          <a:p>
            <a:pPr lvl="1"/>
            <a:r>
              <a:rPr lang="pt-BR" b="1" dirty="0">
                <a:solidFill>
                  <a:srgbClr val="7030A0"/>
                </a:solidFill>
              </a:rPr>
              <a:t>Existe um sistema elétrico observável com um respectivo plano de medição;</a:t>
            </a:r>
          </a:p>
          <a:p>
            <a:pPr marL="201168" lvl="1" indent="0">
              <a:buNone/>
            </a:pPr>
            <a:r>
              <a:rPr lang="pt-BR" b="1" dirty="0">
                <a:solidFill>
                  <a:srgbClr val="0070C0"/>
                </a:solidFill>
              </a:rPr>
              <a:t>	</a:t>
            </a:r>
          </a:p>
          <a:p>
            <a:pPr lvl="1"/>
            <a:r>
              <a:rPr lang="pt-BR" b="1" dirty="0">
                <a:solidFill>
                  <a:srgbClr val="0070C0"/>
                </a:solidFill>
              </a:rPr>
              <a:t>Do sistema existente, se conhece um conjunto de criticalidades até a cardinalidade 2 ou 3, dependendo da dificuldade do sistema para obtenção dessas;</a:t>
            </a:r>
          </a:p>
          <a:p>
            <a:pPr marL="201168" lvl="1" indent="0">
              <a:buNone/>
            </a:pPr>
            <a:r>
              <a:rPr lang="pt-BR" b="1" dirty="0">
                <a:solidFill>
                  <a:srgbClr val="0070C0"/>
                </a:solidFill>
              </a:rPr>
              <a:t>	</a:t>
            </a:r>
          </a:p>
          <a:p>
            <a:pPr lvl="1"/>
            <a:r>
              <a:rPr lang="pt-BR" b="1" dirty="0">
                <a:solidFill>
                  <a:srgbClr val="7030A0"/>
                </a:solidFill>
              </a:rPr>
              <a:t>Se possui um "lote" de UMs que deve ser alocado na rede de maneira a suplantar, ao máximo (ou da melhor forma possível), as criticalidades conhecidas;</a:t>
            </a:r>
          </a:p>
          <a:p>
            <a:pPr lvl="1"/>
            <a:endParaRPr lang="pt-BR" b="1" dirty="0">
              <a:solidFill>
                <a:srgbClr val="0070C0"/>
              </a:solidFill>
            </a:endParaRPr>
          </a:p>
          <a:p>
            <a:pPr lvl="1"/>
            <a:r>
              <a:rPr lang="pt-BR" b="1" dirty="0">
                <a:solidFill>
                  <a:srgbClr val="0070C0"/>
                </a:solidFill>
              </a:rPr>
              <a:t>As UMs inseridas são completas, ou seja, inserem na rede todas as medições possíveis em uma barra;</a:t>
            </a:r>
          </a:p>
          <a:p>
            <a:pPr marL="201168" lvl="1" indent="0">
              <a:buNone/>
            </a:pPr>
            <a:r>
              <a:rPr lang="pt-BR" b="1" dirty="0">
                <a:solidFill>
                  <a:srgbClr val="0070C0"/>
                </a:solidFill>
              </a:rPr>
              <a:t>	</a:t>
            </a:r>
          </a:p>
          <a:p>
            <a:pPr lvl="1"/>
            <a:r>
              <a:rPr lang="pt-BR" b="1" dirty="0">
                <a:solidFill>
                  <a:srgbClr val="0070C0"/>
                </a:solidFill>
              </a:rPr>
              <a:t>As medidas alocadas a priori na rede não são, necessariamente, completas, apenas as novas UMs apresentam, obrigatoriamente, essa condição;	</a:t>
            </a:r>
          </a:p>
          <a:p>
            <a:pPr marL="201168" lvl="1" indent="0">
              <a:buNone/>
            </a:pPr>
            <a:endParaRPr lang="pt-BR" b="1" dirty="0">
              <a:solidFill>
                <a:srgbClr val="0070C0"/>
              </a:solidFill>
            </a:endParaRPr>
          </a:p>
          <a:p>
            <a:pPr lvl="1"/>
            <a:r>
              <a:rPr lang="pt-BR" b="1" dirty="0">
                <a:solidFill>
                  <a:srgbClr val="7030A0"/>
                </a:solidFill>
              </a:rPr>
              <a:t>Define-se prioridades (pesos) para as cardinalidades, os quais auxiliam na decisão de qual solução é a melhor;</a:t>
            </a:r>
          </a:p>
          <a:p>
            <a:pPr lvl="1"/>
            <a:endParaRPr lang="pt-BR" b="1" dirty="0">
              <a:solidFill>
                <a:srgbClr val="0070C0"/>
              </a:solidFill>
            </a:endParaRPr>
          </a:p>
          <a:p>
            <a:pPr lvl="1"/>
            <a:r>
              <a:rPr lang="pt-BR" b="1" dirty="0">
                <a:solidFill>
                  <a:srgbClr val="7030A0"/>
                </a:solidFill>
              </a:rPr>
              <a:t>Deseja-se suplantar ao máximo as medidas críticas (C1s) pois são aquelas que pior impactam no processo de EE e na capacidade de observação da rede.</a:t>
            </a:r>
          </a:p>
        </p:txBody>
      </p:sp>
      <p:pic>
        <p:nvPicPr>
          <p:cNvPr id="6" name="Picture 6" descr="Luis Antonio Kowada">
            <a:extLst>
              <a:ext uri="{FF2B5EF4-FFF2-40B4-BE49-F238E27FC236}">
                <a16:creationId xmlns:a16="http://schemas.microsoft.com/office/drawing/2014/main" id="{1106177D-4602-4843-BAA0-8B5C5728D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Data 6">
            <a:extLst>
              <a:ext uri="{FF2B5EF4-FFF2-40B4-BE49-F238E27FC236}">
                <a16:creationId xmlns:a16="http://schemas.microsoft.com/office/drawing/2014/main" id="{308016F6-EBDE-4ACA-9B0A-14C71E6CE3C3}"/>
              </a:ext>
            </a:extLst>
          </p:cNvPr>
          <p:cNvSpPr>
            <a:spLocks noGrp="1"/>
          </p:cNvSpPr>
          <p:nvPr>
            <p:ph type="dt" sz="half" idx="10"/>
          </p:nvPr>
        </p:nvSpPr>
        <p:spPr/>
        <p:txBody>
          <a:bodyPr/>
          <a:lstStyle/>
          <a:p>
            <a:fld id="{CCFCDC81-14E3-41FE-AFA2-CCA0249B82AF}" type="datetime1">
              <a:rPr lang="en-US" smtClean="0"/>
              <a:t>7/11/2020</a:t>
            </a:fld>
            <a:endParaRPr lang="en-US" dirty="0"/>
          </a:p>
        </p:txBody>
      </p:sp>
      <p:sp>
        <p:nvSpPr>
          <p:cNvPr id="8" name="Espaço Reservado para Número de Slide 7">
            <a:extLst>
              <a:ext uri="{FF2B5EF4-FFF2-40B4-BE49-F238E27FC236}">
                <a16:creationId xmlns:a16="http://schemas.microsoft.com/office/drawing/2014/main" id="{C92F9723-CAE4-4195-816B-E7ABB05091A1}"/>
              </a:ext>
            </a:extLst>
          </p:cNvPr>
          <p:cNvSpPr>
            <a:spLocks noGrp="1"/>
          </p:cNvSpPr>
          <p:nvPr>
            <p:ph type="sldNum" sz="quarter" idx="12"/>
          </p:nvPr>
        </p:nvSpPr>
        <p:spPr/>
        <p:txBody>
          <a:bodyPr/>
          <a:lstStyle/>
          <a:p>
            <a:fld id="{629637A9-119A-49DA-BD12-AAC58B377D80}" type="slidenum">
              <a:rPr lang="en-US" smtClean="0"/>
              <a:t>10</a:t>
            </a:fld>
            <a:endParaRPr lang="en-US" dirty="0"/>
          </a:p>
        </p:txBody>
      </p:sp>
    </p:spTree>
    <p:extLst>
      <p:ext uri="{BB962C8B-B14F-4D97-AF65-F5344CB8AC3E}">
        <p14:creationId xmlns:p14="http://schemas.microsoft.com/office/powerpoint/2010/main" val="75853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A6AA5-7BC5-403D-A05B-C44DFFF47B7C}"/>
              </a:ext>
            </a:extLst>
          </p:cNvPr>
          <p:cNvSpPr>
            <a:spLocks noGrp="1"/>
          </p:cNvSpPr>
          <p:nvPr>
            <p:ph type="title"/>
          </p:nvPr>
        </p:nvSpPr>
        <p:spPr/>
        <p:txBody>
          <a:bodyPr>
            <a:normAutofit/>
          </a:bodyPr>
          <a:lstStyle/>
          <a:p>
            <a:r>
              <a:rPr lang="pt-BR" sz="3600" b="1" dirty="0"/>
              <a:t>Formulação e Representação da Solução</a:t>
            </a:r>
          </a:p>
        </p:txBody>
      </p:sp>
      <p:sp>
        <p:nvSpPr>
          <p:cNvPr id="3" name="Espaço Reservado para Conteúdo 2">
            <a:extLst>
              <a:ext uri="{FF2B5EF4-FFF2-40B4-BE49-F238E27FC236}">
                <a16:creationId xmlns:a16="http://schemas.microsoft.com/office/drawing/2014/main" id="{CE74B008-CE2C-406E-AFC6-83B621273FCB}"/>
              </a:ext>
            </a:extLst>
          </p:cNvPr>
          <p:cNvSpPr>
            <a:spLocks noGrp="1"/>
          </p:cNvSpPr>
          <p:nvPr>
            <p:ph idx="1"/>
          </p:nvPr>
        </p:nvSpPr>
        <p:spPr/>
        <p:txBody>
          <a:bodyPr>
            <a:normAutofit/>
          </a:bodyPr>
          <a:lstStyle/>
          <a:p>
            <a:r>
              <a:rPr lang="pt-BR" sz="2100" b="1" dirty="0"/>
              <a:t>Premissas:</a:t>
            </a:r>
          </a:p>
          <a:p>
            <a:pPr lvl="1"/>
            <a:r>
              <a:rPr lang="pt-BR" b="1" dirty="0">
                <a:solidFill>
                  <a:srgbClr val="7030A0"/>
                </a:solidFill>
              </a:rPr>
              <a:t>Existe um sistema elétrico observável com um respectivo plano de medição;</a:t>
            </a:r>
          </a:p>
          <a:p>
            <a:pPr marL="201168" lvl="1" indent="0">
              <a:buNone/>
            </a:pPr>
            <a:r>
              <a:rPr lang="pt-BR" b="1" dirty="0">
                <a:solidFill>
                  <a:srgbClr val="0070C0"/>
                </a:solidFill>
              </a:rPr>
              <a:t>		</a:t>
            </a:r>
          </a:p>
          <a:p>
            <a:pPr lvl="1"/>
            <a:r>
              <a:rPr lang="pt-BR" b="1" dirty="0">
                <a:solidFill>
                  <a:srgbClr val="7030A0"/>
                </a:solidFill>
              </a:rPr>
              <a:t>Se possui um "lote" de UMs que deve ser alocado na rede de maneira a suplantar, ao máximo (ou da melhor forma possível), as criticalidades conhecidas;</a:t>
            </a:r>
          </a:p>
          <a:p>
            <a:pPr lvl="1"/>
            <a:endParaRPr lang="pt-BR" b="1" dirty="0">
              <a:solidFill>
                <a:schemeClr val="tx1"/>
              </a:solidFill>
            </a:endParaRPr>
          </a:p>
          <a:p>
            <a:pPr lvl="1"/>
            <a:r>
              <a:rPr lang="pt-BR" b="1" dirty="0">
                <a:solidFill>
                  <a:schemeClr val="tx1"/>
                </a:solidFill>
              </a:rPr>
              <a:t>Define-se prioridades (pesos) para as cardinalidades;</a:t>
            </a:r>
          </a:p>
          <a:p>
            <a:pPr lvl="1"/>
            <a:endParaRPr lang="pt-BR" b="1" dirty="0">
              <a:solidFill>
                <a:srgbClr val="0070C0"/>
              </a:solidFill>
            </a:endParaRPr>
          </a:p>
          <a:p>
            <a:pPr lvl="1"/>
            <a:r>
              <a:rPr lang="pt-BR" b="1" dirty="0">
                <a:solidFill>
                  <a:schemeClr val="tx1"/>
                </a:solidFill>
              </a:rPr>
              <a:t>Deseja-se suplantar ao máximo as medidas críticas (C1s) pois são aquelas que pior impactam no processo de EE e na capacidade de observação da rede.</a:t>
            </a:r>
          </a:p>
        </p:txBody>
      </p:sp>
      <p:pic>
        <p:nvPicPr>
          <p:cNvPr id="4" name="Picture 6" descr="Luis Antonio Kowada">
            <a:extLst>
              <a:ext uri="{FF2B5EF4-FFF2-40B4-BE49-F238E27FC236}">
                <a16:creationId xmlns:a16="http://schemas.microsoft.com/office/drawing/2014/main" id="{B3556180-9BE4-4B2D-94AF-AA48E2B78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Data 4">
            <a:extLst>
              <a:ext uri="{FF2B5EF4-FFF2-40B4-BE49-F238E27FC236}">
                <a16:creationId xmlns:a16="http://schemas.microsoft.com/office/drawing/2014/main" id="{92DEB6D7-234E-4177-9D55-56AF4649ED47}"/>
              </a:ext>
            </a:extLst>
          </p:cNvPr>
          <p:cNvSpPr>
            <a:spLocks noGrp="1"/>
          </p:cNvSpPr>
          <p:nvPr>
            <p:ph type="dt" sz="half" idx="10"/>
          </p:nvPr>
        </p:nvSpPr>
        <p:spPr/>
        <p:txBody>
          <a:bodyPr/>
          <a:lstStyle/>
          <a:p>
            <a:fld id="{C1DE374F-208E-4E9E-BE59-3C37FE857ECD}" type="datetime1">
              <a:rPr lang="en-US" smtClean="0"/>
              <a:t>7/11/2020</a:t>
            </a:fld>
            <a:endParaRPr lang="en-US" dirty="0"/>
          </a:p>
        </p:txBody>
      </p:sp>
      <p:sp>
        <p:nvSpPr>
          <p:cNvPr id="6" name="Espaço Reservado para Número de Slide 5">
            <a:extLst>
              <a:ext uri="{FF2B5EF4-FFF2-40B4-BE49-F238E27FC236}">
                <a16:creationId xmlns:a16="http://schemas.microsoft.com/office/drawing/2014/main" id="{AB1F00CC-85A9-4E8B-86B3-989590BC6BBE}"/>
              </a:ext>
            </a:extLst>
          </p:cNvPr>
          <p:cNvSpPr>
            <a:spLocks noGrp="1"/>
          </p:cNvSpPr>
          <p:nvPr>
            <p:ph type="sldNum" sz="quarter" idx="12"/>
          </p:nvPr>
        </p:nvSpPr>
        <p:spPr/>
        <p:txBody>
          <a:bodyPr/>
          <a:lstStyle/>
          <a:p>
            <a:fld id="{629637A9-119A-49DA-BD12-AAC58B377D80}" type="slidenum">
              <a:rPr lang="en-US" smtClean="0"/>
              <a:t>11</a:t>
            </a:fld>
            <a:endParaRPr lang="en-US" dirty="0"/>
          </a:p>
        </p:txBody>
      </p:sp>
    </p:spTree>
    <p:extLst>
      <p:ext uri="{BB962C8B-B14F-4D97-AF65-F5344CB8AC3E}">
        <p14:creationId xmlns:p14="http://schemas.microsoft.com/office/powerpoint/2010/main" val="96081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A6AA5-7BC5-403D-A05B-C44DFFF47B7C}"/>
              </a:ext>
            </a:extLst>
          </p:cNvPr>
          <p:cNvSpPr>
            <a:spLocks noGrp="1"/>
          </p:cNvSpPr>
          <p:nvPr>
            <p:ph type="title"/>
          </p:nvPr>
        </p:nvSpPr>
        <p:spPr/>
        <p:txBody>
          <a:bodyPr>
            <a:normAutofit/>
          </a:bodyPr>
          <a:lstStyle/>
          <a:p>
            <a:r>
              <a:rPr lang="pt-BR" sz="3600" b="1" dirty="0"/>
              <a:t>Formulação e Representação da Solução</a:t>
            </a:r>
          </a:p>
        </p:txBody>
      </p:sp>
      <p:sp>
        <p:nvSpPr>
          <p:cNvPr id="3" name="Espaço Reservado para Conteúdo 2">
            <a:extLst>
              <a:ext uri="{FF2B5EF4-FFF2-40B4-BE49-F238E27FC236}">
                <a16:creationId xmlns:a16="http://schemas.microsoft.com/office/drawing/2014/main" id="{CE74B008-CE2C-406E-AFC6-83B621273FCB}"/>
              </a:ext>
            </a:extLst>
          </p:cNvPr>
          <p:cNvSpPr>
            <a:spLocks noGrp="1"/>
          </p:cNvSpPr>
          <p:nvPr>
            <p:ph idx="1"/>
          </p:nvPr>
        </p:nvSpPr>
        <p:spPr/>
        <p:txBody>
          <a:bodyPr/>
          <a:lstStyle/>
          <a:p>
            <a:r>
              <a:rPr lang="pt-BR" dirty="0"/>
              <a:t>Ilustração do Problema</a:t>
            </a:r>
          </a:p>
        </p:txBody>
      </p:sp>
      <p:pic>
        <p:nvPicPr>
          <p:cNvPr id="6" name="Imagem 5">
            <a:extLst>
              <a:ext uri="{FF2B5EF4-FFF2-40B4-BE49-F238E27FC236}">
                <a16:creationId xmlns:a16="http://schemas.microsoft.com/office/drawing/2014/main" id="{8BCACABF-535F-4BD0-A48F-E471BDE323CA}"/>
              </a:ext>
            </a:extLst>
          </p:cNvPr>
          <p:cNvPicPr>
            <a:picLocks noChangeAspect="1"/>
          </p:cNvPicPr>
          <p:nvPr/>
        </p:nvPicPr>
        <p:blipFill>
          <a:blip r:embed="rId2"/>
          <a:stretch>
            <a:fillRect/>
          </a:stretch>
        </p:blipFill>
        <p:spPr>
          <a:xfrm>
            <a:off x="1209629" y="2604810"/>
            <a:ext cx="3895725" cy="2962275"/>
          </a:xfrm>
          <a:prstGeom prst="rect">
            <a:avLst/>
          </a:prstGeom>
        </p:spPr>
      </p:pic>
      <p:pic>
        <p:nvPicPr>
          <p:cNvPr id="7" name="Imagem 6">
            <a:extLst>
              <a:ext uri="{FF2B5EF4-FFF2-40B4-BE49-F238E27FC236}">
                <a16:creationId xmlns:a16="http://schemas.microsoft.com/office/drawing/2014/main" id="{28A8357F-4BD9-4404-8B66-4DB3358553CA}"/>
              </a:ext>
            </a:extLst>
          </p:cNvPr>
          <p:cNvPicPr>
            <a:picLocks noChangeAspect="1"/>
          </p:cNvPicPr>
          <p:nvPr/>
        </p:nvPicPr>
        <p:blipFill>
          <a:blip r:embed="rId3"/>
          <a:stretch>
            <a:fillRect/>
          </a:stretch>
        </p:blipFill>
        <p:spPr>
          <a:xfrm>
            <a:off x="6687248" y="2564930"/>
            <a:ext cx="3584989" cy="3042034"/>
          </a:xfrm>
          <a:prstGeom prst="rect">
            <a:avLst/>
          </a:prstGeom>
        </p:spPr>
      </p:pic>
      <p:sp>
        <p:nvSpPr>
          <p:cNvPr id="8" name="Seta: para a Direita 7">
            <a:extLst>
              <a:ext uri="{FF2B5EF4-FFF2-40B4-BE49-F238E27FC236}">
                <a16:creationId xmlns:a16="http://schemas.microsoft.com/office/drawing/2014/main" id="{E39CAD15-4268-4E6A-8E29-E0FB5AE7B317}"/>
              </a:ext>
            </a:extLst>
          </p:cNvPr>
          <p:cNvSpPr/>
          <p:nvPr/>
        </p:nvSpPr>
        <p:spPr>
          <a:xfrm>
            <a:off x="5424256" y="3812959"/>
            <a:ext cx="941033" cy="523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6" descr="Luis Antonio Kowada">
            <a:extLst>
              <a:ext uri="{FF2B5EF4-FFF2-40B4-BE49-F238E27FC236}">
                <a16:creationId xmlns:a16="http://schemas.microsoft.com/office/drawing/2014/main" id="{9CC506DB-CA7F-4161-996E-78615F26F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0" name="Espaço Reservado para Data 9">
            <a:extLst>
              <a:ext uri="{FF2B5EF4-FFF2-40B4-BE49-F238E27FC236}">
                <a16:creationId xmlns:a16="http://schemas.microsoft.com/office/drawing/2014/main" id="{26763DD3-F7C8-4568-B9E3-637CC30857C5}"/>
              </a:ext>
            </a:extLst>
          </p:cNvPr>
          <p:cNvSpPr>
            <a:spLocks noGrp="1"/>
          </p:cNvSpPr>
          <p:nvPr>
            <p:ph type="dt" sz="half" idx="10"/>
          </p:nvPr>
        </p:nvSpPr>
        <p:spPr/>
        <p:txBody>
          <a:bodyPr/>
          <a:lstStyle/>
          <a:p>
            <a:fld id="{13BC1070-27DC-4675-98E9-F090F606E468}" type="datetime1">
              <a:rPr lang="en-US" smtClean="0"/>
              <a:t>7/11/2020</a:t>
            </a:fld>
            <a:endParaRPr lang="en-US" dirty="0"/>
          </a:p>
        </p:txBody>
      </p:sp>
      <p:sp>
        <p:nvSpPr>
          <p:cNvPr id="11" name="Espaço Reservado para Número de Slide 10">
            <a:extLst>
              <a:ext uri="{FF2B5EF4-FFF2-40B4-BE49-F238E27FC236}">
                <a16:creationId xmlns:a16="http://schemas.microsoft.com/office/drawing/2014/main" id="{6D5A8DBD-3B3A-48D6-96EF-61B49E2AB35F}"/>
              </a:ext>
            </a:extLst>
          </p:cNvPr>
          <p:cNvSpPr>
            <a:spLocks noGrp="1"/>
          </p:cNvSpPr>
          <p:nvPr>
            <p:ph type="sldNum" sz="quarter" idx="12"/>
          </p:nvPr>
        </p:nvSpPr>
        <p:spPr/>
        <p:txBody>
          <a:bodyPr/>
          <a:lstStyle/>
          <a:p>
            <a:fld id="{629637A9-119A-49DA-BD12-AAC58B377D80}" type="slidenum">
              <a:rPr lang="en-US" smtClean="0"/>
              <a:t>12</a:t>
            </a:fld>
            <a:endParaRPr lang="en-US" dirty="0"/>
          </a:p>
        </p:txBody>
      </p:sp>
    </p:spTree>
    <p:extLst>
      <p:ext uri="{BB962C8B-B14F-4D97-AF65-F5344CB8AC3E}">
        <p14:creationId xmlns:p14="http://schemas.microsoft.com/office/powerpoint/2010/main" val="1223891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A6AA5-7BC5-403D-A05B-C44DFFF47B7C}"/>
              </a:ext>
            </a:extLst>
          </p:cNvPr>
          <p:cNvSpPr>
            <a:spLocks noGrp="1"/>
          </p:cNvSpPr>
          <p:nvPr>
            <p:ph type="title"/>
          </p:nvPr>
        </p:nvSpPr>
        <p:spPr/>
        <p:txBody>
          <a:bodyPr>
            <a:normAutofit/>
          </a:bodyPr>
          <a:lstStyle/>
          <a:p>
            <a:r>
              <a:rPr lang="pt-BR" sz="3600" b="1" dirty="0"/>
              <a:t>Formulação e Representação da Solução</a:t>
            </a:r>
          </a:p>
        </p:txBody>
      </p:sp>
      <p:pic>
        <p:nvPicPr>
          <p:cNvPr id="7" name="Espaço Reservado para Conteúdo 6">
            <a:extLst>
              <a:ext uri="{FF2B5EF4-FFF2-40B4-BE49-F238E27FC236}">
                <a16:creationId xmlns:a16="http://schemas.microsoft.com/office/drawing/2014/main" id="{6AA18F66-568D-4128-ADF2-966A7307ABF4}"/>
              </a:ext>
            </a:extLst>
          </p:cNvPr>
          <p:cNvPicPr>
            <a:picLocks noGrp="1" noChangeAspect="1"/>
          </p:cNvPicPr>
          <p:nvPr>
            <p:ph idx="1"/>
          </p:nvPr>
        </p:nvPicPr>
        <p:blipFill>
          <a:blip r:embed="rId2"/>
          <a:stretch>
            <a:fillRect/>
          </a:stretch>
        </p:blipFill>
        <p:spPr>
          <a:xfrm>
            <a:off x="5199073" y="2940590"/>
            <a:ext cx="5214434" cy="1471611"/>
          </a:xfrm>
          <a:prstGeom prst="rect">
            <a:avLst/>
          </a:prstGeom>
        </p:spPr>
      </p:pic>
      <p:pic>
        <p:nvPicPr>
          <p:cNvPr id="6" name="Imagem 5">
            <a:extLst>
              <a:ext uri="{FF2B5EF4-FFF2-40B4-BE49-F238E27FC236}">
                <a16:creationId xmlns:a16="http://schemas.microsoft.com/office/drawing/2014/main" id="{4A61580B-C241-401C-8611-377BB18E6CDB}"/>
              </a:ext>
            </a:extLst>
          </p:cNvPr>
          <p:cNvPicPr>
            <a:picLocks noChangeAspect="1"/>
          </p:cNvPicPr>
          <p:nvPr/>
        </p:nvPicPr>
        <p:blipFill>
          <a:blip r:embed="rId3"/>
          <a:stretch>
            <a:fillRect/>
          </a:stretch>
        </p:blipFill>
        <p:spPr>
          <a:xfrm>
            <a:off x="593187" y="2405850"/>
            <a:ext cx="4245144" cy="2950133"/>
          </a:xfrm>
          <a:prstGeom prst="rect">
            <a:avLst/>
          </a:prstGeom>
        </p:spPr>
      </p:pic>
      <p:sp>
        <p:nvSpPr>
          <p:cNvPr id="3" name="CaixaDeTexto 2">
            <a:extLst>
              <a:ext uri="{FF2B5EF4-FFF2-40B4-BE49-F238E27FC236}">
                <a16:creationId xmlns:a16="http://schemas.microsoft.com/office/drawing/2014/main" id="{2E73E099-C44D-45F7-8451-67C5802BFFDD}"/>
              </a:ext>
            </a:extLst>
          </p:cNvPr>
          <p:cNvSpPr txBox="1"/>
          <p:nvPr/>
        </p:nvSpPr>
        <p:spPr>
          <a:xfrm>
            <a:off x="7474999" y="4313639"/>
            <a:ext cx="3586578" cy="369332"/>
          </a:xfrm>
          <a:prstGeom prst="rect">
            <a:avLst/>
          </a:prstGeom>
          <a:noFill/>
        </p:spPr>
        <p:txBody>
          <a:bodyPr wrap="square" rtlCol="0">
            <a:spAutoFit/>
          </a:bodyPr>
          <a:lstStyle/>
          <a:p>
            <a:r>
              <a:rPr lang="pt-BR" dirty="0"/>
              <a:t>Representação da Solução</a:t>
            </a:r>
          </a:p>
        </p:txBody>
      </p:sp>
      <p:pic>
        <p:nvPicPr>
          <p:cNvPr id="8" name="Picture 6" descr="Luis Antonio Kowada">
            <a:extLst>
              <a:ext uri="{FF2B5EF4-FFF2-40B4-BE49-F238E27FC236}">
                <a16:creationId xmlns:a16="http://schemas.microsoft.com/office/drawing/2014/main" id="{922DB53E-CA00-466B-B8F2-CE0DC7542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Data 3">
            <a:extLst>
              <a:ext uri="{FF2B5EF4-FFF2-40B4-BE49-F238E27FC236}">
                <a16:creationId xmlns:a16="http://schemas.microsoft.com/office/drawing/2014/main" id="{295A1F45-A7EB-4DA1-AEF6-85BF0C39924C}"/>
              </a:ext>
            </a:extLst>
          </p:cNvPr>
          <p:cNvSpPr>
            <a:spLocks noGrp="1"/>
          </p:cNvSpPr>
          <p:nvPr>
            <p:ph type="dt" sz="half" idx="10"/>
          </p:nvPr>
        </p:nvSpPr>
        <p:spPr/>
        <p:txBody>
          <a:bodyPr/>
          <a:lstStyle/>
          <a:p>
            <a:fld id="{E93B9B3F-178C-4BE8-A54E-94F0B9901895}" type="datetime1">
              <a:rPr lang="en-US" smtClean="0"/>
              <a:t>7/11/2020</a:t>
            </a:fld>
            <a:endParaRPr lang="en-US" dirty="0"/>
          </a:p>
        </p:txBody>
      </p:sp>
      <p:sp>
        <p:nvSpPr>
          <p:cNvPr id="5" name="Espaço Reservado para Número de Slide 4">
            <a:extLst>
              <a:ext uri="{FF2B5EF4-FFF2-40B4-BE49-F238E27FC236}">
                <a16:creationId xmlns:a16="http://schemas.microsoft.com/office/drawing/2014/main" id="{E0A71685-3EB6-4FB4-A213-2469200CDC57}"/>
              </a:ext>
            </a:extLst>
          </p:cNvPr>
          <p:cNvSpPr>
            <a:spLocks noGrp="1"/>
          </p:cNvSpPr>
          <p:nvPr>
            <p:ph type="sldNum" sz="quarter" idx="12"/>
          </p:nvPr>
        </p:nvSpPr>
        <p:spPr/>
        <p:txBody>
          <a:bodyPr/>
          <a:lstStyle/>
          <a:p>
            <a:fld id="{629637A9-119A-49DA-BD12-AAC58B377D80}" type="slidenum">
              <a:rPr lang="en-US" smtClean="0"/>
              <a:t>13</a:t>
            </a:fld>
            <a:endParaRPr lang="en-US" dirty="0"/>
          </a:p>
        </p:txBody>
      </p:sp>
    </p:spTree>
    <p:extLst>
      <p:ext uri="{BB962C8B-B14F-4D97-AF65-F5344CB8AC3E}">
        <p14:creationId xmlns:p14="http://schemas.microsoft.com/office/powerpoint/2010/main" val="69289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B4706-B243-4D13-B9D6-DEAB309F03C2}"/>
              </a:ext>
            </a:extLst>
          </p:cNvPr>
          <p:cNvSpPr>
            <a:spLocks noGrp="1"/>
          </p:cNvSpPr>
          <p:nvPr>
            <p:ph type="title"/>
          </p:nvPr>
        </p:nvSpPr>
        <p:spPr/>
        <p:txBody>
          <a:bodyPr>
            <a:normAutofit/>
          </a:bodyPr>
          <a:lstStyle/>
          <a:p>
            <a:r>
              <a:rPr lang="pt-BR" sz="3600" b="1" dirty="0"/>
              <a:t>Formulação e Representação da Solução</a:t>
            </a:r>
          </a:p>
        </p:txBody>
      </p:sp>
      <p:sp>
        <p:nvSpPr>
          <p:cNvPr id="3" name="Espaço Reservado para Conteúdo 2">
            <a:extLst>
              <a:ext uri="{FF2B5EF4-FFF2-40B4-BE49-F238E27FC236}">
                <a16:creationId xmlns:a16="http://schemas.microsoft.com/office/drawing/2014/main" id="{DF1AF53C-1D07-40B9-B796-4F3CA6F28F9A}"/>
              </a:ext>
            </a:extLst>
          </p:cNvPr>
          <p:cNvSpPr>
            <a:spLocks noGrp="1"/>
          </p:cNvSpPr>
          <p:nvPr>
            <p:ph idx="1"/>
          </p:nvPr>
        </p:nvSpPr>
        <p:spPr/>
        <p:txBody>
          <a:bodyPr/>
          <a:lstStyle/>
          <a:p>
            <a:r>
              <a:rPr lang="pt-BR" dirty="0"/>
              <a:t>Seja uma rede observável e um lote L de UMs pré-definido, deseja-se alocar essas unidades de maneira a minimizar a seguinte equação:</a:t>
            </a:r>
          </a:p>
        </p:txBody>
      </p:sp>
      <p:pic>
        <p:nvPicPr>
          <p:cNvPr id="4" name="Imagem 3">
            <a:extLst>
              <a:ext uri="{FF2B5EF4-FFF2-40B4-BE49-F238E27FC236}">
                <a16:creationId xmlns:a16="http://schemas.microsoft.com/office/drawing/2014/main" id="{F4D2841C-FE53-4231-9CCC-67A66A756632}"/>
              </a:ext>
            </a:extLst>
          </p:cNvPr>
          <p:cNvPicPr>
            <a:picLocks noChangeAspect="1"/>
          </p:cNvPicPr>
          <p:nvPr/>
        </p:nvPicPr>
        <p:blipFill>
          <a:blip r:embed="rId2"/>
          <a:stretch>
            <a:fillRect/>
          </a:stretch>
        </p:blipFill>
        <p:spPr>
          <a:xfrm>
            <a:off x="4064060" y="2811916"/>
            <a:ext cx="3133725" cy="1104900"/>
          </a:xfrm>
          <a:prstGeom prst="rect">
            <a:avLst/>
          </a:prstGeom>
        </p:spPr>
      </p:pic>
      <p:cxnSp>
        <p:nvCxnSpPr>
          <p:cNvPr id="6" name="Conector de Seta Reta 5">
            <a:extLst>
              <a:ext uri="{FF2B5EF4-FFF2-40B4-BE49-F238E27FC236}">
                <a16:creationId xmlns:a16="http://schemas.microsoft.com/office/drawing/2014/main" id="{AB839832-92AD-4355-B4F3-3F9C4A5FC79A}"/>
              </a:ext>
            </a:extLst>
          </p:cNvPr>
          <p:cNvCxnSpPr>
            <a:cxnSpLocks/>
          </p:cNvCxnSpPr>
          <p:nvPr/>
        </p:nvCxnSpPr>
        <p:spPr>
          <a:xfrm flipH="1">
            <a:off x="5249348" y="3559945"/>
            <a:ext cx="590892" cy="1305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tângulo 6">
            <a:extLst>
              <a:ext uri="{FF2B5EF4-FFF2-40B4-BE49-F238E27FC236}">
                <a16:creationId xmlns:a16="http://schemas.microsoft.com/office/drawing/2014/main" id="{B095A584-A6A7-4023-BF4A-95B82F252C7A}"/>
              </a:ext>
            </a:extLst>
          </p:cNvPr>
          <p:cNvSpPr/>
          <p:nvPr/>
        </p:nvSpPr>
        <p:spPr>
          <a:xfrm>
            <a:off x="4344802" y="4937826"/>
            <a:ext cx="1704513"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Vetor de pesos</a:t>
            </a:r>
          </a:p>
        </p:txBody>
      </p:sp>
      <p:cxnSp>
        <p:nvCxnSpPr>
          <p:cNvPr id="8" name="Conector de Seta Reta 7">
            <a:extLst>
              <a:ext uri="{FF2B5EF4-FFF2-40B4-BE49-F238E27FC236}">
                <a16:creationId xmlns:a16="http://schemas.microsoft.com/office/drawing/2014/main" id="{33CF88FD-F49B-4520-A479-BEE2E73D0049}"/>
              </a:ext>
            </a:extLst>
          </p:cNvPr>
          <p:cNvCxnSpPr>
            <a:cxnSpLocks/>
          </p:cNvCxnSpPr>
          <p:nvPr/>
        </p:nvCxnSpPr>
        <p:spPr>
          <a:xfrm>
            <a:off x="6478980" y="3559945"/>
            <a:ext cx="871731" cy="978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tângulo 11">
            <a:extLst>
              <a:ext uri="{FF2B5EF4-FFF2-40B4-BE49-F238E27FC236}">
                <a16:creationId xmlns:a16="http://schemas.microsoft.com/office/drawing/2014/main" id="{A14A97A9-92E4-4E5D-8D00-8654A6559129}"/>
              </a:ext>
            </a:extLst>
          </p:cNvPr>
          <p:cNvSpPr/>
          <p:nvPr/>
        </p:nvSpPr>
        <p:spPr>
          <a:xfrm>
            <a:off x="6408319" y="4538814"/>
            <a:ext cx="2033648" cy="892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Vetor de Criticalidades</a:t>
            </a:r>
          </a:p>
        </p:txBody>
      </p:sp>
      <p:cxnSp>
        <p:nvCxnSpPr>
          <p:cNvPr id="16" name="Conector de Seta Reta 15">
            <a:extLst>
              <a:ext uri="{FF2B5EF4-FFF2-40B4-BE49-F238E27FC236}">
                <a16:creationId xmlns:a16="http://schemas.microsoft.com/office/drawing/2014/main" id="{45C8B733-3549-4079-8BF2-9A24D1C88679}"/>
              </a:ext>
            </a:extLst>
          </p:cNvPr>
          <p:cNvCxnSpPr>
            <a:cxnSpLocks/>
          </p:cNvCxnSpPr>
          <p:nvPr/>
        </p:nvCxnSpPr>
        <p:spPr>
          <a:xfrm>
            <a:off x="6640497" y="3559945"/>
            <a:ext cx="1063315" cy="174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7021D9F8-307C-4FE0-A1A5-680AC6B000B3}"/>
              </a:ext>
            </a:extLst>
          </p:cNvPr>
          <p:cNvSpPr/>
          <p:nvPr/>
        </p:nvSpPr>
        <p:spPr>
          <a:xfrm>
            <a:off x="7781432" y="3429000"/>
            <a:ext cx="1318837" cy="690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Desafio adicional</a:t>
            </a:r>
          </a:p>
        </p:txBody>
      </p:sp>
      <p:pic>
        <p:nvPicPr>
          <p:cNvPr id="13" name="Picture 6" descr="Luis Antonio Kowada">
            <a:extLst>
              <a:ext uri="{FF2B5EF4-FFF2-40B4-BE49-F238E27FC236}">
                <a16:creationId xmlns:a16="http://schemas.microsoft.com/office/drawing/2014/main" id="{320BE29B-ED61-4E6E-A6A9-B7F6F0457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0" name="Espaço Reservado para Data 9">
            <a:extLst>
              <a:ext uri="{FF2B5EF4-FFF2-40B4-BE49-F238E27FC236}">
                <a16:creationId xmlns:a16="http://schemas.microsoft.com/office/drawing/2014/main" id="{79FE93A4-1B2D-4D9C-9FC3-204B43A09759}"/>
              </a:ext>
            </a:extLst>
          </p:cNvPr>
          <p:cNvSpPr>
            <a:spLocks noGrp="1"/>
          </p:cNvSpPr>
          <p:nvPr>
            <p:ph type="dt" sz="half" idx="10"/>
          </p:nvPr>
        </p:nvSpPr>
        <p:spPr/>
        <p:txBody>
          <a:bodyPr/>
          <a:lstStyle/>
          <a:p>
            <a:fld id="{177ABE31-14B5-4C7F-98D3-B2B3BD0AC9C9}" type="datetime1">
              <a:rPr lang="en-US" smtClean="0"/>
              <a:t>7/11/2020</a:t>
            </a:fld>
            <a:endParaRPr lang="en-US" dirty="0"/>
          </a:p>
        </p:txBody>
      </p:sp>
      <p:sp>
        <p:nvSpPr>
          <p:cNvPr id="11" name="Espaço Reservado para Número de Slide 10">
            <a:extLst>
              <a:ext uri="{FF2B5EF4-FFF2-40B4-BE49-F238E27FC236}">
                <a16:creationId xmlns:a16="http://schemas.microsoft.com/office/drawing/2014/main" id="{4B939C08-8C88-471C-9C0B-AF7A3C4C7137}"/>
              </a:ext>
            </a:extLst>
          </p:cNvPr>
          <p:cNvSpPr>
            <a:spLocks noGrp="1"/>
          </p:cNvSpPr>
          <p:nvPr>
            <p:ph type="sldNum" sz="quarter" idx="12"/>
          </p:nvPr>
        </p:nvSpPr>
        <p:spPr/>
        <p:txBody>
          <a:bodyPr/>
          <a:lstStyle/>
          <a:p>
            <a:fld id="{629637A9-119A-49DA-BD12-AAC58B377D80}" type="slidenum">
              <a:rPr lang="en-US" smtClean="0"/>
              <a:t>14</a:t>
            </a:fld>
            <a:endParaRPr lang="en-US" dirty="0"/>
          </a:p>
        </p:txBody>
      </p:sp>
    </p:spTree>
    <p:extLst>
      <p:ext uri="{BB962C8B-B14F-4D97-AF65-F5344CB8AC3E}">
        <p14:creationId xmlns:p14="http://schemas.microsoft.com/office/powerpoint/2010/main" val="35313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B4706-B243-4D13-B9D6-DEAB309F03C2}"/>
              </a:ext>
            </a:extLst>
          </p:cNvPr>
          <p:cNvSpPr>
            <a:spLocks noGrp="1"/>
          </p:cNvSpPr>
          <p:nvPr>
            <p:ph type="title"/>
          </p:nvPr>
        </p:nvSpPr>
        <p:spPr/>
        <p:txBody>
          <a:bodyPr>
            <a:normAutofit/>
          </a:bodyPr>
          <a:lstStyle/>
          <a:p>
            <a:r>
              <a:rPr lang="pt-BR" sz="3600" b="1" dirty="0"/>
              <a:t>Formulação e Representação da Solução</a:t>
            </a:r>
          </a:p>
        </p:txBody>
      </p:sp>
      <p:sp>
        <p:nvSpPr>
          <p:cNvPr id="3" name="Espaço Reservado para Conteúdo 2">
            <a:extLst>
              <a:ext uri="{FF2B5EF4-FFF2-40B4-BE49-F238E27FC236}">
                <a16:creationId xmlns:a16="http://schemas.microsoft.com/office/drawing/2014/main" id="{DF1AF53C-1D07-40B9-B796-4F3CA6F28F9A}"/>
              </a:ext>
            </a:extLst>
          </p:cNvPr>
          <p:cNvSpPr>
            <a:spLocks noGrp="1"/>
          </p:cNvSpPr>
          <p:nvPr>
            <p:ph idx="1"/>
          </p:nvPr>
        </p:nvSpPr>
        <p:spPr/>
        <p:txBody>
          <a:bodyPr/>
          <a:lstStyle/>
          <a:p>
            <a:r>
              <a:rPr lang="pt-BR" dirty="0"/>
              <a:t>Seja uma rede observável e um lote L de UMs pré-definido, deseja-se alocar essas unidades de maneira a minimizar a seguinte equação:</a:t>
            </a:r>
          </a:p>
        </p:txBody>
      </p:sp>
      <p:pic>
        <p:nvPicPr>
          <p:cNvPr id="4" name="Imagem 3">
            <a:extLst>
              <a:ext uri="{FF2B5EF4-FFF2-40B4-BE49-F238E27FC236}">
                <a16:creationId xmlns:a16="http://schemas.microsoft.com/office/drawing/2014/main" id="{F4D2841C-FE53-4231-9CCC-67A66A756632}"/>
              </a:ext>
            </a:extLst>
          </p:cNvPr>
          <p:cNvPicPr>
            <a:picLocks noChangeAspect="1"/>
          </p:cNvPicPr>
          <p:nvPr/>
        </p:nvPicPr>
        <p:blipFill>
          <a:blip r:embed="rId2"/>
          <a:stretch>
            <a:fillRect/>
          </a:stretch>
        </p:blipFill>
        <p:spPr>
          <a:xfrm>
            <a:off x="885247" y="2941184"/>
            <a:ext cx="3133725" cy="1104900"/>
          </a:xfrm>
          <a:prstGeom prst="rect">
            <a:avLst/>
          </a:prstGeom>
        </p:spPr>
      </p:pic>
      <p:cxnSp>
        <p:nvCxnSpPr>
          <p:cNvPr id="8" name="Conector de Seta Reta 7">
            <a:extLst>
              <a:ext uri="{FF2B5EF4-FFF2-40B4-BE49-F238E27FC236}">
                <a16:creationId xmlns:a16="http://schemas.microsoft.com/office/drawing/2014/main" id="{33CF88FD-F49B-4520-A479-BEE2E73D0049}"/>
              </a:ext>
            </a:extLst>
          </p:cNvPr>
          <p:cNvCxnSpPr>
            <a:cxnSpLocks/>
            <a:stCxn id="5" idx="5"/>
          </p:cNvCxnSpPr>
          <p:nvPr/>
        </p:nvCxnSpPr>
        <p:spPr>
          <a:xfrm>
            <a:off x="3469608" y="3761442"/>
            <a:ext cx="719057" cy="94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tângulo 11">
            <a:extLst>
              <a:ext uri="{FF2B5EF4-FFF2-40B4-BE49-F238E27FC236}">
                <a16:creationId xmlns:a16="http://schemas.microsoft.com/office/drawing/2014/main" id="{A14A97A9-92E4-4E5D-8D00-8654A6559129}"/>
              </a:ext>
            </a:extLst>
          </p:cNvPr>
          <p:cNvSpPr/>
          <p:nvPr/>
        </p:nvSpPr>
        <p:spPr>
          <a:xfrm>
            <a:off x="3315810" y="4794498"/>
            <a:ext cx="2033648" cy="892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Vetor de Criticalidades</a:t>
            </a:r>
          </a:p>
        </p:txBody>
      </p:sp>
      <p:sp>
        <p:nvSpPr>
          <p:cNvPr id="5" name="Elipse 4">
            <a:extLst>
              <a:ext uri="{FF2B5EF4-FFF2-40B4-BE49-F238E27FC236}">
                <a16:creationId xmlns:a16="http://schemas.microsoft.com/office/drawing/2014/main" id="{8B234B37-E045-4376-8B5F-699DA4461BD6}"/>
              </a:ext>
            </a:extLst>
          </p:cNvPr>
          <p:cNvSpPr/>
          <p:nvPr/>
        </p:nvSpPr>
        <p:spPr>
          <a:xfrm>
            <a:off x="3098307" y="3228331"/>
            <a:ext cx="435006" cy="6245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Imagem 10">
            <a:extLst>
              <a:ext uri="{FF2B5EF4-FFF2-40B4-BE49-F238E27FC236}">
                <a16:creationId xmlns:a16="http://schemas.microsoft.com/office/drawing/2014/main" id="{B8B8823B-A63E-4BBB-830C-D4335CABBA11}"/>
              </a:ext>
            </a:extLst>
          </p:cNvPr>
          <p:cNvPicPr>
            <a:picLocks noChangeAspect="1"/>
          </p:cNvPicPr>
          <p:nvPr/>
        </p:nvPicPr>
        <p:blipFill>
          <a:blip r:embed="rId3"/>
          <a:stretch>
            <a:fillRect/>
          </a:stretch>
        </p:blipFill>
        <p:spPr>
          <a:xfrm>
            <a:off x="6040267" y="2410570"/>
            <a:ext cx="4843756" cy="3839310"/>
          </a:xfrm>
          <a:prstGeom prst="rect">
            <a:avLst/>
          </a:prstGeom>
        </p:spPr>
      </p:pic>
      <p:sp>
        <p:nvSpPr>
          <p:cNvPr id="13" name="Seta: para a Direita 12">
            <a:extLst>
              <a:ext uri="{FF2B5EF4-FFF2-40B4-BE49-F238E27FC236}">
                <a16:creationId xmlns:a16="http://schemas.microsoft.com/office/drawing/2014/main" id="{0A0DF529-2C82-4F9C-9AD8-1A40712AB2CC}"/>
              </a:ext>
            </a:extLst>
          </p:cNvPr>
          <p:cNvSpPr/>
          <p:nvPr/>
        </p:nvSpPr>
        <p:spPr>
          <a:xfrm>
            <a:off x="4421357" y="3315333"/>
            <a:ext cx="1256908" cy="532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8C82DC1F-F87E-4F0A-95FC-3844017E7781}"/>
              </a:ext>
            </a:extLst>
          </p:cNvPr>
          <p:cNvSpPr/>
          <p:nvPr/>
        </p:nvSpPr>
        <p:spPr>
          <a:xfrm>
            <a:off x="6093533" y="2410570"/>
            <a:ext cx="4790490" cy="3839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a:extLst>
              <a:ext uri="{FF2B5EF4-FFF2-40B4-BE49-F238E27FC236}">
                <a16:creationId xmlns:a16="http://schemas.microsoft.com/office/drawing/2014/main" id="{33AAA5A7-7739-477A-B83E-5E0B45EEF8A1}"/>
              </a:ext>
            </a:extLst>
          </p:cNvPr>
          <p:cNvCxnSpPr>
            <a:cxnSpLocks/>
          </p:cNvCxnSpPr>
          <p:nvPr/>
        </p:nvCxnSpPr>
        <p:spPr>
          <a:xfrm flipH="1">
            <a:off x="1998391" y="3684233"/>
            <a:ext cx="725511" cy="129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tângulo 19">
            <a:extLst>
              <a:ext uri="{FF2B5EF4-FFF2-40B4-BE49-F238E27FC236}">
                <a16:creationId xmlns:a16="http://schemas.microsoft.com/office/drawing/2014/main" id="{A75EE309-9915-4A88-8087-E8997A0367CD}"/>
              </a:ext>
            </a:extLst>
          </p:cNvPr>
          <p:cNvSpPr/>
          <p:nvPr/>
        </p:nvSpPr>
        <p:spPr>
          <a:xfrm>
            <a:off x="866894" y="5010311"/>
            <a:ext cx="2033648" cy="892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Vetor de Pesos</a:t>
            </a:r>
          </a:p>
        </p:txBody>
      </p:sp>
      <p:pic>
        <p:nvPicPr>
          <p:cNvPr id="22" name="Picture 6" descr="Luis Antonio Kowada">
            <a:extLst>
              <a:ext uri="{FF2B5EF4-FFF2-40B4-BE49-F238E27FC236}">
                <a16:creationId xmlns:a16="http://schemas.microsoft.com/office/drawing/2014/main" id="{9ECA940E-22A2-442E-93AD-1BC9F8588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23" name="Espaço Reservado para Data 22">
            <a:extLst>
              <a:ext uri="{FF2B5EF4-FFF2-40B4-BE49-F238E27FC236}">
                <a16:creationId xmlns:a16="http://schemas.microsoft.com/office/drawing/2014/main" id="{031ABE21-1CC1-4EE1-AC5C-C93CD7386C33}"/>
              </a:ext>
            </a:extLst>
          </p:cNvPr>
          <p:cNvSpPr>
            <a:spLocks noGrp="1"/>
          </p:cNvSpPr>
          <p:nvPr>
            <p:ph type="dt" sz="half" idx="10"/>
          </p:nvPr>
        </p:nvSpPr>
        <p:spPr/>
        <p:txBody>
          <a:bodyPr/>
          <a:lstStyle/>
          <a:p>
            <a:fld id="{787FDAA0-56A0-4E7A-A605-F6236D1E79FD}" type="datetime1">
              <a:rPr lang="en-US" smtClean="0"/>
              <a:t>7/11/2020</a:t>
            </a:fld>
            <a:endParaRPr lang="en-US" dirty="0"/>
          </a:p>
        </p:txBody>
      </p:sp>
      <p:sp>
        <p:nvSpPr>
          <p:cNvPr id="24" name="Espaço Reservado para Número de Slide 23">
            <a:extLst>
              <a:ext uri="{FF2B5EF4-FFF2-40B4-BE49-F238E27FC236}">
                <a16:creationId xmlns:a16="http://schemas.microsoft.com/office/drawing/2014/main" id="{8C90022E-3293-4F7A-ADAF-BB71A1775CF3}"/>
              </a:ext>
            </a:extLst>
          </p:cNvPr>
          <p:cNvSpPr>
            <a:spLocks noGrp="1"/>
          </p:cNvSpPr>
          <p:nvPr>
            <p:ph type="sldNum" sz="quarter" idx="12"/>
          </p:nvPr>
        </p:nvSpPr>
        <p:spPr/>
        <p:txBody>
          <a:bodyPr/>
          <a:lstStyle/>
          <a:p>
            <a:fld id="{629637A9-119A-49DA-BD12-AAC58B377D80}" type="slidenum">
              <a:rPr lang="en-US" smtClean="0"/>
              <a:t>15</a:t>
            </a:fld>
            <a:endParaRPr lang="en-US" dirty="0"/>
          </a:p>
        </p:txBody>
      </p:sp>
    </p:spTree>
    <p:extLst>
      <p:ext uri="{BB962C8B-B14F-4D97-AF65-F5344CB8AC3E}">
        <p14:creationId xmlns:p14="http://schemas.microsoft.com/office/powerpoint/2010/main" val="245540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E6705F-93B9-4AA5-B8BC-91B22BC3543B}"/>
              </a:ext>
            </a:extLst>
          </p:cNvPr>
          <p:cNvSpPr>
            <a:spLocks noGrp="1"/>
          </p:cNvSpPr>
          <p:nvPr>
            <p:ph type="title"/>
          </p:nvPr>
        </p:nvSpPr>
        <p:spPr/>
        <p:txBody>
          <a:bodyPr/>
          <a:lstStyle/>
          <a:p>
            <a:r>
              <a:rPr lang="pt-BR" b="1" dirty="0"/>
              <a:t>GRASP-VND</a:t>
            </a:r>
          </a:p>
        </p:txBody>
      </p:sp>
      <p:sp>
        <p:nvSpPr>
          <p:cNvPr id="3" name="Espaço Reservado para Conteúdo 2">
            <a:extLst>
              <a:ext uri="{FF2B5EF4-FFF2-40B4-BE49-F238E27FC236}">
                <a16:creationId xmlns:a16="http://schemas.microsoft.com/office/drawing/2014/main" id="{D278271E-26A7-4CBD-9F4A-7D2F54EC243A}"/>
              </a:ext>
            </a:extLst>
          </p:cNvPr>
          <p:cNvSpPr>
            <a:spLocks noGrp="1"/>
          </p:cNvSpPr>
          <p:nvPr>
            <p:ph idx="1"/>
          </p:nvPr>
        </p:nvSpPr>
        <p:spPr>
          <a:xfrm>
            <a:off x="1097280" y="1819101"/>
            <a:ext cx="10058400" cy="4023360"/>
          </a:xfrm>
        </p:spPr>
        <p:txBody>
          <a:bodyPr/>
          <a:lstStyle/>
          <a:p>
            <a:pPr>
              <a:buFont typeface="Arial" panose="020B0604020202020204" pitchFamily="34" charset="0"/>
              <a:buChar char="•"/>
            </a:pPr>
            <a:r>
              <a:rPr lang="pt-BR" dirty="0"/>
              <a:t> Construção Heurística;</a:t>
            </a:r>
          </a:p>
          <a:p>
            <a:pPr>
              <a:buFont typeface="Arial" panose="020B0604020202020204" pitchFamily="34" charset="0"/>
              <a:buChar char="•"/>
            </a:pPr>
            <a:endParaRPr lang="pt-BR" dirty="0"/>
          </a:p>
          <a:p>
            <a:pPr>
              <a:buFont typeface="Arial" panose="020B0604020202020204" pitchFamily="34" charset="0"/>
              <a:buChar char="•"/>
            </a:pPr>
            <a:r>
              <a:rPr lang="pt-BR" dirty="0"/>
              <a:t> Busca Local VND;</a:t>
            </a:r>
          </a:p>
        </p:txBody>
      </p:sp>
      <p:pic>
        <p:nvPicPr>
          <p:cNvPr id="4" name="Imagem 3">
            <a:extLst>
              <a:ext uri="{FF2B5EF4-FFF2-40B4-BE49-F238E27FC236}">
                <a16:creationId xmlns:a16="http://schemas.microsoft.com/office/drawing/2014/main" id="{F5528174-3009-491F-B8B3-AE0661F35C38}"/>
              </a:ext>
            </a:extLst>
          </p:cNvPr>
          <p:cNvPicPr>
            <a:picLocks noChangeAspect="1"/>
          </p:cNvPicPr>
          <p:nvPr/>
        </p:nvPicPr>
        <p:blipFill>
          <a:blip r:embed="rId2"/>
          <a:stretch>
            <a:fillRect/>
          </a:stretch>
        </p:blipFill>
        <p:spPr>
          <a:xfrm>
            <a:off x="4900289" y="1819101"/>
            <a:ext cx="5143500" cy="4413024"/>
          </a:xfrm>
          <a:prstGeom prst="rect">
            <a:avLst/>
          </a:prstGeom>
        </p:spPr>
      </p:pic>
      <p:cxnSp>
        <p:nvCxnSpPr>
          <p:cNvPr id="6" name="Conector de Seta Reta 5">
            <a:extLst>
              <a:ext uri="{FF2B5EF4-FFF2-40B4-BE49-F238E27FC236}">
                <a16:creationId xmlns:a16="http://schemas.microsoft.com/office/drawing/2014/main" id="{AF62CC99-B36C-4707-8EF6-084ABF71F313}"/>
              </a:ext>
            </a:extLst>
          </p:cNvPr>
          <p:cNvCxnSpPr/>
          <p:nvPr/>
        </p:nvCxnSpPr>
        <p:spPr>
          <a:xfrm>
            <a:off x="3355759" y="2112885"/>
            <a:ext cx="1873189" cy="2237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tângulo 6">
            <a:extLst>
              <a:ext uri="{FF2B5EF4-FFF2-40B4-BE49-F238E27FC236}">
                <a16:creationId xmlns:a16="http://schemas.microsoft.com/office/drawing/2014/main" id="{0C12CB07-E752-4932-94CA-0C05108BBD62}"/>
              </a:ext>
            </a:extLst>
          </p:cNvPr>
          <p:cNvSpPr/>
          <p:nvPr/>
        </p:nvSpPr>
        <p:spPr>
          <a:xfrm>
            <a:off x="5628443" y="4208016"/>
            <a:ext cx="3577701" cy="23081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6" descr="Luis Antonio Kowada">
            <a:extLst>
              <a:ext uri="{FF2B5EF4-FFF2-40B4-BE49-F238E27FC236}">
                <a16:creationId xmlns:a16="http://schemas.microsoft.com/office/drawing/2014/main" id="{E9BF3EF8-D8D0-4970-A5C6-F66359448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9" name="Espaço Reservado para Data 8">
            <a:extLst>
              <a:ext uri="{FF2B5EF4-FFF2-40B4-BE49-F238E27FC236}">
                <a16:creationId xmlns:a16="http://schemas.microsoft.com/office/drawing/2014/main" id="{D55AF2AB-31C1-444E-932B-C645FBE44CFE}"/>
              </a:ext>
            </a:extLst>
          </p:cNvPr>
          <p:cNvSpPr>
            <a:spLocks noGrp="1"/>
          </p:cNvSpPr>
          <p:nvPr>
            <p:ph type="dt" sz="half" idx="10"/>
          </p:nvPr>
        </p:nvSpPr>
        <p:spPr/>
        <p:txBody>
          <a:bodyPr/>
          <a:lstStyle/>
          <a:p>
            <a:fld id="{A08F9BF8-4149-4BAB-A6FA-EC70CC03171D}" type="datetime1">
              <a:rPr lang="en-US" smtClean="0"/>
              <a:t>7/11/2020</a:t>
            </a:fld>
            <a:endParaRPr lang="en-US" dirty="0"/>
          </a:p>
        </p:txBody>
      </p:sp>
      <p:sp>
        <p:nvSpPr>
          <p:cNvPr id="10" name="Espaço Reservado para Número de Slide 9">
            <a:extLst>
              <a:ext uri="{FF2B5EF4-FFF2-40B4-BE49-F238E27FC236}">
                <a16:creationId xmlns:a16="http://schemas.microsoft.com/office/drawing/2014/main" id="{2AB8CAD7-1E60-4403-82AF-B9099E573697}"/>
              </a:ext>
            </a:extLst>
          </p:cNvPr>
          <p:cNvSpPr>
            <a:spLocks noGrp="1"/>
          </p:cNvSpPr>
          <p:nvPr>
            <p:ph type="sldNum" sz="quarter" idx="12"/>
          </p:nvPr>
        </p:nvSpPr>
        <p:spPr/>
        <p:txBody>
          <a:bodyPr/>
          <a:lstStyle/>
          <a:p>
            <a:fld id="{629637A9-119A-49DA-BD12-AAC58B377D80}" type="slidenum">
              <a:rPr lang="en-US" smtClean="0"/>
              <a:t>16</a:t>
            </a:fld>
            <a:endParaRPr lang="en-US" dirty="0"/>
          </a:p>
        </p:txBody>
      </p:sp>
    </p:spTree>
    <p:extLst>
      <p:ext uri="{BB962C8B-B14F-4D97-AF65-F5344CB8AC3E}">
        <p14:creationId xmlns:p14="http://schemas.microsoft.com/office/powerpoint/2010/main" val="189821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E6705F-93B9-4AA5-B8BC-91B22BC3543B}"/>
              </a:ext>
            </a:extLst>
          </p:cNvPr>
          <p:cNvSpPr>
            <a:spLocks noGrp="1"/>
          </p:cNvSpPr>
          <p:nvPr>
            <p:ph type="title"/>
          </p:nvPr>
        </p:nvSpPr>
        <p:spPr/>
        <p:txBody>
          <a:bodyPr/>
          <a:lstStyle/>
          <a:p>
            <a:r>
              <a:rPr lang="pt-BR" b="1" dirty="0"/>
              <a:t>GRASP-VND</a:t>
            </a:r>
          </a:p>
        </p:txBody>
      </p:sp>
      <p:sp>
        <p:nvSpPr>
          <p:cNvPr id="3" name="Espaço Reservado para Conteúdo 2">
            <a:extLst>
              <a:ext uri="{FF2B5EF4-FFF2-40B4-BE49-F238E27FC236}">
                <a16:creationId xmlns:a16="http://schemas.microsoft.com/office/drawing/2014/main" id="{D278271E-26A7-4CBD-9F4A-7D2F54EC243A}"/>
              </a:ext>
            </a:extLst>
          </p:cNvPr>
          <p:cNvSpPr>
            <a:spLocks noGrp="1"/>
          </p:cNvSpPr>
          <p:nvPr>
            <p:ph idx="1"/>
          </p:nvPr>
        </p:nvSpPr>
        <p:spPr>
          <a:xfrm>
            <a:off x="1097280" y="1819101"/>
            <a:ext cx="10058400" cy="4023360"/>
          </a:xfrm>
        </p:spPr>
        <p:txBody>
          <a:bodyPr/>
          <a:lstStyle/>
          <a:p>
            <a:pPr>
              <a:buFont typeface="Arial" panose="020B0604020202020204" pitchFamily="34" charset="0"/>
              <a:buChar char="•"/>
            </a:pPr>
            <a:r>
              <a:rPr lang="pt-BR" dirty="0"/>
              <a:t>Critérios de Construção:</a:t>
            </a:r>
          </a:p>
          <a:p>
            <a:pPr marL="342900" indent="-342900">
              <a:buFont typeface="+mj-lt"/>
              <a:buAutoNum type="arabicPeriod"/>
            </a:pPr>
            <a:r>
              <a:rPr lang="pt-BR" sz="1800" dirty="0">
                <a:solidFill>
                  <a:srgbClr val="0070C0"/>
                </a:solidFill>
              </a:rPr>
              <a:t>Em redes sem barras terminais importantes ou com pouco conhecimento do arranjo das medidas ordena-se a LC dando preferência à inserção de UMs em barras com mais conexões, ou seja, essas estarão no topo da lista;</a:t>
            </a:r>
          </a:p>
          <a:p>
            <a:pPr marL="342900" indent="-342900">
              <a:buFont typeface="+mj-lt"/>
              <a:buAutoNum type="arabicPeriod"/>
            </a:pPr>
            <a:r>
              <a:rPr lang="pt-BR" sz="1800" dirty="0">
                <a:solidFill>
                  <a:schemeClr val="tx1"/>
                </a:solidFill>
              </a:rPr>
              <a:t> Em redes com barras terminais sem UMs e com muitas criticalidades "próximas" a esses barramentos, então prioriza-se, na ordenação da LC, as barras com menos conexões;</a:t>
            </a:r>
          </a:p>
        </p:txBody>
      </p:sp>
      <p:pic>
        <p:nvPicPr>
          <p:cNvPr id="7" name="Imagem 6">
            <a:extLst>
              <a:ext uri="{FF2B5EF4-FFF2-40B4-BE49-F238E27FC236}">
                <a16:creationId xmlns:a16="http://schemas.microsoft.com/office/drawing/2014/main" id="{C38F2200-2638-4B0A-93B0-303FFE56A361}"/>
              </a:ext>
            </a:extLst>
          </p:cNvPr>
          <p:cNvPicPr>
            <a:picLocks noChangeAspect="1"/>
          </p:cNvPicPr>
          <p:nvPr/>
        </p:nvPicPr>
        <p:blipFill>
          <a:blip r:embed="rId2"/>
          <a:stretch>
            <a:fillRect/>
          </a:stretch>
        </p:blipFill>
        <p:spPr>
          <a:xfrm>
            <a:off x="6223925" y="3892481"/>
            <a:ext cx="4190938" cy="2416435"/>
          </a:xfrm>
          <a:prstGeom prst="rect">
            <a:avLst/>
          </a:prstGeom>
        </p:spPr>
      </p:pic>
      <p:sp>
        <p:nvSpPr>
          <p:cNvPr id="8" name="Retângulo 7">
            <a:extLst>
              <a:ext uri="{FF2B5EF4-FFF2-40B4-BE49-F238E27FC236}">
                <a16:creationId xmlns:a16="http://schemas.microsoft.com/office/drawing/2014/main" id="{1D4E1949-7671-4635-9677-F9A6D997BE83}"/>
              </a:ext>
            </a:extLst>
          </p:cNvPr>
          <p:cNvSpPr/>
          <p:nvPr/>
        </p:nvSpPr>
        <p:spPr>
          <a:xfrm>
            <a:off x="2279655" y="4417119"/>
            <a:ext cx="2956264" cy="106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Função baseada na quantidade de conexões de cada barramento</a:t>
            </a:r>
          </a:p>
        </p:txBody>
      </p:sp>
      <p:sp>
        <p:nvSpPr>
          <p:cNvPr id="9" name="Seta: para a Direita 8">
            <a:extLst>
              <a:ext uri="{FF2B5EF4-FFF2-40B4-BE49-F238E27FC236}">
                <a16:creationId xmlns:a16="http://schemas.microsoft.com/office/drawing/2014/main" id="{91DA632A-D857-4CFA-88C0-54D9F8DD4316}"/>
              </a:ext>
            </a:extLst>
          </p:cNvPr>
          <p:cNvSpPr/>
          <p:nvPr/>
        </p:nvSpPr>
        <p:spPr>
          <a:xfrm>
            <a:off x="5451568" y="4798858"/>
            <a:ext cx="772357" cy="301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3C7BD919-F2DE-453C-BD6F-7B18D06C245D}"/>
              </a:ext>
            </a:extLst>
          </p:cNvPr>
          <p:cNvSpPr/>
          <p:nvPr/>
        </p:nvSpPr>
        <p:spPr>
          <a:xfrm>
            <a:off x="6418294" y="4110361"/>
            <a:ext cx="2965403" cy="10653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3ED5F39C-DA80-457B-80DB-0FD82111DB82}"/>
              </a:ext>
            </a:extLst>
          </p:cNvPr>
          <p:cNvSpPr/>
          <p:nvPr/>
        </p:nvSpPr>
        <p:spPr>
          <a:xfrm>
            <a:off x="6418294" y="5243596"/>
            <a:ext cx="2965403" cy="106532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spaço Reservado para Data 11">
            <a:extLst>
              <a:ext uri="{FF2B5EF4-FFF2-40B4-BE49-F238E27FC236}">
                <a16:creationId xmlns:a16="http://schemas.microsoft.com/office/drawing/2014/main" id="{534D0013-4CEA-4FDA-97FC-D6B173047A4B}"/>
              </a:ext>
            </a:extLst>
          </p:cNvPr>
          <p:cNvSpPr>
            <a:spLocks noGrp="1"/>
          </p:cNvSpPr>
          <p:nvPr>
            <p:ph type="dt" sz="half" idx="10"/>
          </p:nvPr>
        </p:nvSpPr>
        <p:spPr/>
        <p:txBody>
          <a:bodyPr/>
          <a:lstStyle/>
          <a:p>
            <a:fld id="{EDCF828E-A98B-44F3-A40C-8C6C381EC4CC}" type="datetime1">
              <a:rPr lang="en-US" smtClean="0"/>
              <a:t>7/11/2020</a:t>
            </a:fld>
            <a:endParaRPr lang="en-US" dirty="0"/>
          </a:p>
        </p:txBody>
      </p:sp>
      <p:sp>
        <p:nvSpPr>
          <p:cNvPr id="13" name="Espaço Reservado para Número de Slide 12">
            <a:extLst>
              <a:ext uri="{FF2B5EF4-FFF2-40B4-BE49-F238E27FC236}">
                <a16:creationId xmlns:a16="http://schemas.microsoft.com/office/drawing/2014/main" id="{0A9A483D-FE5A-4DE2-8342-030AA0B194EE}"/>
              </a:ext>
            </a:extLst>
          </p:cNvPr>
          <p:cNvSpPr>
            <a:spLocks noGrp="1"/>
          </p:cNvSpPr>
          <p:nvPr>
            <p:ph type="sldNum" sz="quarter" idx="12"/>
          </p:nvPr>
        </p:nvSpPr>
        <p:spPr/>
        <p:txBody>
          <a:bodyPr/>
          <a:lstStyle/>
          <a:p>
            <a:fld id="{629637A9-119A-49DA-BD12-AAC58B377D80}" type="slidenum">
              <a:rPr lang="en-US" smtClean="0"/>
              <a:t>17</a:t>
            </a:fld>
            <a:endParaRPr lang="en-US" dirty="0"/>
          </a:p>
        </p:txBody>
      </p:sp>
    </p:spTree>
    <p:extLst>
      <p:ext uri="{BB962C8B-B14F-4D97-AF65-F5344CB8AC3E}">
        <p14:creationId xmlns:p14="http://schemas.microsoft.com/office/powerpoint/2010/main" val="2457999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0B3BA-67E7-487E-8BC3-800F169F1A7F}"/>
              </a:ext>
            </a:extLst>
          </p:cNvPr>
          <p:cNvSpPr>
            <a:spLocks noGrp="1"/>
          </p:cNvSpPr>
          <p:nvPr>
            <p:ph type="title"/>
          </p:nvPr>
        </p:nvSpPr>
        <p:spPr/>
        <p:txBody>
          <a:bodyPr/>
          <a:lstStyle/>
          <a:p>
            <a:r>
              <a:rPr lang="pt-BR" b="1" dirty="0"/>
              <a:t>VNS-VND</a:t>
            </a:r>
          </a:p>
        </p:txBody>
      </p:sp>
      <p:pic>
        <p:nvPicPr>
          <p:cNvPr id="9" name="Espaço Reservado para Conteúdo 8">
            <a:extLst>
              <a:ext uri="{FF2B5EF4-FFF2-40B4-BE49-F238E27FC236}">
                <a16:creationId xmlns:a16="http://schemas.microsoft.com/office/drawing/2014/main" id="{06BE6C1C-AA12-4111-A2F0-86B807A9C318}"/>
              </a:ext>
            </a:extLst>
          </p:cNvPr>
          <p:cNvPicPr>
            <a:picLocks noGrp="1" noChangeAspect="1"/>
          </p:cNvPicPr>
          <p:nvPr>
            <p:ph idx="1"/>
          </p:nvPr>
        </p:nvPicPr>
        <p:blipFill>
          <a:blip r:embed="rId2"/>
          <a:stretch>
            <a:fillRect/>
          </a:stretch>
        </p:blipFill>
        <p:spPr>
          <a:xfrm>
            <a:off x="6198475" y="1819590"/>
            <a:ext cx="4333875" cy="1256745"/>
          </a:xfrm>
          <a:prstGeom prst="rect">
            <a:avLst/>
          </a:prstGeom>
        </p:spPr>
      </p:pic>
      <p:pic>
        <p:nvPicPr>
          <p:cNvPr id="10" name="Imagem 9">
            <a:extLst>
              <a:ext uri="{FF2B5EF4-FFF2-40B4-BE49-F238E27FC236}">
                <a16:creationId xmlns:a16="http://schemas.microsoft.com/office/drawing/2014/main" id="{2EBD51ED-4197-45FF-BB46-EDEECEE9A177}"/>
              </a:ext>
            </a:extLst>
          </p:cNvPr>
          <p:cNvPicPr>
            <a:picLocks noChangeAspect="1"/>
          </p:cNvPicPr>
          <p:nvPr/>
        </p:nvPicPr>
        <p:blipFill>
          <a:blip r:embed="rId3"/>
          <a:stretch>
            <a:fillRect/>
          </a:stretch>
        </p:blipFill>
        <p:spPr>
          <a:xfrm>
            <a:off x="6198475" y="3076335"/>
            <a:ext cx="4333875" cy="3257550"/>
          </a:xfrm>
          <a:prstGeom prst="rect">
            <a:avLst/>
          </a:prstGeom>
        </p:spPr>
      </p:pic>
      <p:cxnSp>
        <p:nvCxnSpPr>
          <p:cNvPr id="12" name="Conector de Seta Reta 11">
            <a:extLst>
              <a:ext uri="{FF2B5EF4-FFF2-40B4-BE49-F238E27FC236}">
                <a16:creationId xmlns:a16="http://schemas.microsoft.com/office/drawing/2014/main" id="{EDABE95E-AD58-428C-AC48-223928CAE652}"/>
              </a:ext>
            </a:extLst>
          </p:cNvPr>
          <p:cNvCxnSpPr>
            <a:cxnSpLocks/>
          </p:cNvCxnSpPr>
          <p:nvPr/>
        </p:nvCxnSpPr>
        <p:spPr>
          <a:xfrm flipH="1" flipV="1">
            <a:off x="4608400" y="3861786"/>
            <a:ext cx="1819033" cy="79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tângulo 12">
            <a:extLst>
              <a:ext uri="{FF2B5EF4-FFF2-40B4-BE49-F238E27FC236}">
                <a16:creationId xmlns:a16="http://schemas.microsoft.com/office/drawing/2014/main" id="{25254CD4-9628-4A3F-8EF6-DB05BA0F427E}"/>
              </a:ext>
            </a:extLst>
          </p:cNvPr>
          <p:cNvSpPr/>
          <p:nvPr/>
        </p:nvSpPr>
        <p:spPr>
          <a:xfrm>
            <a:off x="2645546" y="3474498"/>
            <a:ext cx="1890858" cy="739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Geração de um Vizinho Aleatório</a:t>
            </a:r>
          </a:p>
        </p:txBody>
      </p:sp>
      <p:cxnSp>
        <p:nvCxnSpPr>
          <p:cNvPr id="16" name="Conector de Seta Reta 15">
            <a:extLst>
              <a:ext uri="{FF2B5EF4-FFF2-40B4-BE49-F238E27FC236}">
                <a16:creationId xmlns:a16="http://schemas.microsoft.com/office/drawing/2014/main" id="{0101AE07-166D-456D-8FFA-A8AF1C96526C}"/>
              </a:ext>
            </a:extLst>
          </p:cNvPr>
          <p:cNvCxnSpPr/>
          <p:nvPr/>
        </p:nvCxnSpPr>
        <p:spPr>
          <a:xfrm flipH="1">
            <a:off x="4625266" y="4213564"/>
            <a:ext cx="1802167" cy="69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tângulo 16">
            <a:extLst>
              <a:ext uri="{FF2B5EF4-FFF2-40B4-BE49-F238E27FC236}">
                <a16:creationId xmlns:a16="http://schemas.microsoft.com/office/drawing/2014/main" id="{3CABE962-3FAA-4351-B756-8786DB4812D6}"/>
              </a:ext>
            </a:extLst>
          </p:cNvPr>
          <p:cNvSpPr/>
          <p:nvPr/>
        </p:nvSpPr>
        <p:spPr>
          <a:xfrm>
            <a:off x="2646965" y="4630075"/>
            <a:ext cx="1890858" cy="739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Busca Local</a:t>
            </a:r>
          </a:p>
        </p:txBody>
      </p:sp>
      <p:cxnSp>
        <p:nvCxnSpPr>
          <p:cNvPr id="18" name="Conector de Seta Reta 17">
            <a:extLst>
              <a:ext uri="{FF2B5EF4-FFF2-40B4-BE49-F238E27FC236}">
                <a16:creationId xmlns:a16="http://schemas.microsoft.com/office/drawing/2014/main" id="{93F19AF3-685E-4AAA-80C1-0EB1A9A1E762}"/>
              </a:ext>
            </a:extLst>
          </p:cNvPr>
          <p:cNvCxnSpPr>
            <a:cxnSpLocks/>
          </p:cNvCxnSpPr>
          <p:nvPr/>
        </p:nvCxnSpPr>
        <p:spPr>
          <a:xfrm flipH="1">
            <a:off x="4563123" y="2321205"/>
            <a:ext cx="1926452" cy="8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tângulo 22">
            <a:extLst>
              <a:ext uri="{FF2B5EF4-FFF2-40B4-BE49-F238E27FC236}">
                <a16:creationId xmlns:a16="http://schemas.microsoft.com/office/drawing/2014/main" id="{517556E1-FF9B-4540-8E1A-0C46CA200308}"/>
              </a:ext>
            </a:extLst>
          </p:cNvPr>
          <p:cNvSpPr/>
          <p:nvPr/>
        </p:nvSpPr>
        <p:spPr>
          <a:xfrm>
            <a:off x="2645546" y="2153871"/>
            <a:ext cx="1890858" cy="739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Gerador de Sol. Iniciais</a:t>
            </a:r>
          </a:p>
        </p:txBody>
      </p:sp>
      <p:pic>
        <p:nvPicPr>
          <p:cNvPr id="24" name="Picture 6" descr="Luis Antonio Kowada">
            <a:extLst>
              <a:ext uri="{FF2B5EF4-FFF2-40B4-BE49-F238E27FC236}">
                <a16:creationId xmlns:a16="http://schemas.microsoft.com/office/drawing/2014/main" id="{E5F1A294-88D8-4A98-B7BD-E203C9CA38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25" name="Espaço Reservado para Data 24">
            <a:extLst>
              <a:ext uri="{FF2B5EF4-FFF2-40B4-BE49-F238E27FC236}">
                <a16:creationId xmlns:a16="http://schemas.microsoft.com/office/drawing/2014/main" id="{12C98B4F-FBE8-40B3-8DAA-5B2ADC351D85}"/>
              </a:ext>
            </a:extLst>
          </p:cNvPr>
          <p:cNvSpPr>
            <a:spLocks noGrp="1"/>
          </p:cNvSpPr>
          <p:nvPr>
            <p:ph type="dt" sz="half" idx="10"/>
          </p:nvPr>
        </p:nvSpPr>
        <p:spPr/>
        <p:txBody>
          <a:bodyPr/>
          <a:lstStyle/>
          <a:p>
            <a:fld id="{F785E578-14E8-4FDE-9C3B-AE9B28E188C2}" type="datetime1">
              <a:rPr lang="en-US" smtClean="0"/>
              <a:t>7/11/2020</a:t>
            </a:fld>
            <a:endParaRPr lang="en-US" dirty="0"/>
          </a:p>
        </p:txBody>
      </p:sp>
      <p:sp>
        <p:nvSpPr>
          <p:cNvPr id="26" name="Espaço Reservado para Número de Slide 25">
            <a:extLst>
              <a:ext uri="{FF2B5EF4-FFF2-40B4-BE49-F238E27FC236}">
                <a16:creationId xmlns:a16="http://schemas.microsoft.com/office/drawing/2014/main" id="{73A1156B-24FA-44F5-8894-49D4075706AD}"/>
              </a:ext>
            </a:extLst>
          </p:cNvPr>
          <p:cNvSpPr>
            <a:spLocks noGrp="1"/>
          </p:cNvSpPr>
          <p:nvPr>
            <p:ph type="sldNum" sz="quarter" idx="12"/>
          </p:nvPr>
        </p:nvSpPr>
        <p:spPr/>
        <p:txBody>
          <a:bodyPr/>
          <a:lstStyle/>
          <a:p>
            <a:fld id="{629637A9-119A-49DA-BD12-AAC58B377D80}" type="slidenum">
              <a:rPr lang="en-US" smtClean="0"/>
              <a:t>18</a:t>
            </a:fld>
            <a:endParaRPr lang="en-US" dirty="0"/>
          </a:p>
        </p:txBody>
      </p:sp>
    </p:spTree>
    <p:extLst>
      <p:ext uri="{BB962C8B-B14F-4D97-AF65-F5344CB8AC3E}">
        <p14:creationId xmlns:p14="http://schemas.microsoft.com/office/powerpoint/2010/main" val="2503697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0B3BA-67E7-487E-8BC3-800F169F1A7F}"/>
              </a:ext>
            </a:extLst>
          </p:cNvPr>
          <p:cNvSpPr>
            <a:spLocks noGrp="1"/>
          </p:cNvSpPr>
          <p:nvPr>
            <p:ph type="title"/>
          </p:nvPr>
        </p:nvSpPr>
        <p:spPr/>
        <p:txBody>
          <a:bodyPr/>
          <a:lstStyle/>
          <a:p>
            <a:r>
              <a:rPr lang="pt-BR" b="1" dirty="0"/>
              <a:t>VNS-VND</a:t>
            </a:r>
          </a:p>
        </p:txBody>
      </p:sp>
      <p:sp>
        <p:nvSpPr>
          <p:cNvPr id="3" name="Espaço Reservado para Conteúdo 2">
            <a:extLst>
              <a:ext uri="{FF2B5EF4-FFF2-40B4-BE49-F238E27FC236}">
                <a16:creationId xmlns:a16="http://schemas.microsoft.com/office/drawing/2014/main" id="{F82E5655-F42A-4275-B564-7AA36FCE63BA}"/>
              </a:ext>
            </a:extLst>
          </p:cNvPr>
          <p:cNvSpPr>
            <a:spLocks noGrp="1"/>
          </p:cNvSpPr>
          <p:nvPr>
            <p:ph idx="1"/>
          </p:nvPr>
        </p:nvSpPr>
        <p:spPr/>
        <p:txBody>
          <a:bodyPr/>
          <a:lstStyle/>
          <a:p>
            <a:r>
              <a:rPr lang="pt-BR" sz="2400" b="1" dirty="0"/>
              <a:t>Soluções Iniciais:</a:t>
            </a:r>
          </a:p>
          <a:p>
            <a:endParaRPr lang="pt-BR" dirty="0"/>
          </a:p>
          <a:p>
            <a:pPr>
              <a:buFont typeface="Arial" panose="020B0604020202020204" pitchFamily="34" charset="0"/>
              <a:buChar char="•"/>
            </a:pPr>
            <a:r>
              <a:rPr lang="pt-BR" b="1" dirty="0">
                <a:solidFill>
                  <a:srgbClr val="0070C0"/>
                </a:solidFill>
              </a:rPr>
              <a:t>Solução Inicial Aleatória - </a:t>
            </a:r>
            <a:r>
              <a:rPr lang="pt-BR" dirty="0"/>
              <a:t>Constrói-se de forma sistemática uma alocação viável de UMs através do sorteio aleatório das barras nas quais será distribuído o lote disponível, esse tipo de solução pode ser interessante quando se conhece pouco da rede ou necessita-se de diversificação.</a:t>
            </a:r>
          </a:p>
          <a:p>
            <a:pPr>
              <a:buFont typeface="Arial" panose="020B0604020202020204" pitchFamily="34" charset="0"/>
              <a:buChar char="•"/>
            </a:pPr>
            <a:r>
              <a:rPr lang="pt-BR" b="1" dirty="0">
                <a:solidFill>
                  <a:srgbClr val="0070C0"/>
                </a:solidFill>
              </a:rPr>
              <a:t>Solução Inicial Gulosa - </a:t>
            </a:r>
            <a:r>
              <a:rPr lang="pt-BR" dirty="0"/>
              <a:t>Gera-se uma solução inicial com um critério guloso baseado na quantidade de conexões presentes em cada barramento, as escolhas desse critério seguem as mesmas premissas da formação da lista de candidatos do algoritmo GRASP-VND. Essa forma de geração possibilita a inserção de informações quanto às barras preferíveis para</a:t>
            </a:r>
          </a:p>
        </p:txBody>
      </p:sp>
      <p:cxnSp>
        <p:nvCxnSpPr>
          <p:cNvPr id="5" name="Conector de Seta Reta 4">
            <a:extLst>
              <a:ext uri="{FF2B5EF4-FFF2-40B4-BE49-F238E27FC236}">
                <a16:creationId xmlns:a16="http://schemas.microsoft.com/office/drawing/2014/main" id="{2CEF8CFC-90F5-4B5A-95E1-FD98F0C9C942}"/>
              </a:ext>
            </a:extLst>
          </p:cNvPr>
          <p:cNvCxnSpPr>
            <a:cxnSpLocks/>
            <a:endCxn id="6" idx="2"/>
          </p:cNvCxnSpPr>
          <p:nvPr/>
        </p:nvCxnSpPr>
        <p:spPr>
          <a:xfrm>
            <a:off x="3639845" y="4953740"/>
            <a:ext cx="1376039" cy="656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lipse 5">
            <a:extLst>
              <a:ext uri="{FF2B5EF4-FFF2-40B4-BE49-F238E27FC236}">
                <a16:creationId xmlns:a16="http://schemas.microsoft.com/office/drawing/2014/main" id="{510A4110-5F53-4972-8F01-C1F2D78CC0AF}"/>
              </a:ext>
            </a:extLst>
          </p:cNvPr>
          <p:cNvSpPr/>
          <p:nvPr/>
        </p:nvSpPr>
        <p:spPr>
          <a:xfrm>
            <a:off x="5015884" y="5082466"/>
            <a:ext cx="2654423" cy="1056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Envolve o conhecimento da rede!!!</a:t>
            </a:r>
          </a:p>
        </p:txBody>
      </p:sp>
      <p:sp>
        <p:nvSpPr>
          <p:cNvPr id="8" name="Espaço Reservado para Data 7">
            <a:extLst>
              <a:ext uri="{FF2B5EF4-FFF2-40B4-BE49-F238E27FC236}">
                <a16:creationId xmlns:a16="http://schemas.microsoft.com/office/drawing/2014/main" id="{EC7050A5-3EEE-4D08-93E5-BADE6C79F4B9}"/>
              </a:ext>
            </a:extLst>
          </p:cNvPr>
          <p:cNvSpPr>
            <a:spLocks noGrp="1"/>
          </p:cNvSpPr>
          <p:nvPr>
            <p:ph type="dt" sz="half" idx="10"/>
          </p:nvPr>
        </p:nvSpPr>
        <p:spPr/>
        <p:txBody>
          <a:bodyPr/>
          <a:lstStyle/>
          <a:p>
            <a:fld id="{D0B2E6AC-0DB4-4C9F-91DB-385D8E7872BE}" type="datetime1">
              <a:rPr lang="en-US" smtClean="0"/>
              <a:t>7/11/2020</a:t>
            </a:fld>
            <a:endParaRPr lang="en-US" dirty="0"/>
          </a:p>
        </p:txBody>
      </p:sp>
      <p:sp>
        <p:nvSpPr>
          <p:cNvPr id="9" name="Espaço Reservado para Número de Slide 8">
            <a:extLst>
              <a:ext uri="{FF2B5EF4-FFF2-40B4-BE49-F238E27FC236}">
                <a16:creationId xmlns:a16="http://schemas.microsoft.com/office/drawing/2014/main" id="{E7CA6A82-D2D9-46AF-B8F0-00E71F54DC7D}"/>
              </a:ext>
            </a:extLst>
          </p:cNvPr>
          <p:cNvSpPr>
            <a:spLocks noGrp="1"/>
          </p:cNvSpPr>
          <p:nvPr>
            <p:ph type="sldNum" sz="quarter" idx="12"/>
          </p:nvPr>
        </p:nvSpPr>
        <p:spPr/>
        <p:txBody>
          <a:bodyPr/>
          <a:lstStyle/>
          <a:p>
            <a:fld id="{629637A9-119A-49DA-BD12-AAC58B377D80}" type="slidenum">
              <a:rPr lang="en-US" smtClean="0"/>
              <a:t>19</a:t>
            </a:fld>
            <a:endParaRPr lang="en-US" dirty="0"/>
          </a:p>
        </p:txBody>
      </p:sp>
    </p:spTree>
    <p:extLst>
      <p:ext uri="{BB962C8B-B14F-4D97-AF65-F5344CB8AC3E}">
        <p14:creationId xmlns:p14="http://schemas.microsoft.com/office/powerpoint/2010/main" val="225092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332AC-8D20-42C8-B36E-5A57E6595117}"/>
              </a:ext>
            </a:extLst>
          </p:cNvPr>
          <p:cNvSpPr>
            <a:spLocks noGrp="1"/>
          </p:cNvSpPr>
          <p:nvPr>
            <p:ph type="ctrTitle"/>
          </p:nvPr>
        </p:nvSpPr>
        <p:spPr>
          <a:xfrm>
            <a:off x="798991" y="767830"/>
            <a:ext cx="10952085" cy="3566160"/>
          </a:xfrm>
        </p:spPr>
        <p:txBody>
          <a:bodyPr>
            <a:noAutofit/>
          </a:bodyPr>
          <a:lstStyle/>
          <a:p>
            <a:pPr algn="ctr"/>
            <a:r>
              <a:rPr lang="pt-BR" sz="4400" b="1" dirty="0">
                <a:latin typeface="+mn-lt"/>
                <a:cs typeface="Times New Roman" panose="02020603050405020304" pitchFamily="18" charset="0"/>
              </a:rPr>
              <a:t>Aluno: </a:t>
            </a:r>
            <a:r>
              <a:rPr lang="pt-BR" sz="4400" dirty="0">
                <a:latin typeface="+mn-lt"/>
                <a:cs typeface="Times New Roman" panose="02020603050405020304" pitchFamily="18" charset="0"/>
              </a:rPr>
              <a:t>Vinícius Biajoni Braga Flôr</a:t>
            </a:r>
            <a:br>
              <a:rPr lang="pt-BR" sz="4400" dirty="0">
                <a:latin typeface="+mn-lt"/>
                <a:cs typeface="Times New Roman" panose="02020603050405020304" pitchFamily="18" charset="0"/>
              </a:rPr>
            </a:br>
            <a:r>
              <a:rPr lang="pt-BR" sz="4400" b="1" dirty="0">
                <a:latin typeface="+mn-lt"/>
                <a:cs typeface="Times New Roman" panose="02020603050405020304" pitchFamily="18" charset="0"/>
              </a:rPr>
              <a:t>Disciplina: </a:t>
            </a:r>
            <a:r>
              <a:rPr lang="pt-BR" sz="4400" dirty="0">
                <a:latin typeface="+mn-lt"/>
                <a:cs typeface="Times New Roman" panose="02020603050405020304" pitchFamily="18" charset="0"/>
              </a:rPr>
              <a:t>Inteligência Computacional</a:t>
            </a:r>
          </a:p>
        </p:txBody>
      </p:sp>
    </p:spTree>
    <p:extLst>
      <p:ext uri="{BB962C8B-B14F-4D97-AF65-F5344CB8AC3E}">
        <p14:creationId xmlns:p14="http://schemas.microsoft.com/office/powerpoint/2010/main" val="3783524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0B3BA-67E7-487E-8BC3-800F169F1A7F}"/>
              </a:ext>
            </a:extLst>
          </p:cNvPr>
          <p:cNvSpPr>
            <a:spLocks noGrp="1"/>
          </p:cNvSpPr>
          <p:nvPr>
            <p:ph type="title"/>
          </p:nvPr>
        </p:nvSpPr>
        <p:spPr/>
        <p:txBody>
          <a:bodyPr/>
          <a:lstStyle/>
          <a:p>
            <a:r>
              <a:rPr lang="pt-BR" dirty="0"/>
              <a:t>Busca Local (VND)</a:t>
            </a:r>
          </a:p>
        </p:txBody>
      </p:sp>
      <p:sp>
        <p:nvSpPr>
          <p:cNvPr id="3" name="Espaço Reservado para Conteúdo 2">
            <a:extLst>
              <a:ext uri="{FF2B5EF4-FFF2-40B4-BE49-F238E27FC236}">
                <a16:creationId xmlns:a16="http://schemas.microsoft.com/office/drawing/2014/main" id="{F82E5655-F42A-4275-B564-7AA36FCE63BA}"/>
              </a:ext>
            </a:extLst>
          </p:cNvPr>
          <p:cNvSpPr>
            <a:spLocks noGrp="1"/>
          </p:cNvSpPr>
          <p:nvPr>
            <p:ph idx="1"/>
          </p:nvPr>
        </p:nvSpPr>
        <p:spPr/>
        <p:txBody>
          <a:bodyPr/>
          <a:lstStyle/>
          <a:p>
            <a:pPr>
              <a:buFont typeface="Arial" panose="020B0604020202020204" pitchFamily="34" charset="0"/>
              <a:buChar char="•"/>
            </a:pPr>
            <a:r>
              <a:rPr lang="pt-BR" dirty="0"/>
              <a:t>Aplicada em ambas metaheurísticas;</a:t>
            </a:r>
          </a:p>
          <a:p>
            <a:pPr>
              <a:buFont typeface="Arial" panose="020B0604020202020204" pitchFamily="34" charset="0"/>
              <a:buChar char="•"/>
            </a:pPr>
            <a:r>
              <a:rPr lang="pt-BR" dirty="0"/>
              <a:t>Baseada em 4 estruturas de vizinhança básicas:</a:t>
            </a:r>
          </a:p>
          <a:p>
            <a:pPr lvl="1">
              <a:buFont typeface="Arial" panose="020B0604020202020204" pitchFamily="34" charset="0"/>
              <a:buChar char="•"/>
            </a:pPr>
            <a:r>
              <a:rPr lang="pt-BR" dirty="0">
                <a:solidFill>
                  <a:srgbClr val="0070C0"/>
                </a:solidFill>
              </a:rPr>
              <a:t>Vizinhança 1- </a:t>
            </a:r>
            <a:r>
              <a:rPr lang="pt-BR" dirty="0"/>
              <a:t>Baseia-se na troca de uma posição igual a 1 na solução por outra igual a 0, ou seja, retira a UM de uma barra e coloca-se em outra disponível.</a:t>
            </a:r>
          </a:p>
          <a:p>
            <a:pPr lvl="1">
              <a:buFont typeface="Arial" panose="020B0604020202020204" pitchFamily="34" charset="0"/>
              <a:buChar char="•"/>
            </a:pPr>
            <a:r>
              <a:rPr lang="pt-BR" dirty="0">
                <a:solidFill>
                  <a:srgbClr val="0070C0"/>
                </a:solidFill>
              </a:rPr>
              <a:t>Vizinhança 2</a:t>
            </a:r>
            <a:r>
              <a:rPr lang="pt-BR" dirty="0"/>
              <a:t> - Realiza-se a troca de duas posições iguais a 1 por outras duas iguais a 0;</a:t>
            </a:r>
          </a:p>
          <a:p>
            <a:pPr lvl="1">
              <a:buFont typeface="Arial" panose="020B0604020202020204" pitchFamily="34" charset="0"/>
              <a:buChar char="•"/>
            </a:pPr>
            <a:r>
              <a:rPr lang="pt-BR" dirty="0">
                <a:solidFill>
                  <a:srgbClr val="0070C0"/>
                </a:solidFill>
              </a:rPr>
              <a:t>Vizinhança 3- </a:t>
            </a:r>
            <a:r>
              <a:rPr lang="pt-BR" dirty="0"/>
              <a:t>Aplica-se a vizinhança 1 e rotaciona-se o vetor binário;</a:t>
            </a:r>
          </a:p>
          <a:p>
            <a:pPr lvl="1">
              <a:buFont typeface="Arial" panose="020B0604020202020204" pitchFamily="34" charset="0"/>
              <a:buChar char="•"/>
            </a:pPr>
            <a:r>
              <a:rPr lang="pt-BR" dirty="0">
                <a:solidFill>
                  <a:srgbClr val="0070C0"/>
                </a:solidFill>
              </a:rPr>
              <a:t>Vizinhança 4 </a:t>
            </a:r>
            <a:r>
              <a:rPr lang="pt-BR" dirty="0"/>
              <a:t>- Aplica-se a vizinhança 2 e rotaciona-se o vetor binário;</a:t>
            </a:r>
          </a:p>
          <a:p>
            <a:pPr lvl="1"/>
            <a:endParaRPr lang="pt-BR" dirty="0"/>
          </a:p>
        </p:txBody>
      </p:sp>
      <p:cxnSp>
        <p:nvCxnSpPr>
          <p:cNvPr id="5" name="Conector de Seta Reta 4">
            <a:extLst>
              <a:ext uri="{FF2B5EF4-FFF2-40B4-BE49-F238E27FC236}">
                <a16:creationId xmlns:a16="http://schemas.microsoft.com/office/drawing/2014/main" id="{AAE83996-41BE-4378-8B1F-7949ED391E94}"/>
              </a:ext>
            </a:extLst>
          </p:cNvPr>
          <p:cNvCxnSpPr/>
          <p:nvPr/>
        </p:nvCxnSpPr>
        <p:spPr>
          <a:xfrm>
            <a:off x="2565647" y="4181383"/>
            <a:ext cx="399495" cy="64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tângulo 5">
            <a:extLst>
              <a:ext uri="{FF2B5EF4-FFF2-40B4-BE49-F238E27FC236}">
                <a16:creationId xmlns:a16="http://schemas.microsoft.com/office/drawing/2014/main" id="{8D5540E8-EED4-4ACF-8BD7-47D41C4AC3AE}"/>
              </a:ext>
            </a:extLst>
          </p:cNvPr>
          <p:cNvSpPr/>
          <p:nvPr/>
        </p:nvSpPr>
        <p:spPr>
          <a:xfrm>
            <a:off x="2139518" y="4927107"/>
            <a:ext cx="2201663" cy="87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Nas redes maiores a busca é parcial</a:t>
            </a:r>
          </a:p>
        </p:txBody>
      </p:sp>
      <p:sp>
        <p:nvSpPr>
          <p:cNvPr id="7" name="Seta: para a Direita 6">
            <a:extLst>
              <a:ext uri="{FF2B5EF4-FFF2-40B4-BE49-F238E27FC236}">
                <a16:creationId xmlns:a16="http://schemas.microsoft.com/office/drawing/2014/main" id="{74A6EB94-67CE-414F-96B5-B26ABE6A8261}"/>
              </a:ext>
            </a:extLst>
          </p:cNvPr>
          <p:cNvSpPr/>
          <p:nvPr/>
        </p:nvSpPr>
        <p:spPr>
          <a:xfrm>
            <a:off x="4500978" y="5292933"/>
            <a:ext cx="994299" cy="257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F2C34F34-8AA0-4561-91D7-7A9CB3D65B28}"/>
              </a:ext>
            </a:extLst>
          </p:cNvPr>
          <p:cNvPicPr>
            <a:picLocks noChangeAspect="1"/>
          </p:cNvPicPr>
          <p:nvPr/>
        </p:nvPicPr>
        <p:blipFill>
          <a:blip r:embed="rId2"/>
          <a:stretch>
            <a:fillRect/>
          </a:stretch>
        </p:blipFill>
        <p:spPr>
          <a:xfrm>
            <a:off x="5618346" y="4375111"/>
            <a:ext cx="4464950" cy="1982879"/>
          </a:xfrm>
          <a:prstGeom prst="rect">
            <a:avLst/>
          </a:prstGeom>
        </p:spPr>
      </p:pic>
      <p:sp>
        <p:nvSpPr>
          <p:cNvPr id="9" name="Espaço Reservado para Data 8">
            <a:extLst>
              <a:ext uri="{FF2B5EF4-FFF2-40B4-BE49-F238E27FC236}">
                <a16:creationId xmlns:a16="http://schemas.microsoft.com/office/drawing/2014/main" id="{11623710-7710-471C-92DB-1FB6F170F6EC}"/>
              </a:ext>
            </a:extLst>
          </p:cNvPr>
          <p:cNvSpPr>
            <a:spLocks noGrp="1"/>
          </p:cNvSpPr>
          <p:nvPr>
            <p:ph type="dt" sz="half" idx="10"/>
          </p:nvPr>
        </p:nvSpPr>
        <p:spPr/>
        <p:txBody>
          <a:bodyPr/>
          <a:lstStyle/>
          <a:p>
            <a:fld id="{AC737AB7-D331-4C3E-A34D-B96304B143C0}" type="datetime1">
              <a:rPr lang="en-US" smtClean="0"/>
              <a:t>7/11/2020</a:t>
            </a:fld>
            <a:endParaRPr lang="en-US" dirty="0"/>
          </a:p>
        </p:txBody>
      </p:sp>
      <p:sp>
        <p:nvSpPr>
          <p:cNvPr id="10" name="Espaço Reservado para Número de Slide 9">
            <a:extLst>
              <a:ext uri="{FF2B5EF4-FFF2-40B4-BE49-F238E27FC236}">
                <a16:creationId xmlns:a16="http://schemas.microsoft.com/office/drawing/2014/main" id="{A858A039-1478-4F29-B6A1-0E3235A75F6E}"/>
              </a:ext>
            </a:extLst>
          </p:cNvPr>
          <p:cNvSpPr>
            <a:spLocks noGrp="1"/>
          </p:cNvSpPr>
          <p:nvPr>
            <p:ph type="sldNum" sz="quarter" idx="12"/>
          </p:nvPr>
        </p:nvSpPr>
        <p:spPr/>
        <p:txBody>
          <a:bodyPr/>
          <a:lstStyle/>
          <a:p>
            <a:fld id="{629637A9-119A-49DA-BD12-AAC58B377D80}" type="slidenum">
              <a:rPr lang="en-US" smtClean="0"/>
              <a:t>20</a:t>
            </a:fld>
            <a:endParaRPr lang="en-US" dirty="0"/>
          </a:p>
        </p:txBody>
      </p:sp>
    </p:spTree>
    <p:extLst>
      <p:ext uri="{BB962C8B-B14F-4D97-AF65-F5344CB8AC3E}">
        <p14:creationId xmlns:p14="http://schemas.microsoft.com/office/powerpoint/2010/main" val="1052026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0B3BA-67E7-487E-8BC3-800F169F1A7F}"/>
              </a:ext>
            </a:extLst>
          </p:cNvPr>
          <p:cNvSpPr>
            <a:spLocks noGrp="1"/>
          </p:cNvSpPr>
          <p:nvPr>
            <p:ph type="title"/>
          </p:nvPr>
        </p:nvSpPr>
        <p:spPr/>
        <p:txBody>
          <a:bodyPr/>
          <a:lstStyle/>
          <a:p>
            <a:r>
              <a:rPr lang="pt-BR" b="1" dirty="0"/>
              <a:t>Busca Local (VND)</a:t>
            </a:r>
          </a:p>
        </p:txBody>
      </p:sp>
      <p:sp>
        <p:nvSpPr>
          <p:cNvPr id="3" name="Espaço Reservado para Conteúdo 2">
            <a:extLst>
              <a:ext uri="{FF2B5EF4-FFF2-40B4-BE49-F238E27FC236}">
                <a16:creationId xmlns:a16="http://schemas.microsoft.com/office/drawing/2014/main" id="{F82E5655-F42A-4275-B564-7AA36FCE63BA}"/>
              </a:ext>
            </a:extLst>
          </p:cNvPr>
          <p:cNvSpPr>
            <a:spLocks noGrp="1"/>
          </p:cNvSpPr>
          <p:nvPr>
            <p:ph idx="1"/>
          </p:nvPr>
        </p:nvSpPr>
        <p:spPr/>
        <p:txBody>
          <a:bodyPr/>
          <a:lstStyle/>
          <a:p>
            <a:pPr>
              <a:buFont typeface="Arial" panose="020B0604020202020204" pitchFamily="34" charset="0"/>
              <a:buChar char="•"/>
            </a:pPr>
            <a:r>
              <a:rPr lang="pt-BR" dirty="0"/>
              <a:t>Aplicada em ambas metaheurísticas;</a:t>
            </a:r>
          </a:p>
          <a:p>
            <a:pPr>
              <a:buFont typeface="Arial" panose="020B0604020202020204" pitchFamily="34" charset="0"/>
              <a:buChar char="•"/>
            </a:pPr>
            <a:r>
              <a:rPr lang="pt-BR" dirty="0"/>
              <a:t>Baseada em 4 estruturas de vizinhança básicas:</a:t>
            </a:r>
          </a:p>
          <a:p>
            <a:pPr lvl="1">
              <a:buFont typeface="Arial" panose="020B0604020202020204" pitchFamily="34" charset="0"/>
              <a:buChar char="•"/>
            </a:pPr>
            <a:r>
              <a:rPr lang="pt-BR" dirty="0">
                <a:solidFill>
                  <a:srgbClr val="0070C0"/>
                </a:solidFill>
              </a:rPr>
              <a:t>Vizinhança 1- </a:t>
            </a:r>
            <a:r>
              <a:rPr lang="pt-BR" dirty="0"/>
              <a:t>Baseia-se na troca de uma posição igual a 1 na solução por outra igual a 0, ou seja, retira a UM de uma barra e coloca-se em outra disponível.</a:t>
            </a:r>
          </a:p>
          <a:p>
            <a:pPr lvl="1">
              <a:buFont typeface="Arial" panose="020B0604020202020204" pitchFamily="34" charset="0"/>
              <a:buChar char="•"/>
            </a:pPr>
            <a:r>
              <a:rPr lang="pt-BR" dirty="0">
                <a:solidFill>
                  <a:srgbClr val="0070C0"/>
                </a:solidFill>
              </a:rPr>
              <a:t>Vizinhança 2</a:t>
            </a:r>
            <a:r>
              <a:rPr lang="pt-BR" dirty="0"/>
              <a:t> - Realiza-se a troca de duas posições iguais a 1 por outras duas iguais a 0;</a:t>
            </a:r>
          </a:p>
          <a:p>
            <a:pPr lvl="1">
              <a:buFont typeface="Arial" panose="020B0604020202020204" pitchFamily="34" charset="0"/>
              <a:buChar char="•"/>
            </a:pPr>
            <a:r>
              <a:rPr lang="pt-BR" dirty="0">
                <a:solidFill>
                  <a:srgbClr val="0070C0"/>
                </a:solidFill>
              </a:rPr>
              <a:t>Vizinhança 3- </a:t>
            </a:r>
            <a:r>
              <a:rPr lang="pt-BR" dirty="0"/>
              <a:t>Aplica-se a vizinhança 1 e rotaciona-se o vetor binário;</a:t>
            </a:r>
          </a:p>
          <a:p>
            <a:pPr lvl="1">
              <a:buFont typeface="Arial" panose="020B0604020202020204" pitchFamily="34" charset="0"/>
              <a:buChar char="•"/>
            </a:pPr>
            <a:r>
              <a:rPr lang="pt-BR" dirty="0">
                <a:solidFill>
                  <a:srgbClr val="0070C0"/>
                </a:solidFill>
              </a:rPr>
              <a:t>Vizinhança 4 </a:t>
            </a:r>
            <a:r>
              <a:rPr lang="pt-BR" dirty="0"/>
              <a:t>- Aplica-se a vizinhança 2 e rotaciona-se o vetor binário;</a:t>
            </a:r>
          </a:p>
          <a:p>
            <a:pPr lvl="1"/>
            <a:endParaRPr lang="pt-BR" dirty="0"/>
          </a:p>
        </p:txBody>
      </p:sp>
      <p:cxnSp>
        <p:nvCxnSpPr>
          <p:cNvPr id="5" name="Conector de Seta Reta 4">
            <a:extLst>
              <a:ext uri="{FF2B5EF4-FFF2-40B4-BE49-F238E27FC236}">
                <a16:creationId xmlns:a16="http://schemas.microsoft.com/office/drawing/2014/main" id="{AAE83996-41BE-4378-8B1F-7949ED391E94}"/>
              </a:ext>
            </a:extLst>
          </p:cNvPr>
          <p:cNvCxnSpPr/>
          <p:nvPr/>
        </p:nvCxnSpPr>
        <p:spPr>
          <a:xfrm>
            <a:off x="2565647" y="4181383"/>
            <a:ext cx="399495" cy="64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tângulo 5">
            <a:extLst>
              <a:ext uri="{FF2B5EF4-FFF2-40B4-BE49-F238E27FC236}">
                <a16:creationId xmlns:a16="http://schemas.microsoft.com/office/drawing/2014/main" id="{8D5540E8-EED4-4ACF-8BD7-47D41C4AC3AE}"/>
              </a:ext>
            </a:extLst>
          </p:cNvPr>
          <p:cNvSpPr/>
          <p:nvPr/>
        </p:nvSpPr>
        <p:spPr>
          <a:xfrm>
            <a:off x="2139518" y="4927107"/>
            <a:ext cx="2201663" cy="87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Nas redes maiores a busca é parcial</a:t>
            </a:r>
          </a:p>
        </p:txBody>
      </p:sp>
      <p:pic>
        <p:nvPicPr>
          <p:cNvPr id="9" name="Picture 6" descr="Luis Antonio Kowada">
            <a:extLst>
              <a:ext uri="{FF2B5EF4-FFF2-40B4-BE49-F238E27FC236}">
                <a16:creationId xmlns:a16="http://schemas.microsoft.com/office/drawing/2014/main" id="{C2629ED2-2C1F-4BC9-9638-532734DBD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Data 3">
            <a:extLst>
              <a:ext uri="{FF2B5EF4-FFF2-40B4-BE49-F238E27FC236}">
                <a16:creationId xmlns:a16="http://schemas.microsoft.com/office/drawing/2014/main" id="{EA992CFB-A211-46B7-8C7B-BB65C29074F1}"/>
              </a:ext>
            </a:extLst>
          </p:cNvPr>
          <p:cNvSpPr>
            <a:spLocks noGrp="1"/>
          </p:cNvSpPr>
          <p:nvPr>
            <p:ph type="dt" sz="half" idx="10"/>
          </p:nvPr>
        </p:nvSpPr>
        <p:spPr/>
        <p:txBody>
          <a:bodyPr/>
          <a:lstStyle/>
          <a:p>
            <a:fld id="{1A50F40E-7210-471E-810E-ABFF319BB820}" type="datetime1">
              <a:rPr lang="en-US" smtClean="0"/>
              <a:t>7/11/2020</a:t>
            </a:fld>
            <a:endParaRPr lang="en-US" dirty="0"/>
          </a:p>
        </p:txBody>
      </p:sp>
      <p:sp>
        <p:nvSpPr>
          <p:cNvPr id="10" name="Espaço Reservado para Número de Slide 9">
            <a:extLst>
              <a:ext uri="{FF2B5EF4-FFF2-40B4-BE49-F238E27FC236}">
                <a16:creationId xmlns:a16="http://schemas.microsoft.com/office/drawing/2014/main" id="{B58FBB12-FD0A-426F-9125-B0658F31B33D}"/>
              </a:ext>
            </a:extLst>
          </p:cNvPr>
          <p:cNvSpPr>
            <a:spLocks noGrp="1"/>
          </p:cNvSpPr>
          <p:nvPr>
            <p:ph type="sldNum" sz="quarter" idx="12"/>
          </p:nvPr>
        </p:nvSpPr>
        <p:spPr/>
        <p:txBody>
          <a:bodyPr/>
          <a:lstStyle/>
          <a:p>
            <a:fld id="{629637A9-119A-49DA-BD12-AAC58B377D80}" type="slidenum">
              <a:rPr lang="en-US" smtClean="0"/>
              <a:t>21</a:t>
            </a:fld>
            <a:endParaRPr lang="en-US" dirty="0"/>
          </a:p>
        </p:txBody>
      </p:sp>
    </p:spTree>
    <p:extLst>
      <p:ext uri="{BB962C8B-B14F-4D97-AF65-F5344CB8AC3E}">
        <p14:creationId xmlns:p14="http://schemas.microsoft.com/office/powerpoint/2010/main" val="96917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4D0CF-3A76-4E93-9B71-F85748FC7ABC}"/>
              </a:ext>
            </a:extLst>
          </p:cNvPr>
          <p:cNvSpPr>
            <a:spLocks noGrp="1"/>
          </p:cNvSpPr>
          <p:nvPr>
            <p:ph type="title"/>
          </p:nvPr>
        </p:nvSpPr>
        <p:spPr/>
        <p:txBody>
          <a:bodyPr/>
          <a:lstStyle/>
          <a:p>
            <a:r>
              <a:rPr lang="pt-BR" b="1" dirty="0"/>
              <a:t>Hash Global Auxiliar</a:t>
            </a:r>
          </a:p>
        </p:txBody>
      </p:sp>
      <p:sp>
        <p:nvSpPr>
          <p:cNvPr id="3" name="Espaço Reservado para Conteúdo 2">
            <a:extLst>
              <a:ext uri="{FF2B5EF4-FFF2-40B4-BE49-F238E27FC236}">
                <a16:creationId xmlns:a16="http://schemas.microsoft.com/office/drawing/2014/main" id="{7370645A-5F2D-4B90-B8E7-256B85884483}"/>
              </a:ext>
            </a:extLst>
          </p:cNvPr>
          <p:cNvSpPr>
            <a:spLocks noGrp="1"/>
          </p:cNvSpPr>
          <p:nvPr>
            <p:ph idx="1"/>
          </p:nvPr>
        </p:nvSpPr>
        <p:spPr/>
        <p:txBody>
          <a:bodyPr/>
          <a:lstStyle/>
          <a:p>
            <a:pPr>
              <a:buFont typeface="Arial" panose="020B0604020202020204" pitchFamily="34" charset="0"/>
              <a:buChar char="•"/>
            </a:pPr>
            <a:r>
              <a:rPr lang="pt-BR" dirty="0"/>
              <a:t>Insere memória às iterações;</a:t>
            </a:r>
          </a:p>
          <a:p>
            <a:pPr>
              <a:buFont typeface="Arial" panose="020B0604020202020204" pitchFamily="34" charset="0"/>
              <a:buChar char="•"/>
            </a:pPr>
            <a:r>
              <a:rPr lang="pt-BR" dirty="0"/>
              <a:t>Estratégia previamente testada no processo de determinação das criticalidades;</a:t>
            </a:r>
          </a:p>
          <a:p>
            <a:pPr>
              <a:buFont typeface="Arial" panose="020B0604020202020204" pitchFamily="34" charset="0"/>
              <a:buChar char="•"/>
            </a:pPr>
            <a:r>
              <a:rPr lang="pt-BR" dirty="0"/>
              <a:t>Importante para amenizar o tempo gasto no cálculo das criticalidades;</a:t>
            </a:r>
          </a:p>
          <a:p>
            <a:pPr>
              <a:buFont typeface="Arial" panose="020B0604020202020204" pitchFamily="34" charset="0"/>
              <a:buChar char="•"/>
            </a:pPr>
            <a:r>
              <a:rPr lang="pt-BR" dirty="0"/>
              <a:t>Acelera a análise de possíveis candidatos já avaliados;</a:t>
            </a:r>
          </a:p>
        </p:txBody>
      </p:sp>
      <p:pic>
        <p:nvPicPr>
          <p:cNvPr id="4" name="Imagem 3">
            <a:extLst>
              <a:ext uri="{FF2B5EF4-FFF2-40B4-BE49-F238E27FC236}">
                <a16:creationId xmlns:a16="http://schemas.microsoft.com/office/drawing/2014/main" id="{22587E74-9062-4884-BE1B-822DEC54C5BE}"/>
              </a:ext>
            </a:extLst>
          </p:cNvPr>
          <p:cNvPicPr>
            <a:picLocks noChangeAspect="1"/>
          </p:cNvPicPr>
          <p:nvPr/>
        </p:nvPicPr>
        <p:blipFill>
          <a:blip r:embed="rId2"/>
          <a:stretch>
            <a:fillRect/>
          </a:stretch>
        </p:blipFill>
        <p:spPr>
          <a:xfrm>
            <a:off x="3277302" y="3595920"/>
            <a:ext cx="5698355" cy="2689472"/>
          </a:xfrm>
          <a:prstGeom prst="rect">
            <a:avLst/>
          </a:prstGeom>
        </p:spPr>
      </p:pic>
      <p:pic>
        <p:nvPicPr>
          <p:cNvPr id="5" name="Picture 6" descr="Luis Antonio Kowada">
            <a:extLst>
              <a:ext uri="{FF2B5EF4-FFF2-40B4-BE49-F238E27FC236}">
                <a16:creationId xmlns:a16="http://schemas.microsoft.com/office/drawing/2014/main" id="{D7411F97-7CC6-4FB2-A81C-748E1AE69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Data 5">
            <a:extLst>
              <a:ext uri="{FF2B5EF4-FFF2-40B4-BE49-F238E27FC236}">
                <a16:creationId xmlns:a16="http://schemas.microsoft.com/office/drawing/2014/main" id="{C0BA0DF8-B950-4421-9430-A8470714D04A}"/>
              </a:ext>
            </a:extLst>
          </p:cNvPr>
          <p:cNvSpPr>
            <a:spLocks noGrp="1"/>
          </p:cNvSpPr>
          <p:nvPr>
            <p:ph type="dt" sz="half" idx="10"/>
          </p:nvPr>
        </p:nvSpPr>
        <p:spPr/>
        <p:txBody>
          <a:bodyPr/>
          <a:lstStyle/>
          <a:p>
            <a:fld id="{99D638B3-8AC6-4502-8B8D-8E3FF9E972CE}" type="datetime1">
              <a:rPr lang="en-US" smtClean="0"/>
              <a:t>7/11/2020</a:t>
            </a:fld>
            <a:endParaRPr lang="en-US" dirty="0"/>
          </a:p>
        </p:txBody>
      </p:sp>
      <p:sp>
        <p:nvSpPr>
          <p:cNvPr id="7" name="Espaço Reservado para Número de Slide 6">
            <a:extLst>
              <a:ext uri="{FF2B5EF4-FFF2-40B4-BE49-F238E27FC236}">
                <a16:creationId xmlns:a16="http://schemas.microsoft.com/office/drawing/2014/main" id="{656E9BCA-5A2E-4AA9-92DA-A7C92DB5F50C}"/>
              </a:ext>
            </a:extLst>
          </p:cNvPr>
          <p:cNvSpPr>
            <a:spLocks noGrp="1"/>
          </p:cNvSpPr>
          <p:nvPr>
            <p:ph type="sldNum" sz="quarter" idx="12"/>
          </p:nvPr>
        </p:nvSpPr>
        <p:spPr/>
        <p:txBody>
          <a:bodyPr/>
          <a:lstStyle/>
          <a:p>
            <a:fld id="{629637A9-119A-49DA-BD12-AAC58B377D80}" type="slidenum">
              <a:rPr lang="en-US" smtClean="0"/>
              <a:t>22</a:t>
            </a:fld>
            <a:endParaRPr lang="en-US" dirty="0"/>
          </a:p>
        </p:txBody>
      </p:sp>
    </p:spTree>
    <p:extLst>
      <p:ext uri="{BB962C8B-B14F-4D97-AF65-F5344CB8AC3E}">
        <p14:creationId xmlns:p14="http://schemas.microsoft.com/office/powerpoint/2010/main" val="1063918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602F3-2014-4398-90E9-BFD224B09022}"/>
              </a:ext>
            </a:extLst>
          </p:cNvPr>
          <p:cNvSpPr>
            <a:spLocks noGrp="1"/>
          </p:cNvSpPr>
          <p:nvPr>
            <p:ph type="title"/>
          </p:nvPr>
        </p:nvSpPr>
        <p:spPr/>
        <p:txBody>
          <a:bodyPr/>
          <a:lstStyle/>
          <a:p>
            <a:r>
              <a:rPr lang="pt-BR" b="1" dirty="0"/>
              <a:t>Testes e Resultados</a:t>
            </a:r>
          </a:p>
        </p:txBody>
      </p:sp>
      <p:sp>
        <p:nvSpPr>
          <p:cNvPr id="5" name="Espaço Reservado para Conteúdo 4">
            <a:extLst>
              <a:ext uri="{FF2B5EF4-FFF2-40B4-BE49-F238E27FC236}">
                <a16:creationId xmlns:a16="http://schemas.microsoft.com/office/drawing/2014/main" id="{35E60176-F3A6-4E9E-AA81-FB3EA049709E}"/>
              </a:ext>
            </a:extLst>
          </p:cNvPr>
          <p:cNvSpPr>
            <a:spLocks noGrp="1"/>
          </p:cNvSpPr>
          <p:nvPr>
            <p:ph idx="1"/>
          </p:nvPr>
        </p:nvSpPr>
        <p:spPr/>
        <p:txBody>
          <a:bodyPr/>
          <a:lstStyle/>
          <a:p>
            <a:pPr>
              <a:buFont typeface="Arial" panose="020B0604020202020204" pitchFamily="34" charset="0"/>
              <a:buChar char="•"/>
            </a:pPr>
            <a:r>
              <a:rPr lang="pt-BR" sz="2400" b="1" dirty="0"/>
              <a:t>Simulações:</a:t>
            </a:r>
          </a:p>
          <a:p>
            <a:pPr>
              <a:buFont typeface="Arial" panose="020B0604020202020204" pitchFamily="34" charset="0"/>
              <a:buChar char="•"/>
            </a:pPr>
            <a:endParaRPr lang="pt-BR" sz="2400" b="1" dirty="0"/>
          </a:p>
          <a:p>
            <a:pPr lvl="1">
              <a:buFont typeface="Arial" panose="020B0604020202020204" pitchFamily="34" charset="0"/>
              <a:buChar char="•"/>
            </a:pPr>
            <a:r>
              <a:rPr lang="pt-BR" sz="2200" b="1" dirty="0">
                <a:solidFill>
                  <a:srgbClr val="002060"/>
                </a:solidFill>
              </a:rPr>
              <a:t>Máquina -&gt; Intel i7 sétima ger.  com 16 GB de RAM;</a:t>
            </a:r>
          </a:p>
          <a:p>
            <a:pPr marL="201168" lvl="1" indent="0">
              <a:buNone/>
            </a:pPr>
            <a:endParaRPr lang="pt-BR" sz="2200" b="1" dirty="0">
              <a:solidFill>
                <a:srgbClr val="002060"/>
              </a:solidFill>
            </a:endParaRPr>
          </a:p>
          <a:p>
            <a:pPr lvl="1">
              <a:buFont typeface="Arial" panose="020B0604020202020204" pitchFamily="34" charset="0"/>
              <a:buChar char="•"/>
            </a:pPr>
            <a:r>
              <a:rPr lang="pt-BR" sz="2200" b="1" dirty="0">
                <a:solidFill>
                  <a:srgbClr val="002060"/>
                </a:solidFill>
              </a:rPr>
              <a:t>Pré-processamento e metaheurísticas -&gt; MATLAB;</a:t>
            </a:r>
          </a:p>
          <a:p>
            <a:pPr marL="201168" lvl="1" indent="0">
              <a:buNone/>
            </a:pPr>
            <a:endParaRPr lang="pt-BR" sz="2200" b="1" dirty="0">
              <a:solidFill>
                <a:srgbClr val="002060"/>
              </a:solidFill>
            </a:endParaRPr>
          </a:p>
          <a:p>
            <a:pPr lvl="1">
              <a:buFont typeface="Arial" panose="020B0604020202020204" pitchFamily="34" charset="0"/>
              <a:buChar char="•"/>
            </a:pPr>
            <a:r>
              <a:rPr lang="pt-BR" sz="2200" b="1" dirty="0">
                <a:solidFill>
                  <a:srgbClr val="002060"/>
                </a:solidFill>
              </a:rPr>
              <a:t>Análise de criticalidades e obtenção do vetor </a:t>
            </a:r>
            <a:r>
              <a:rPr lang="pt-BR" sz="2200" b="1" dirty="0" err="1">
                <a:solidFill>
                  <a:srgbClr val="002060"/>
                </a:solidFill>
              </a:rPr>
              <a:t>nk</a:t>
            </a:r>
            <a:r>
              <a:rPr lang="pt-BR" sz="2200" b="1" dirty="0">
                <a:solidFill>
                  <a:srgbClr val="002060"/>
                </a:solidFill>
              </a:rPr>
              <a:t> -&gt; Linguagem C com utilização de </a:t>
            </a:r>
            <a:r>
              <a:rPr lang="pt-BR" sz="2200" b="1" dirty="0" err="1">
                <a:solidFill>
                  <a:srgbClr val="002060"/>
                </a:solidFill>
              </a:rPr>
              <a:t>OpenMP</a:t>
            </a:r>
            <a:r>
              <a:rPr lang="pt-BR" sz="2200" b="1" dirty="0">
                <a:solidFill>
                  <a:srgbClr val="002060"/>
                </a:solidFill>
              </a:rPr>
              <a:t>;</a:t>
            </a:r>
          </a:p>
          <a:p>
            <a:endParaRPr lang="pt-BR" dirty="0"/>
          </a:p>
        </p:txBody>
      </p:sp>
      <p:pic>
        <p:nvPicPr>
          <p:cNvPr id="11" name="Picture 6" descr="Luis Antonio Kowada">
            <a:extLst>
              <a:ext uri="{FF2B5EF4-FFF2-40B4-BE49-F238E27FC236}">
                <a16:creationId xmlns:a16="http://schemas.microsoft.com/office/drawing/2014/main" id="{D900E221-7F24-4170-BCBA-89823E3BD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2" name="Espaço Reservado para Data 11">
            <a:extLst>
              <a:ext uri="{FF2B5EF4-FFF2-40B4-BE49-F238E27FC236}">
                <a16:creationId xmlns:a16="http://schemas.microsoft.com/office/drawing/2014/main" id="{22E63363-785E-416E-94CD-187BE872407F}"/>
              </a:ext>
            </a:extLst>
          </p:cNvPr>
          <p:cNvSpPr>
            <a:spLocks noGrp="1"/>
          </p:cNvSpPr>
          <p:nvPr>
            <p:ph type="dt" sz="half" idx="10"/>
          </p:nvPr>
        </p:nvSpPr>
        <p:spPr/>
        <p:txBody>
          <a:bodyPr/>
          <a:lstStyle/>
          <a:p>
            <a:fld id="{FE402ADE-FE7A-4E76-8617-4C9DDC0276C2}" type="datetime1">
              <a:rPr lang="en-US" smtClean="0"/>
              <a:t>7/11/2020</a:t>
            </a:fld>
            <a:endParaRPr lang="en-US" dirty="0"/>
          </a:p>
        </p:txBody>
      </p:sp>
      <p:sp>
        <p:nvSpPr>
          <p:cNvPr id="13" name="Espaço Reservado para Número de Slide 12">
            <a:extLst>
              <a:ext uri="{FF2B5EF4-FFF2-40B4-BE49-F238E27FC236}">
                <a16:creationId xmlns:a16="http://schemas.microsoft.com/office/drawing/2014/main" id="{D4D864AD-2F59-4365-AD1D-D49BD5FEC6B9}"/>
              </a:ext>
            </a:extLst>
          </p:cNvPr>
          <p:cNvSpPr>
            <a:spLocks noGrp="1"/>
          </p:cNvSpPr>
          <p:nvPr>
            <p:ph type="sldNum" sz="quarter" idx="12"/>
          </p:nvPr>
        </p:nvSpPr>
        <p:spPr/>
        <p:txBody>
          <a:bodyPr/>
          <a:lstStyle/>
          <a:p>
            <a:fld id="{629637A9-119A-49DA-BD12-AAC58B377D80}" type="slidenum">
              <a:rPr lang="en-US" smtClean="0"/>
              <a:t>23</a:t>
            </a:fld>
            <a:endParaRPr lang="en-US" dirty="0"/>
          </a:p>
        </p:txBody>
      </p:sp>
    </p:spTree>
    <p:extLst>
      <p:ext uri="{BB962C8B-B14F-4D97-AF65-F5344CB8AC3E}">
        <p14:creationId xmlns:p14="http://schemas.microsoft.com/office/powerpoint/2010/main" val="3991132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602F3-2014-4398-90E9-BFD224B09022}"/>
              </a:ext>
            </a:extLst>
          </p:cNvPr>
          <p:cNvSpPr>
            <a:spLocks noGrp="1"/>
          </p:cNvSpPr>
          <p:nvPr>
            <p:ph type="title"/>
          </p:nvPr>
        </p:nvSpPr>
        <p:spPr/>
        <p:txBody>
          <a:bodyPr/>
          <a:lstStyle/>
          <a:p>
            <a:r>
              <a:rPr lang="pt-BR" b="1" dirty="0"/>
              <a:t>Testes e Resultados</a:t>
            </a:r>
          </a:p>
        </p:txBody>
      </p:sp>
      <p:sp>
        <p:nvSpPr>
          <p:cNvPr id="5" name="Espaço Reservado para Conteúdo 4">
            <a:extLst>
              <a:ext uri="{FF2B5EF4-FFF2-40B4-BE49-F238E27FC236}">
                <a16:creationId xmlns:a16="http://schemas.microsoft.com/office/drawing/2014/main" id="{35E60176-F3A6-4E9E-AA81-FB3EA049709E}"/>
              </a:ext>
            </a:extLst>
          </p:cNvPr>
          <p:cNvSpPr>
            <a:spLocks noGrp="1"/>
          </p:cNvSpPr>
          <p:nvPr>
            <p:ph idx="1"/>
          </p:nvPr>
        </p:nvSpPr>
        <p:spPr/>
        <p:txBody>
          <a:bodyPr/>
          <a:lstStyle/>
          <a:p>
            <a:r>
              <a:rPr lang="pt-BR" sz="2400" b="1" dirty="0"/>
              <a:t>Redes:</a:t>
            </a:r>
          </a:p>
          <a:p>
            <a:endParaRPr lang="pt-BR" dirty="0"/>
          </a:p>
        </p:txBody>
      </p:sp>
      <p:sp>
        <p:nvSpPr>
          <p:cNvPr id="8" name="CaixaDeTexto 7">
            <a:extLst>
              <a:ext uri="{FF2B5EF4-FFF2-40B4-BE49-F238E27FC236}">
                <a16:creationId xmlns:a16="http://schemas.microsoft.com/office/drawing/2014/main" id="{121DEE56-165C-4082-8199-051C4435D85D}"/>
              </a:ext>
            </a:extLst>
          </p:cNvPr>
          <p:cNvSpPr txBox="1"/>
          <p:nvPr/>
        </p:nvSpPr>
        <p:spPr>
          <a:xfrm flipH="1">
            <a:off x="4427253" y="5977468"/>
            <a:ext cx="2048081" cy="369332"/>
          </a:xfrm>
          <a:prstGeom prst="rect">
            <a:avLst/>
          </a:prstGeom>
          <a:noFill/>
        </p:spPr>
        <p:txBody>
          <a:bodyPr wrap="square" rtlCol="0">
            <a:spAutoFit/>
          </a:bodyPr>
          <a:lstStyle/>
          <a:p>
            <a:r>
              <a:rPr lang="pt-BR" dirty="0"/>
              <a:t>IEEE 30 Barras</a:t>
            </a:r>
          </a:p>
        </p:txBody>
      </p:sp>
      <p:pic>
        <p:nvPicPr>
          <p:cNvPr id="9" name="Imagem 8">
            <a:extLst>
              <a:ext uri="{FF2B5EF4-FFF2-40B4-BE49-F238E27FC236}">
                <a16:creationId xmlns:a16="http://schemas.microsoft.com/office/drawing/2014/main" id="{6FCADBF6-E0D6-4925-A023-5E1B0F0F4675}"/>
              </a:ext>
            </a:extLst>
          </p:cNvPr>
          <p:cNvPicPr>
            <a:picLocks noChangeAspect="1"/>
          </p:cNvPicPr>
          <p:nvPr/>
        </p:nvPicPr>
        <p:blipFill>
          <a:blip r:embed="rId2"/>
          <a:stretch>
            <a:fillRect/>
          </a:stretch>
        </p:blipFill>
        <p:spPr>
          <a:xfrm>
            <a:off x="2413896" y="2064370"/>
            <a:ext cx="5673661" cy="3920970"/>
          </a:xfrm>
          <a:prstGeom prst="rect">
            <a:avLst/>
          </a:prstGeom>
        </p:spPr>
      </p:pic>
      <p:sp>
        <p:nvSpPr>
          <p:cNvPr id="10" name="Retângulo 9">
            <a:extLst>
              <a:ext uri="{FF2B5EF4-FFF2-40B4-BE49-F238E27FC236}">
                <a16:creationId xmlns:a16="http://schemas.microsoft.com/office/drawing/2014/main" id="{4E4AB8EA-1BC7-421B-B7A6-92EAAE3589E0}"/>
              </a:ext>
            </a:extLst>
          </p:cNvPr>
          <p:cNvSpPr/>
          <p:nvPr/>
        </p:nvSpPr>
        <p:spPr>
          <a:xfrm>
            <a:off x="8903676" y="3249293"/>
            <a:ext cx="2405848" cy="121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Removeu-se as medidas destacadas para o surgimento de mais criticalidades</a:t>
            </a:r>
          </a:p>
        </p:txBody>
      </p:sp>
      <p:pic>
        <p:nvPicPr>
          <p:cNvPr id="7" name="Picture 6" descr="Luis Antonio Kowada">
            <a:extLst>
              <a:ext uri="{FF2B5EF4-FFF2-40B4-BE49-F238E27FC236}">
                <a16:creationId xmlns:a16="http://schemas.microsoft.com/office/drawing/2014/main" id="{DBB4942D-C8EF-4B40-A21F-A4C863E49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Data 2">
            <a:extLst>
              <a:ext uri="{FF2B5EF4-FFF2-40B4-BE49-F238E27FC236}">
                <a16:creationId xmlns:a16="http://schemas.microsoft.com/office/drawing/2014/main" id="{2617F9CE-5734-4DB3-822A-7687CE137BD2}"/>
              </a:ext>
            </a:extLst>
          </p:cNvPr>
          <p:cNvSpPr>
            <a:spLocks noGrp="1"/>
          </p:cNvSpPr>
          <p:nvPr>
            <p:ph type="dt" sz="half" idx="10"/>
          </p:nvPr>
        </p:nvSpPr>
        <p:spPr/>
        <p:txBody>
          <a:bodyPr/>
          <a:lstStyle/>
          <a:p>
            <a:fld id="{90DF2B42-7B75-4530-A45B-C202159F61C8}" type="datetime1">
              <a:rPr lang="en-US" smtClean="0"/>
              <a:t>7/11/2020</a:t>
            </a:fld>
            <a:endParaRPr lang="en-US" dirty="0"/>
          </a:p>
        </p:txBody>
      </p:sp>
      <p:sp>
        <p:nvSpPr>
          <p:cNvPr id="4" name="Espaço Reservado para Número de Slide 3">
            <a:extLst>
              <a:ext uri="{FF2B5EF4-FFF2-40B4-BE49-F238E27FC236}">
                <a16:creationId xmlns:a16="http://schemas.microsoft.com/office/drawing/2014/main" id="{68EE6B1D-5533-4BD9-9230-DA1AA36E0EA4}"/>
              </a:ext>
            </a:extLst>
          </p:cNvPr>
          <p:cNvSpPr>
            <a:spLocks noGrp="1"/>
          </p:cNvSpPr>
          <p:nvPr>
            <p:ph type="sldNum" sz="quarter" idx="12"/>
          </p:nvPr>
        </p:nvSpPr>
        <p:spPr/>
        <p:txBody>
          <a:bodyPr/>
          <a:lstStyle/>
          <a:p>
            <a:fld id="{629637A9-119A-49DA-BD12-AAC58B377D80}" type="slidenum">
              <a:rPr lang="en-US" smtClean="0"/>
              <a:t>24</a:t>
            </a:fld>
            <a:endParaRPr lang="en-US" dirty="0"/>
          </a:p>
        </p:txBody>
      </p:sp>
    </p:spTree>
    <p:extLst>
      <p:ext uri="{BB962C8B-B14F-4D97-AF65-F5344CB8AC3E}">
        <p14:creationId xmlns:p14="http://schemas.microsoft.com/office/powerpoint/2010/main" val="2976409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602F3-2014-4398-90E9-BFD224B09022}"/>
              </a:ext>
            </a:extLst>
          </p:cNvPr>
          <p:cNvSpPr>
            <a:spLocks noGrp="1"/>
          </p:cNvSpPr>
          <p:nvPr>
            <p:ph type="title"/>
          </p:nvPr>
        </p:nvSpPr>
        <p:spPr/>
        <p:txBody>
          <a:bodyPr/>
          <a:lstStyle/>
          <a:p>
            <a:r>
              <a:rPr lang="pt-BR" b="1" dirty="0"/>
              <a:t>Testes e Resultados</a:t>
            </a:r>
          </a:p>
        </p:txBody>
      </p:sp>
      <p:sp>
        <p:nvSpPr>
          <p:cNvPr id="5" name="Espaço Reservado para Conteúdo 4">
            <a:extLst>
              <a:ext uri="{FF2B5EF4-FFF2-40B4-BE49-F238E27FC236}">
                <a16:creationId xmlns:a16="http://schemas.microsoft.com/office/drawing/2014/main" id="{35E60176-F3A6-4E9E-AA81-FB3EA049709E}"/>
              </a:ext>
            </a:extLst>
          </p:cNvPr>
          <p:cNvSpPr>
            <a:spLocks noGrp="1"/>
          </p:cNvSpPr>
          <p:nvPr>
            <p:ph idx="1"/>
          </p:nvPr>
        </p:nvSpPr>
        <p:spPr/>
        <p:txBody>
          <a:bodyPr/>
          <a:lstStyle/>
          <a:p>
            <a:r>
              <a:rPr lang="pt-BR" sz="2400" b="1" dirty="0"/>
              <a:t>Redes:</a:t>
            </a:r>
          </a:p>
          <a:p>
            <a:endParaRPr lang="pt-BR" dirty="0"/>
          </a:p>
        </p:txBody>
      </p:sp>
      <p:sp>
        <p:nvSpPr>
          <p:cNvPr id="3" name="CaixaDeTexto 2">
            <a:extLst>
              <a:ext uri="{FF2B5EF4-FFF2-40B4-BE49-F238E27FC236}">
                <a16:creationId xmlns:a16="http://schemas.microsoft.com/office/drawing/2014/main" id="{1027CAEF-3092-4996-A5E7-6A9266985BC7}"/>
              </a:ext>
            </a:extLst>
          </p:cNvPr>
          <p:cNvSpPr txBox="1"/>
          <p:nvPr/>
        </p:nvSpPr>
        <p:spPr>
          <a:xfrm flipH="1">
            <a:off x="4516853" y="6049148"/>
            <a:ext cx="2048081" cy="369332"/>
          </a:xfrm>
          <a:prstGeom prst="rect">
            <a:avLst/>
          </a:prstGeom>
          <a:noFill/>
        </p:spPr>
        <p:txBody>
          <a:bodyPr wrap="square" rtlCol="0">
            <a:spAutoFit/>
          </a:bodyPr>
          <a:lstStyle/>
          <a:p>
            <a:r>
              <a:rPr lang="pt-BR" dirty="0"/>
              <a:t>IEEE 118 Barras</a:t>
            </a:r>
          </a:p>
        </p:txBody>
      </p:sp>
      <p:pic>
        <p:nvPicPr>
          <p:cNvPr id="4" name="Imagem 3">
            <a:extLst>
              <a:ext uri="{FF2B5EF4-FFF2-40B4-BE49-F238E27FC236}">
                <a16:creationId xmlns:a16="http://schemas.microsoft.com/office/drawing/2014/main" id="{18A661A6-D62E-4F92-9BB3-3802E2F3DC86}"/>
              </a:ext>
            </a:extLst>
          </p:cNvPr>
          <p:cNvPicPr>
            <a:picLocks noChangeAspect="1"/>
          </p:cNvPicPr>
          <p:nvPr/>
        </p:nvPicPr>
        <p:blipFill>
          <a:blip r:embed="rId2"/>
          <a:stretch>
            <a:fillRect/>
          </a:stretch>
        </p:blipFill>
        <p:spPr>
          <a:xfrm>
            <a:off x="2878821" y="1925666"/>
            <a:ext cx="5324146" cy="4228216"/>
          </a:xfrm>
          <a:prstGeom prst="rect">
            <a:avLst/>
          </a:prstGeom>
        </p:spPr>
      </p:pic>
      <p:sp>
        <p:nvSpPr>
          <p:cNvPr id="6" name="Elipse 5">
            <a:extLst>
              <a:ext uri="{FF2B5EF4-FFF2-40B4-BE49-F238E27FC236}">
                <a16:creationId xmlns:a16="http://schemas.microsoft.com/office/drawing/2014/main" id="{2D2E92D2-BD15-4733-9565-A9A0AA13316E}"/>
              </a:ext>
            </a:extLst>
          </p:cNvPr>
          <p:cNvSpPr/>
          <p:nvPr/>
        </p:nvSpPr>
        <p:spPr>
          <a:xfrm>
            <a:off x="9297174" y="2475028"/>
            <a:ext cx="2050742" cy="7546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Plano original</a:t>
            </a:r>
          </a:p>
        </p:txBody>
      </p:sp>
      <p:cxnSp>
        <p:nvCxnSpPr>
          <p:cNvPr id="10" name="Conector de Seta Reta 9">
            <a:extLst>
              <a:ext uri="{FF2B5EF4-FFF2-40B4-BE49-F238E27FC236}">
                <a16:creationId xmlns:a16="http://schemas.microsoft.com/office/drawing/2014/main" id="{286AD15A-FB05-4B8B-B2D5-24AC3F097C2D}"/>
              </a:ext>
            </a:extLst>
          </p:cNvPr>
          <p:cNvCxnSpPr/>
          <p:nvPr/>
        </p:nvCxnSpPr>
        <p:spPr>
          <a:xfrm flipV="1">
            <a:off x="8355014" y="2938509"/>
            <a:ext cx="790113" cy="29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6" descr="Luis Antonio Kowada">
            <a:extLst>
              <a:ext uri="{FF2B5EF4-FFF2-40B4-BE49-F238E27FC236}">
                <a16:creationId xmlns:a16="http://schemas.microsoft.com/office/drawing/2014/main" id="{A86098FE-DD80-4D8B-916A-491B87666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3" name="Espaço Reservado para Data 12">
            <a:extLst>
              <a:ext uri="{FF2B5EF4-FFF2-40B4-BE49-F238E27FC236}">
                <a16:creationId xmlns:a16="http://schemas.microsoft.com/office/drawing/2014/main" id="{61E98F6C-ABFB-4598-BDB3-87155A3DC73D}"/>
              </a:ext>
            </a:extLst>
          </p:cNvPr>
          <p:cNvSpPr>
            <a:spLocks noGrp="1"/>
          </p:cNvSpPr>
          <p:nvPr>
            <p:ph type="dt" sz="half" idx="10"/>
          </p:nvPr>
        </p:nvSpPr>
        <p:spPr/>
        <p:txBody>
          <a:bodyPr/>
          <a:lstStyle/>
          <a:p>
            <a:fld id="{8857E350-4A8B-4B05-82D9-391BFA13FECB}" type="datetime1">
              <a:rPr lang="en-US" smtClean="0"/>
              <a:t>7/11/2020</a:t>
            </a:fld>
            <a:endParaRPr lang="en-US" dirty="0"/>
          </a:p>
        </p:txBody>
      </p:sp>
      <p:sp>
        <p:nvSpPr>
          <p:cNvPr id="14" name="Espaço Reservado para Número de Slide 13">
            <a:extLst>
              <a:ext uri="{FF2B5EF4-FFF2-40B4-BE49-F238E27FC236}">
                <a16:creationId xmlns:a16="http://schemas.microsoft.com/office/drawing/2014/main" id="{20358DD9-DCB5-407C-AFA5-CE1A37145F6A}"/>
              </a:ext>
            </a:extLst>
          </p:cNvPr>
          <p:cNvSpPr>
            <a:spLocks noGrp="1"/>
          </p:cNvSpPr>
          <p:nvPr>
            <p:ph type="sldNum" sz="quarter" idx="12"/>
          </p:nvPr>
        </p:nvSpPr>
        <p:spPr/>
        <p:txBody>
          <a:bodyPr/>
          <a:lstStyle/>
          <a:p>
            <a:fld id="{629637A9-119A-49DA-BD12-AAC58B377D80}" type="slidenum">
              <a:rPr lang="en-US" smtClean="0"/>
              <a:t>25</a:t>
            </a:fld>
            <a:endParaRPr lang="en-US" dirty="0"/>
          </a:p>
        </p:txBody>
      </p:sp>
    </p:spTree>
    <p:extLst>
      <p:ext uri="{BB962C8B-B14F-4D97-AF65-F5344CB8AC3E}">
        <p14:creationId xmlns:p14="http://schemas.microsoft.com/office/powerpoint/2010/main" val="3736740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normAutofit lnSpcReduction="10000"/>
          </a:bodyPr>
          <a:lstStyle/>
          <a:p>
            <a:r>
              <a:rPr lang="pt-BR" sz="2400" b="1" dirty="0"/>
              <a:t>Redes:</a:t>
            </a:r>
          </a:p>
          <a:p>
            <a:pPr>
              <a:buFont typeface="Arial" panose="020B0604020202020204" pitchFamily="34" charset="0"/>
              <a:buChar char="•"/>
            </a:pPr>
            <a:r>
              <a:rPr lang="pt-BR" dirty="0"/>
              <a:t>Alterou-se o plano da rede IEEE 118 barras para a geração de uma instância mais desafiadora:</a:t>
            </a:r>
          </a:p>
          <a:p>
            <a:pPr lvl="1">
              <a:buFont typeface="Arial" panose="020B0604020202020204" pitchFamily="34" charset="0"/>
              <a:buChar char="•"/>
            </a:pPr>
            <a:r>
              <a:rPr lang="pt-BR" b="1" dirty="0"/>
              <a:t>Programação Linear Inteira (</a:t>
            </a:r>
            <a:r>
              <a:rPr lang="pt-BR" dirty="0"/>
              <a:t>Baseada na Literatura</a:t>
            </a:r>
            <a:r>
              <a:rPr lang="pt-BR" sz="2000" dirty="0"/>
              <a:t>*</a:t>
            </a:r>
            <a:r>
              <a:rPr lang="pt-BR" dirty="0"/>
              <a:t>);</a:t>
            </a:r>
          </a:p>
          <a:p>
            <a:pPr lvl="1">
              <a:buFont typeface="Arial" panose="020B0604020202020204" pitchFamily="34" charset="0"/>
              <a:buChar char="•"/>
            </a:pPr>
            <a:r>
              <a:rPr lang="pt-BR" dirty="0"/>
              <a:t>Geração de um plano observável;</a:t>
            </a:r>
          </a:p>
          <a:p>
            <a:pPr lvl="1">
              <a:buFont typeface="Arial" panose="020B0604020202020204" pitchFamily="34" charset="0"/>
              <a:buChar char="•"/>
            </a:pPr>
            <a:r>
              <a:rPr lang="pt-BR" dirty="0"/>
              <a:t>Resultado = 39 UMs alocadas e 79 barras livres para alocação;</a:t>
            </a:r>
          </a:p>
          <a:p>
            <a:pPr lvl="1">
              <a:buFont typeface="Arial" panose="020B0604020202020204" pitchFamily="34" charset="0"/>
              <a:buChar char="•"/>
            </a:pPr>
            <a:endParaRPr lang="pt-BR" dirty="0"/>
          </a:p>
          <a:p>
            <a:pPr lvl="1">
              <a:buFont typeface="Arial" panose="020B0604020202020204" pitchFamily="34" charset="0"/>
              <a:buChar char="•"/>
            </a:pPr>
            <a:endParaRPr lang="pt-BR" dirty="0"/>
          </a:p>
          <a:p>
            <a:pPr lvl="1">
              <a:buFont typeface="Arial" panose="020B0604020202020204" pitchFamily="34" charset="0"/>
              <a:buChar char="•"/>
            </a:pPr>
            <a:endParaRPr lang="pt-BR" dirty="0"/>
          </a:p>
          <a:p>
            <a:pPr lvl="1">
              <a:buFont typeface="Arial" panose="020B0604020202020204" pitchFamily="34" charset="0"/>
              <a:buChar char="•"/>
            </a:pPr>
            <a:endParaRPr lang="pt-BR" dirty="0"/>
          </a:p>
          <a:p>
            <a:pPr lvl="1">
              <a:buFont typeface="Arial" panose="020B0604020202020204" pitchFamily="34" charset="0"/>
              <a:buChar char="•"/>
            </a:pPr>
            <a:endParaRPr lang="pt-BR" dirty="0"/>
          </a:p>
          <a:p>
            <a:pPr lvl="1">
              <a:buFont typeface="Arial" panose="020B0604020202020204" pitchFamily="34" charset="0"/>
              <a:buChar char="•"/>
            </a:pPr>
            <a:endParaRPr lang="pt-BR" dirty="0"/>
          </a:p>
          <a:p>
            <a:pPr marL="201168" lvl="1" indent="0">
              <a:buNone/>
            </a:pPr>
            <a:r>
              <a:rPr lang="pt-BR" dirty="0"/>
              <a:t>*</a:t>
            </a:r>
            <a:r>
              <a:rPr lang="en-US" dirty="0"/>
              <a:t>B. Xu and A. </a:t>
            </a:r>
            <a:r>
              <a:rPr lang="en-US" dirty="0" err="1"/>
              <a:t>Abur</a:t>
            </a:r>
            <a:r>
              <a:rPr lang="en-US" dirty="0"/>
              <a:t>, “Observability analysis and measurement placement for system with PMUs”, in Proc. IEEE Power System Conf. Expo., Oct. 2004, vol. 2, pp. 943-946.</a:t>
            </a:r>
            <a:endParaRPr lang="pt-BR" dirty="0"/>
          </a:p>
        </p:txBody>
      </p:sp>
      <p:cxnSp>
        <p:nvCxnSpPr>
          <p:cNvPr id="5" name="Conector de Seta Reta 4">
            <a:extLst>
              <a:ext uri="{FF2B5EF4-FFF2-40B4-BE49-F238E27FC236}">
                <a16:creationId xmlns:a16="http://schemas.microsoft.com/office/drawing/2014/main" id="{FF959D3F-0781-4EC3-B5EC-76A8AE98AB8F}"/>
              </a:ext>
            </a:extLst>
          </p:cNvPr>
          <p:cNvCxnSpPr>
            <a:cxnSpLocks/>
          </p:cNvCxnSpPr>
          <p:nvPr/>
        </p:nvCxnSpPr>
        <p:spPr>
          <a:xfrm>
            <a:off x="6464721" y="2814221"/>
            <a:ext cx="835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C6FC0CD5-F164-4830-A299-CD0333133C6F}"/>
                  </a:ext>
                </a:extLst>
              </p:cNvPr>
              <p:cNvSpPr txBox="1"/>
              <p:nvPr/>
            </p:nvSpPr>
            <p:spPr>
              <a:xfrm>
                <a:off x="7300110" y="2629555"/>
                <a:ext cx="2929627" cy="369332"/>
              </a:xfrm>
              <a:prstGeom prst="rect">
                <a:avLst/>
              </a:prstGeom>
              <a:noFill/>
            </p:spPr>
            <p:txBody>
              <a:bodyPr wrap="square" rtlCol="0">
                <a:spAutoFit/>
              </a:bodyPr>
              <a:lstStyle/>
              <a:p>
                <a:r>
                  <a:rPr lang="pt-BR" dirty="0" err="1"/>
                  <a:t>Ax</a:t>
                </a:r>
                <a:r>
                  <a:rPr lang="pt-BR" dirty="0"/>
                  <a:t> </a:t>
                </a:r>
                <a14:m>
                  <m:oMath xmlns:m="http://schemas.openxmlformats.org/officeDocument/2006/math">
                    <m:r>
                      <a:rPr lang="pt-BR" b="0" i="1" smtClean="0">
                        <a:latin typeface="Cambria Math" panose="02040503050406030204" pitchFamily="18" charset="0"/>
                      </a:rPr>
                      <m:t>≤</m:t>
                    </m:r>
                  </m:oMath>
                </a14:m>
                <a:r>
                  <a:rPr lang="pt-BR" dirty="0"/>
                  <a:t> b, </a:t>
                </a:r>
                <a14:m>
                  <m:oMath xmlns:m="http://schemas.openxmlformats.org/officeDocument/2006/math">
                    <m:sSub>
                      <m:sSubPr>
                        <m:ctrlPr>
                          <a:rPr lang="pt-BR" b="0" i="0" smtClean="0">
                            <a:latin typeface="Cambria Math" panose="02040503050406030204" pitchFamily="18" charset="0"/>
                          </a:rPr>
                        </m:ctrlPr>
                      </m:sSubPr>
                      <m:e>
                        <m:r>
                          <a:rPr lang="pt-BR" b="0" i="0" smtClean="0">
                            <a:latin typeface="Cambria Math" panose="02040503050406030204" pitchFamily="18" charset="0"/>
                          </a:rPr>
                          <m:t> </m:t>
                        </m:r>
                        <m:r>
                          <m:rPr>
                            <m:sty m:val="p"/>
                          </m:rPr>
                          <a:rPr lang="pt-BR" b="0" i="0" smtClean="0">
                            <a:latin typeface="Cambria Math" panose="02040503050406030204" pitchFamily="18" charset="0"/>
                          </a:rPr>
                          <m:t>x</m:t>
                        </m:r>
                      </m:e>
                      <m:sub>
                        <m:r>
                          <a:rPr lang="pt-BR" b="0" i="1" smtClean="0">
                            <a:latin typeface="Cambria Math" panose="02040503050406030204" pitchFamily="18" charset="0"/>
                          </a:rPr>
                          <m:t>𝑖</m:t>
                        </m:r>
                      </m:sub>
                    </m:sSub>
                    <m:r>
                      <a:rPr lang="pt-BR" b="0" i="1" smtClean="0">
                        <a:latin typeface="Cambria Math" panose="02040503050406030204" pitchFamily="18" charset="0"/>
                      </a:rPr>
                      <m:t>∈{0,1}</m:t>
                    </m:r>
                  </m:oMath>
                </a14:m>
                <a:endParaRPr lang="pt-BR" dirty="0"/>
              </a:p>
            </p:txBody>
          </p:sp>
        </mc:Choice>
        <mc:Fallback>
          <p:sp>
            <p:nvSpPr>
              <p:cNvPr id="6" name="CaixaDeTexto 5">
                <a:extLst>
                  <a:ext uri="{FF2B5EF4-FFF2-40B4-BE49-F238E27FC236}">
                    <a16:creationId xmlns:a16="http://schemas.microsoft.com/office/drawing/2014/main" id="{C6FC0CD5-F164-4830-A299-CD0333133C6F}"/>
                  </a:ext>
                </a:extLst>
              </p:cNvPr>
              <p:cNvSpPr txBox="1">
                <a:spLocks noRot="1" noChangeAspect="1" noMove="1" noResize="1" noEditPoints="1" noAdjustHandles="1" noChangeArrowheads="1" noChangeShapeType="1" noTextEdit="1"/>
              </p:cNvSpPr>
              <p:nvPr/>
            </p:nvSpPr>
            <p:spPr>
              <a:xfrm>
                <a:off x="7300110" y="2629555"/>
                <a:ext cx="2929627" cy="369332"/>
              </a:xfrm>
              <a:prstGeom prst="rect">
                <a:avLst/>
              </a:prstGeom>
              <a:blipFill>
                <a:blip r:embed="rId2"/>
                <a:stretch>
                  <a:fillRect l="-1875" t="-8197" b="-24590"/>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13C873AB-E3EC-47B8-B069-675D41B581F1}"/>
              </a:ext>
            </a:extLst>
          </p:cNvPr>
          <p:cNvCxnSpPr/>
          <p:nvPr/>
        </p:nvCxnSpPr>
        <p:spPr>
          <a:xfrm>
            <a:off x="4456590" y="3635472"/>
            <a:ext cx="0" cy="44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tângulo 11">
            <a:extLst>
              <a:ext uri="{FF2B5EF4-FFF2-40B4-BE49-F238E27FC236}">
                <a16:creationId xmlns:a16="http://schemas.microsoft.com/office/drawing/2014/main" id="{F678E3A3-3F59-4ED8-BEBA-6AB1ED20299E}"/>
              </a:ext>
            </a:extLst>
          </p:cNvPr>
          <p:cNvSpPr/>
          <p:nvPr/>
        </p:nvSpPr>
        <p:spPr>
          <a:xfrm>
            <a:off x="3431219" y="4187729"/>
            <a:ext cx="2050741" cy="727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Explosão combinatória</a:t>
            </a:r>
          </a:p>
        </p:txBody>
      </p:sp>
      <p:pic>
        <p:nvPicPr>
          <p:cNvPr id="13" name="Picture 6" descr="Luis Antonio Kowada">
            <a:extLst>
              <a:ext uri="{FF2B5EF4-FFF2-40B4-BE49-F238E27FC236}">
                <a16:creationId xmlns:a16="http://schemas.microsoft.com/office/drawing/2014/main" id="{62074DA7-66A2-45BE-8651-CC02577FD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4" name="Espaço Reservado para Data 13">
            <a:extLst>
              <a:ext uri="{FF2B5EF4-FFF2-40B4-BE49-F238E27FC236}">
                <a16:creationId xmlns:a16="http://schemas.microsoft.com/office/drawing/2014/main" id="{8C9A3AAF-F057-44CB-A13F-CB3B79697A7F}"/>
              </a:ext>
            </a:extLst>
          </p:cNvPr>
          <p:cNvSpPr>
            <a:spLocks noGrp="1"/>
          </p:cNvSpPr>
          <p:nvPr>
            <p:ph type="dt" sz="half" idx="10"/>
          </p:nvPr>
        </p:nvSpPr>
        <p:spPr/>
        <p:txBody>
          <a:bodyPr/>
          <a:lstStyle/>
          <a:p>
            <a:fld id="{E3E70A2F-43ED-447A-9C61-E9359CBBFD1E}" type="datetime1">
              <a:rPr lang="en-US" smtClean="0"/>
              <a:t>7/13/2020</a:t>
            </a:fld>
            <a:endParaRPr lang="en-US" dirty="0"/>
          </a:p>
        </p:txBody>
      </p:sp>
      <p:sp>
        <p:nvSpPr>
          <p:cNvPr id="15" name="Espaço Reservado para Número de Slide 14">
            <a:extLst>
              <a:ext uri="{FF2B5EF4-FFF2-40B4-BE49-F238E27FC236}">
                <a16:creationId xmlns:a16="http://schemas.microsoft.com/office/drawing/2014/main" id="{71449B34-B683-4160-85F1-0DC825241959}"/>
              </a:ext>
            </a:extLst>
          </p:cNvPr>
          <p:cNvSpPr>
            <a:spLocks noGrp="1"/>
          </p:cNvSpPr>
          <p:nvPr>
            <p:ph type="sldNum" sz="quarter" idx="12"/>
          </p:nvPr>
        </p:nvSpPr>
        <p:spPr/>
        <p:txBody>
          <a:bodyPr/>
          <a:lstStyle/>
          <a:p>
            <a:fld id="{629637A9-119A-49DA-BD12-AAC58B377D80}" type="slidenum">
              <a:rPr lang="en-US" smtClean="0"/>
              <a:t>26</a:t>
            </a:fld>
            <a:endParaRPr lang="en-US" dirty="0"/>
          </a:p>
        </p:txBody>
      </p:sp>
    </p:spTree>
    <p:extLst>
      <p:ext uri="{BB962C8B-B14F-4D97-AF65-F5344CB8AC3E}">
        <p14:creationId xmlns:p14="http://schemas.microsoft.com/office/powerpoint/2010/main" val="2570600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b="1" dirty="0"/>
              <a:t>Testes Principais:</a:t>
            </a:r>
          </a:p>
          <a:p>
            <a:pPr>
              <a:buFont typeface="Arial" panose="020B0604020202020204" pitchFamily="34" charset="0"/>
              <a:buChar char="•"/>
            </a:pPr>
            <a:r>
              <a:rPr lang="pt-BR" b="1" dirty="0">
                <a:solidFill>
                  <a:srgbClr val="0070C0"/>
                </a:solidFill>
              </a:rPr>
              <a:t>Rede 30 Barras- </a:t>
            </a:r>
            <a:r>
              <a:rPr lang="pt-BR" b="1" dirty="0"/>
              <a:t>Lotes de UMs de tamanho 3 e 6</a:t>
            </a:r>
            <a:r>
              <a:rPr lang="pt-BR" dirty="0"/>
              <a:t>; </a:t>
            </a:r>
            <a:r>
              <a:rPr lang="pt-BR" dirty="0" err="1"/>
              <a:t>kmax</a:t>
            </a:r>
            <a:r>
              <a:rPr lang="pt-BR" dirty="0"/>
              <a:t>=3 e </a:t>
            </a:r>
            <a:r>
              <a:rPr lang="pt-BR" b="1" dirty="0"/>
              <a:t>12 barramentos disponíveis para alocação;</a:t>
            </a:r>
          </a:p>
          <a:p>
            <a:pPr>
              <a:buFont typeface="Arial" panose="020B0604020202020204" pitchFamily="34" charset="0"/>
              <a:buChar char="•"/>
            </a:pPr>
            <a:endParaRPr lang="pt-BR" dirty="0"/>
          </a:p>
          <a:p>
            <a:pPr>
              <a:buFont typeface="Arial" panose="020B0604020202020204" pitchFamily="34" charset="0"/>
              <a:buChar char="•"/>
            </a:pPr>
            <a:r>
              <a:rPr lang="pt-BR" b="1" dirty="0">
                <a:solidFill>
                  <a:srgbClr val="0070C0"/>
                </a:solidFill>
              </a:rPr>
              <a:t>Rede 118 Barras plano base- </a:t>
            </a:r>
            <a:r>
              <a:rPr lang="pt-BR" b="1" dirty="0"/>
              <a:t>Lotes de UMs de tamanho 6 e 9</a:t>
            </a:r>
            <a:r>
              <a:rPr lang="pt-BR" dirty="0"/>
              <a:t>; </a:t>
            </a:r>
            <a:r>
              <a:rPr lang="pt-BR" dirty="0" err="1"/>
              <a:t>kmax</a:t>
            </a:r>
            <a:r>
              <a:rPr lang="pt-BR" dirty="0"/>
              <a:t>=2 e </a:t>
            </a:r>
            <a:r>
              <a:rPr lang="pt-BR" b="1" dirty="0"/>
              <a:t>19 barramentos disponíveis para alocação;</a:t>
            </a:r>
          </a:p>
          <a:p>
            <a:pPr>
              <a:buFont typeface="Arial" panose="020B0604020202020204" pitchFamily="34" charset="0"/>
              <a:buChar char="•"/>
            </a:pPr>
            <a:endParaRPr lang="pt-BR" dirty="0"/>
          </a:p>
          <a:p>
            <a:pPr>
              <a:buFont typeface="Arial" panose="020B0604020202020204" pitchFamily="34" charset="0"/>
              <a:buChar char="•"/>
            </a:pPr>
            <a:r>
              <a:rPr lang="pt-BR" b="1" dirty="0">
                <a:solidFill>
                  <a:srgbClr val="0070C0"/>
                </a:solidFill>
              </a:rPr>
              <a:t>Rede 118 Barras Nova- </a:t>
            </a:r>
            <a:r>
              <a:rPr lang="pt-BR" b="1" dirty="0"/>
              <a:t>Lote de UMs tamanho 10</a:t>
            </a:r>
            <a:r>
              <a:rPr lang="pt-BR" dirty="0"/>
              <a:t>, </a:t>
            </a:r>
            <a:r>
              <a:rPr lang="pt-BR" dirty="0" err="1"/>
              <a:t>kmax</a:t>
            </a:r>
            <a:r>
              <a:rPr lang="pt-BR" dirty="0"/>
              <a:t>=2 e </a:t>
            </a:r>
            <a:r>
              <a:rPr lang="pt-BR" b="1" dirty="0"/>
              <a:t>79 barramentos disponíveis para alocação;</a:t>
            </a:r>
          </a:p>
        </p:txBody>
      </p:sp>
      <p:sp>
        <p:nvSpPr>
          <p:cNvPr id="4" name="Chave Esquerda 3">
            <a:extLst>
              <a:ext uri="{FF2B5EF4-FFF2-40B4-BE49-F238E27FC236}">
                <a16:creationId xmlns:a16="http://schemas.microsoft.com/office/drawing/2014/main" id="{4F19E5E4-E392-4AC6-AE26-EF6EA33D057B}"/>
              </a:ext>
            </a:extLst>
          </p:cNvPr>
          <p:cNvSpPr/>
          <p:nvPr/>
        </p:nvSpPr>
        <p:spPr>
          <a:xfrm>
            <a:off x="727969" y="2334827"/>
            <a:ext cx="239697" cy="17045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6" name="Conector: Angulado 5">
            <a:extLst>
              <a:ext uri="{FF2B5EF4-FFF2-40B4-BE49-F238E27FC236}">
                <a16:creationId xmlns:a16="http://schemas.microsoft.com/office/drawing/2014/main" id="{72AE0F31-75D4-4CF3-A170-72B42735CB5C}"/>
              </a:ext>
            </a:extLst>
          </p:cNvPr>
          <p:cNvCxnSpPr>
            <a:cxnSpLocks/>
          </p:cNvCxnSpPr>
          <p:nvPr/>
        </p:nvCxnSpPr>
        <p:spPr>
          <a:xfrm rot="10800000" flipH="1" flipV="1">
            <a:off x="639190" y="3187083"/>
            <a:ext cx="1624614" cy="2682010"/>
          </a:xfrm>
          <a:prstGeom prst="bentConnector4">
            <a:avLst>
              <a:gd name="adj1" fmla="val -14071"/>
              <a:gd name="adj2" fmla="val 9998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FD7EE1CE-94E5-4783-8E95-0AD4488B0098}"/>
              </a:ext>
            </a:extLst>
          </p:cNvPr>
          <p:cNvSpPr/>
          <p:nvPr/>
        </p:nvSpPr>
        <p:spPr>
          <a:xfrm>
            <a:off x="2393418" y="5460721"/>
            <a:ext cx="2773386" cy="781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Comparação com busca exaustiva</a:t>
            </a:r>
          </a:p>
        </p:txBody>
      </p:sp>
      <p:pic>
        <p:nvPicPr>
          <p:cNvPr id="13" name="Picture 6" descr="Luis Antonio Kowada">
            <a:extLst>
              <a:ext uri="{FF2B5EF4-FFF2-40B4-BE49-F238E27FC236}">
                <a16:creationId xmlns:a16="http://schemas.microsoft.com/office/drawing/2014/main" id="{C744C38B-3A8C-4CE3-964D-47EF26A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4" name="Espaço Reservado para Data 13">
            <a:extLst>
              <a:ext uri="{FF2B5EF4-FFF2-40B4-BE49-F238E27FC236}">
                <a16:creationId xmlns:a16="http://schemas.microsoft.com/office/drawing/2014/main" id="{0DE299D5-472B-4114-96AF-A38FC6B40D93}"/>
              </a:ext>
            </a:extLst>
          </p:cNvPr>
          <p:cNvSpPr>
            <a:spLocks noGrp="1"/>
          </p:cNvSpPr>
          <p:nvPr>
            <p:ph type="dt" sz="half" idx="10"/>
          </p:nvPr>
        </p:nvSpPr>
        <p:spPr/>
        <p:txBody>
          <a:bodyPr/>
          <a:lstStyle/>
          <a:p>
            <a:fld id="{278F8255-880F-4355-8993-195F0C82D52E}" type="datetime1">
              <a:rPr lang="en-US" smtClean="0"/>
              <a:t>7/11/2020</a:t>
            </a:fld>
            <a:endParaRPr lang="en-US" dirty="0"/>
          </a:p>
        </p:txBody>
      </p:sp>
      <p:sp>
        <p:nvSpPr>
          <p:cNvPr id="15" name="Espaço Reservado para Número de Slide 14">
            <a:extLst>
              <a:ext uri="{FF2B5EF4-FFF2-40B4-BE49-F238E27FC236}">
                <a16:creationId xmlns:a16="http://schemas.microsoft.com/office/drawing/2014/main" id="{94111715-5919-499A-814E-14965E8089D3}"/>
              </a:ext>
            </a:extLst>
          </p:cNvPr>
          <p:cNvSpPr>
            <a:spLocks noGrp="1"/>
          </p:cNvSpPr>
          <p:nvPr>
            <p:ph type="sldNum" sz="quarter" idx="12"/>
          </p:nvPr>
        </p:nvSpPr>
        <p:spPr/>
        <p:txBody>
          <a:bodyPr/>
          <a:lstStyle/>
          <a:p>
            <a:fld id="{629637A9-119A-49DA-BD12-AAC58B377D80}" type="slidenum">
              <a:rPr lang="en-US" smtClean="0"/>
              <a:t>27</a:t>
            </a:fld>
            <a:endParaRPr lang="en-US" dirty="0"/>
          </a:p>
        </p:txBody>
      </p:sp>
    </p:spTree>
    <p:extLst>
      <p:ext uri="{BB962C8B-B14F-4D97-AF65-F5344CB8AC3E}">
        <p14:creationId xmlns:p14="http://schemas.microsoft.com/office/powerpoint/2010/main" val="3500911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normAutofit/>
          </a:bodyPr>
          <a:lstStyle/>
          <a:p>
            <a:r>
              <a:rPr lang="pt-BR" sz="2400" b="1" dirty="0"/>
              <a:t>Critérios Principais:</a:t>
            </a:r>
          </a:p>
        </p:txBody>
      </p:sp>
      <p:pic>
        <p:nvPicPr>
          <p:cNvPr id="5" name="Imagem 4">
            <a:extLst>
              <a:ext uri="{FF2B5EF4-FFF2-40B4-BE49-F238E27FC236}">
                <a16:creationId xmlns:a16="http://schemas.microsoft.com/office/drawing/2014/main" id="{84060298-0D50-4BD7-9028-B3F601479010}"/>
              </a:ext>
            </a:extLst>
          </p:cNvPr>
          <p:cNvPicPr>
            <a:picLocks noChangeAspect="1"/>
          </p:cNvPicPr>
          <p:nvPr/>
        </p:nvPicPr>
        <p:blipFill>
          <a:blip r:embed="rId2"/>
          <a:stretch>
            <a:fillRect/>
          </a:stretch>
        </p:blipFill>
        <p:spPr>
          <a:xfrm>
            <a:off x="2425969" y="2309693"/>
            <a:ext cx="6882500" cy="991980"/>
          </a:xfrm>
          <a:prstGeom prst="rect">
            <a:avLst/>
          </a:prstGeom>
        </p:spPr>
      </p:pic>
      <p:pic>
        <p:nvPicPr>
          <p:cNvPr id="6" name="Imagem 5">
            <a:extLst>
              <a:ext uri="{FF2B5EF4-FFF2-40B4-BE49-F238E27FC236}">
                <a16:creationId xmlns:a16="http://schemas.microsoft.com/office/drawing/2014/main" id="{019EA51B-CAD2-4147-9D8D-938E3200EEB6}"/>
              </a:ext>
            </a:extLst>
          </p:cNvPr>
          <p:cNvPicPr>
            <a:picLocks noChangeAspect="1"/>
          </p:cNvPicPr>
          <p:nvPr/>
        </p:nvPicPr>
        <p:blipFill>
          <a:blip r:embed="rId3"/>
          <a:stretch>
            <a:fillRect/>
          </a:stretch>
        </p:blipFill>
        <p:spPr>
          <a:xfrm>
            <a:off x="2421894" y="3556327"/>
            <a:ext cx="6886575" cy="1066133"/>
          </a:xfrm>
          <a:prstGeom prst="rect">
            <a:avLst/>
          </a:prstGeom>
        </p:spPr>
      </p:pic>
      <p:pic>
        <p:nvPicPr>
          <p:cNvPr id="7" name="Imagem 6">
            <a:extLst>
              <a:ext uri="{FF2B5EF4-FFF2-40B4-BE49-F238E27FC236}">
                <a16:creationId xmlns:a16="http://schemas.microsoft.com/office/drawing/2014/main" id="{E233A262-B0DA-44DA-B60C-07DCFCD2A985}"/>
              </a:ext>
            </a:extLst>
          </p:cNvPr>
          <p:cNvPicPr>
            <a:picLocks noChangeAspect="1"/>
          </p:cNvPicPr>
          <p:nvPr/>
        </p:nvPicPr>
        <p:blipFill>
          <a:blip r:embed="rId4"/>
          <a:stretch>
            <a:fillRect/>
          </a:stretch>
        </p:blipFill>
        <p:spPr>
          <a:xfrm>
            <a:off x="2421894" y="4877114"/>
            <a:ext cx="6886575" cy="1066133"/>
          </a:xfrm>
          <a:prstGeom prst="rect">
            <a:avLst/>
          </a:prstGeom>
        </p:spPr>
      </p:pic>
      <p:pic>
        <p:nvPicPr>
          <p:cNvPr id="8" name="Picture 6" descr="Luis Antonio Kowada">
            <a:extLst>
              <a:ext uri="{FF2B5EF4-FFF2-40B4-BE49-F238E27FC236}">
                <a16:creationId xmlns:a16="http://schemas.microsoft.com/office/drawing/2014/main" id="{CD62B06D-46C0-40B6-B107-5E5C2DD5CE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9" name="Espaço Reservado para Data 8">
            <a:extLst>
              <a:ext uri="{FF2B5EF4-FFF2-40B4-BE49-F238E27FC236}">
                <a16:creationId xmlns:a16="http://schemas.microsoft.com/office/drawing/2014/main" id="{44693F65-14B4-4DEC-B095-8BCCBF3A8273}"/>
              </a:ext>
            </a:extLst>
          </p:cNvPr>
          <p:cNvSpPr>
            <a:spLocks noGrp="1"/>
          </p:cNvSpPr>
          <p:nvPr>
            <p:ph type="dt" sz="half" idx="10"/>
          </p:nvPr>
        </p:nvSpPr>
        <p:spPr/>
        <p:txBody>
          <a:bodyPr/>
          <a:lstStyle/>
          <a:p>
            <a:fld id="{0EF43065-AC03-47E8-8ADD-6D2E24EE48AB}" type="datetime1">
              <a:rPr lang="en-US" smtClean="0"/>
              <a:t>7/11/2020</a:t>
            </a:fld>
            <a:endParaRPr lang="en-US" dirty="0"/>
          </a:p>
        </p:txBody>
      </p:sp>
      <p:sp>
        <p:nvSpPr>
          <p:cNvPr id="10" name="Espaço Reservado para Número de Slide 9">
            <a:extLst>
              <a:ext uri="{FF2B5EF4-FFF2-40B4-BE49-F238E27FC236}">
                <a16:creationId xmlns:a16="http://schemas.microsoft.com/office/drawing/2014/main" id="{01FFB606-AB02-4F21-B185-E3C7A33CA18E}"/>
              </a:ext>
            </a:extLst>
          </p:cNvPr>
          <p:cNvSpPr>
            <a:spLocks noGrp="1"/>
          </p:cNvSpPr>
          <p:nvPr>
            <p:ph type="sldNum" sz="quarter" idx="12"/>
          </p:nvPr>
        </p:nvSpPr>
        <p:spPr/>
        <p:txBody>
          <a:bodyPr/>
          <a:lstStyle/>
          <a:p>
            <a:fld id="{629637A9-119A-49DA-BD12-AAC58B377D80}" type="slidenum">
              <a:rPr lang="en-US" smtClean="0"/>
              <a:t>28</a:t>
            </a:fld>
            <a:endParaRPr lang="en-US" dirty="0"/>
          </a:p>
        </p:txBody>
      </p:sp>
    </p:spTree>
    <p:extLst>
      <p:ext uri="{BB962C8B-B14F-4D97-AF65-F5344CB8AC3E}">
        <p14:creationId xmlns:p14="http://schemas.microsoft.com/office/powerpoint/2010/main" val="2030591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Condições Iniciais e Pesos Definidos:</a:t>
            </a:r>
          </a:p>
          <a:p>
            <a:pPr>
              <a:buFont typeface="Arial" panose="020B0604020202020204" pitchFamily="34" charset="0"/>
              <a:buChar char="•"/>
            </a:pPr>
            <a:r>
              <a:rPr lang="pt-BR" b="1" dirty="0"/>
              <a:t>Rede 30 Barras - w=[10, 3, 1.5] </a:t>
            </a:r>
          </a:p>
          <a:p>
            <a:pPr>
              <a:buFont typeface="Arial" panose="020B0604020202020204" pitchFamily="34" charset="0"/>
              <a:buChar char="•"/>
            </a:pPr>
            <a:r>
              <a:rPr lang="pt-BR" b="1" dirty="0"/>
              <a:t>Rede 118 Barras Base - w=[20, 1.5]</a:t>
            </a:r>
          </a:p>
          <a:p>
            <a:pPr>
              <a:buFont typeface="Arial" panose="020B0604020202020204" pitchFamily="34" charset="0"/>
              <a:buChar char="•"/>
            </a:pPr>
            <a:r>
              <a:rPr lang="pt-BR" b="1" dirty="0"/>
              <a:t>Rede 118 Barras Modificado - w=[1, 1]</a:t>
            </a:r>
          </a:p>
        </p:txBody>
      </p:sp>
      <p:pic>
        <p:nvPicPr>
          <p:cNvPr id="4" name="Imagem 3">
            <a:extLst>
              <a:ext uri="{FF2B5EF4-FFF2-40B4-BE49-F238E27FC236}">
                <a16:creationId xmlns:a16="http://schemas.microsoft.com/office/drawing/2014/main" id="{D381C297-F94F-4E1A-B1B1-32A664A0125B}"/>
              </a:ext>
            </a:extLst>
          </p:cNvPr>
          <p:cNvPicPr>
            <a:picLocks noChangeAspect="1"/>
          </p:cNvPicPr>
          <p:nvPr/>
        </p:nvPicPr>
        <p:blipFill>
          <a:blip r:embed="rId2"/>
          <a:stretch>
            <a:fillRect/>
          </a:stretch>
        </p:blipFill>
        <p:spPr>
          <a:xfrm>
            <a:off x="3030799" y="4080861"/>
            <a:ext cx="5847081" cy="1574214"/>
          </a:xfrm>
          <a:prstGeom prst="rect">
            <a:avLst/>
          </a:prstGeom>
        </p:spPr>
      </p:pic>
      <p:sp>
        <p:nvSpPr>
          <p:cNvPr id="8" name="Chave Direita 7">
            <a:extLst>
              <a:ext uri="{FF2B5EF4-FFF2-40B4-BE49-F238E27FC236}">
                <a16:creationId xmlns:a16="http://schemas.microsoft.com/office/drawing/2014/main" id="{97B8BD26-99DE-4314-89EB-0B6D0CBAD26F}"/>
              </a:ext>
            </a:extLst>
          </p:cNvPr>
          <p:cNvSpPr/>
          <p:nvPr/>
        </p:nvSpPr>
        <p:spPr>
          <a:xfrm>
            <a:off x="5326602" y="2396971"/>
            <a:ext cx="337351" cy="13316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Elipse 8">
            <a:extLst>
              <a:ext uri="{FF2B5EF4-FFF2-40B4-BE49-F238E27FC236}">
                <a16:creationId xmlns:a16="http://schemas.microsoft.com/office/drawing/2014/main" id="{B0FE3184-4F36-4A00-979A-1267C1A3594F}"/>
              </a:ext>
            </a:extLst>
          </p:cNvPr>
          <p:cNvSpPr/>
          <p:nvPr/>
        </p:nvSpPr>
        <p:spPr>
          <a:xfrm>
            <a:off x="5823752" y="2655533"/>
            <a:ext cx="1819922" cy="8189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Processo Empírico</a:t>
            </a:r>
          </a:p>
        </p:txBody>
      </p:sp>
      <p:pic>
        <p:nvPicPr>
          <p:cNvPr id="10" name="Picture 6" descr="Luis Antonio Kowada">
            <a:extLst>
              <a:ext uri="{FF2B5EF4-FFF2-40B4-BE49-F238E27FC236}">
                <a16:creationId xmlns:a16="http://schemas.microsoft.com/office/drawing/2014/main" id="{F5E808B0-0C73-4CA7-92B9-F629D7D1A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1" name="Espaço Reservado para Data 10">
            <a:extLst>
              <a:ext uri="{FF2B5EF4-FFF2-40B4-BE49-F238E27FC236}">
                <a16:creationId xmlns:a16="http://schemas.microsoft.com/office/drawing/2014/main" id="{866ACD0A-EA36-4494-8586-4DF168436C9E}"/>
              </a:ext>
            </a:extLst>
          </p:cNvPr>
          <p:cNvSpPr>
            <a:spLocks noGrp="1"/>
          </p:cNvSpPr>
          <p:nvPr>
            <p:ph type="dt" sz="half" idx="10"/>
          </p:nvPr>
        </p:nvSpPr>
        <p:spPr/>
        <p:txBody>
          <a:bodyPr/>
          <a:lstStyle/>
          <a:p>
            <a:fld id="{C352A21F-C587-4C5B-B652-08DB11CD3F03}" type="datetime1">
              <a:rPr lang="en-US" smtClean="0"/>
              <a:t>7/11/2020</a:t>
            </a:fld>
            <a:endParaRPr lang="en-US" dirty="0"/>
          </a:p>
        </p:txBody>
      </p:sp>
      <p:sp>
        <p:nvSpPr>
          <p:cNvPr id="12" name="Espaço Reservado para Número de Slide 11">
            <a:extLst>
              <a:ext uri="{FF2B5EF4-FFF2-40B4-BE49-F238E27FC236}">
                <a16:creationId xmlns:a16="http://schemas.microsoft.com/office/drawing/2014/main" id="{9976322D-3632-4B3D-97BF-508DA602CB45}"/>
              </a:ext>
            </a:extLst>
          </p:cNvPr>
          <p:cNvSpPr>
            <a:spLocks noGrp="1"/>
          </p:cNvSpPr>
          <p:nvPr>
            <p:ph type="sldNum" sz="quarter" idx="12"/>
          </p:nvPr>
        </p:nvSpPr>
        <p:spPr/>
        <p:txBody>
          <a:bodyPr/>
          <a:lstStyle/>
          <a:p>
            <a:fld id="{629637A9-119A-49DA-BD12-AAC58B377D80}" type="slidenum">
              <a:rPr lang="en-US" smtClean="0"/>
              <a:t>29</a:t>
            </a:fld>
            <a:endParaRPr lang="en-US" dirty="0"/>
          </a:p>
        </p:txBody>
      </p:sp>
    </p:spTree>
    <p:extLst>
      <p:ext uri="{BB962C8B-B14F-4D97-AF65-F5344CB8AC3E}">
        <p14:creationId xmlns:p14="http://schemas.microsoft.com/office/powerpoint/2010/main" val="318990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D8658-FA3D-49D6-B66B-009D6FFFE150}"/>
              </a:ext>
            </a:extLst>
          </p:cNvPr>
          <p:cNvSpPr>
            <a:spLocks noGrp="1"/>
          </p:cNvSpPr>
          <p:nvPr>
            <p:ph type="title"/>
          </p:nvPr>
        </p:nvSpPr>
        <p:spPr/>
        <p:txBody>
          <a:bodyPr/>
          <a:lstStyle/>
          <a:p>
            <a:r>
              <a:rPr lang="pt-BR" dirty="0"/>
              <a:t>Roteiro</a:t>
            </a:r>
          </a:p>
        </p:txBody>
      </p:sp>
      <p:sp>
        <p:nvSpPr>
          <p:cNvPr id="3" name="Espaço Reservado para Conteúdo 2">
            <a:extLst>
              <a:ext uri="{FF2B5EF4-FFF2-40B4-BE49-F238E27FC236}">
                <a16:creationId xmlns:a16="http://schemas.microsoft.com/office/drawing/2014/main" id="{4CC572AD-A8B8-4E4F-BFC3-596A1D8D5B23}"/>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pt-BR" dirty="0"/>
              <a:t> Introdução;</a:t>
            </a:r>
          </a:p>
          <a:p>
            <a:pPr>
              <a:buFont typeface="Arial" panose="020B0604020202020204" pitchFamily="34" charset="0"/>
              <a:buChar char="•"/>
            </a:pPr>
            <a:r>
              <a:rPr lang="pt-BR" dirty="0"/>
              <a:t>Contexto e Motivação;</a:t>
            </a:r>
          </a:p>
          <a:p>
            <a:pPr>
              <a:buFont typeface="Arial" panose="020B0604020202020204" pitchFamily="34" charset="0"/>
              <a:buChar char="•"/>
            </a:pPr>
            <a:r>
              <a:rPr lang="pt-BR" dirty="0"/>
              <a:t>Estimação de Estado e Criticalidades;</a:t>
            </a:r>
          </a:p>
          <a:p>
            <a:pPr>
              <a:buFont typeface="Arial" panose="020B0604020202020204" pitchFamily="34" charset="0"/>
              <a:buChar char="•"/>
            </a:pPr>
            <a:r>
              <a:rPr lang="pt-BR" dirty="0"/>
              <a:t>Formulação e Representação da Solução;</a:t>
            </a:r>
          </a:p>
          <a:p>
            <a:pPr>
              <a:buFont typeface="Arial" panose="020B0604020202020204" pitchFamily="34" charset="0"/>
              <a:buChar char="•"/>
            </a:pPr>
            <a:r>
              <a:rPr lang="pt-BR" dirty="0"/>
              <a:t>GRASP-VND;</a:t>
            </a:r>
          </a:p>
          <a:p>
            <a:pPr>
              <a:buFont typeface="Arial" panose="020B0604020202020204" pitchFamily="34" charset="0"/>
              <a:buChar char="•"/>
            </a:pPr>
            <a:r>
              <a:rPr lang="pt-BR" dirty="0"/>
              <a:t>VNS-VND;</a:t>
            </a:r>
          </a:p>
          <a:p>
            <a:pPr>
              <a:buFont typeface="Arial" panose="020B0604020202020204" pitchFamily="34" charset="0"/>
              <a:buChar char="•"/>
            </a:pPr>
            <a:r>
              <a:rPr lang="pt-BR" dirty="0"/>
              <a:t>Busca Local (VND);</a:t>
            </a:r>
          </a:p>
          <a:p>
            <a:pPr>
              <a:buFont typeface="Arial" panose="020B0604020202020204" pitchFamily="34" charset="0"/>
              <a:buChar char="•"/>
            </a:pPr>
            <a:r>
              <a:rPr lang="pt-BR" dirty="0"/>
              <a:t>Hash Global Auxiliar;</a:t>
            </a:r>
          </a:p>
          <a:p>
            <a:pPr>
              <a:buFont typeface="Arial" panose="020B0604020202020204" pitchFamily="34" charset="0"/>
              <a:buChar char="•"/>
            </a:pPr>
            <a:r>
              <a:rPr lang="pt-BR" dirty="0"/>
              <a:t>Testes e Resultados;</a:t>
            </a:r>
          </a:p>
          <a:p>
            <a:pPr>
              <a:buFont typeface="Arial" panose="020B0604020202020204" pitchFamily="34" charset="0"/>
              <a:buChar char="•"/>
            </a:pPr>
            <a:r>
              <a:rPr lang="pt-BR" dirty="0"/>
              <a:t>Conclusões e Trabalhos Futuros;</a:t>
            </a:r>
          </a:p>
          <a:p>
            <a:pPr>
              <a:buFont typeface="Arial" panose="020B0604020202020204" pitchFamily="34" charset="0"/>
              <a:buChar char="•"/>
            </a:pPr>
            <a:endParaRPr lang="pt-BR" dirty="0"/>
          </a:p>
        </p:txBody>
      </p:sp>
      <p:sp>
        <p:nvSpPr>
          <p:cNvPr id="4" name="Espaço Reservado para Data 3">
            <a:extLst>
              <a:ext uri="{FF2B5EF4-FFF2-40B4-BE49-F238E27FC236}">
                <a16:creationId xmlns:a16="http://schemas.microsoft.com/office/drawing/2014/main" id="{D2AB2F36-CE33-46FC-995F-DCB01218BAEE}"/>
              </a:ext>
            </a:extLst>
          </p:cNvPr>
          <p:cNvSpPr>
            <a:spLocks noGrp="1"/>
          </p:cNvSpPr>
          <p:nvPr>
            <p:ph type="dt" sz="half" idx="10"/>
          </p:nvPr>
        </p:nvSpPr>
        <p:spPr/>
        <p:txBody>
          <a:bodyPr/>
          <a:lstStyle/>
          <a:p>
            <a:fld id="{3CFFC44A-53ED-41AF-A35C-E93A93C689FD}" type="datetime1">
              <a:rPr lang="en-US" smtClean="0"/>
              <a:t>7/11/2020</a:t>
            </a:fld>
            <a:endParaRPr lang="en-US" dirty="0"/>
          </a:p>
        </p:txBody>
      </p:sp>
      <p:sp>
        <p:nvSpPr>
          <p:cNvPr id="5" name="Espaço Reservado para Número de Slide 4">
            <a:extLst>
              <a:ext uri="{FF2B5EF4-FFF2-40B4-BE49-F238E27FC236}">
                <a16:creationId xmlns:a16="http://schemas.microsoft.com/office/drawing/2014/main" id="{36B73CD5-55D0-4B63-8FC6-7A668B02BC32}"/>
              </a:ext>
            </a:extLst>
          </p:cNvPr>
          <p:cNvSpPr>
            <a:spLocks noGrp="1"/>
          </p:cNvSpPr>
          <p:nvPr>
            <p:ph type="sldNum" sz="quarter" idx="12"/>
          </p:nvPr>
        </p:nvSpPr>
        <p:spPr/>
        <p:txBody>
          <a:bodyPr/>
          <a:lstStyle/>
          <a:p>
            <a:fld id="{629637A9-119A-49DA-BD12-AAC58B377D80}" type="slidenum">
              <a:rPr lang="en-US" smtClean="0"/>
              <a:t>3</a:t>
            </a:fld>
            <a:endParaRPr lang="en-US" dirty="0"/>
          </a:p>
        </p:txBody>
      </p:sp>
    </p:spTree>
    <p:extLst>
      <p:ext uri="{BB962C8B-B14F-4D97-AF65-F5344CB8AC3E}">
        <p14:creationId xmlns:p14="http://schemas.microsoft.com/office/powerpoint/2010/main" val="3545202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Rede 30 Barras Lote 3:</a:t>
            </a:r>
            <a:endParaRPr lang="pt-BR" b="1" dirty="0"/>
          </a:p>
        </p:txBody>
      </p:sp>
      <p:pic>
        <p:nvPicPr>
          <p:cNvPr id="5" name="Imagem 4">
            <a:extLst>
              <a:ext uri="{FF2B5EF4-FFF2-40B4-BE49-F238E27FC236}">
                <a16:creationId xmlns:a16="http://schemas.microsoft.com/office/drawing/2014/main" id="{0B438246-5232-4CA2-9885-59C268050DC8}"/>
              </a:ext>
            </a:extLst>
          </p:cNvPr>
          <p:cNvPicPr>
            <a:picLocks noChangeAspect="1"/>
          </p:cNvPicPr>
          <p:nvPr/>
        </p:nvPicPr>
        <p:blipFill>
          <a:blip r:embed="rId2"/>
          <a:stretch>
            <a:fillRect/>
          </a:stretch>
        </p:blipFill>
        <p:spPr>
          <a:xfrm>
            <a:off x="594803" y="2320110"/>
            <a:ext cx="4876800" cy="1304925"/>
          </a:xfrm>
          <a:prstGeom prst="rect">
            <a:avLst/>
          </a:prstGeom>
        </p:spPr>
      </p:pic>
      <p:pic>
        <p:nvPicPr>
          <p:cNvPr id="6" name="Imagem 5">
            <a:extLst>
              <a:ext uri="{FF2B5EF4-FFF2-40B4-BE49-F238E27FC236}">
                <a16:creationId xmlns:a16="http://schemas.microsoft.com/office/drawing/2014/main" id="{7E89ADA0-D7DB-4C05-BC67-E02C0F6E6213}"/>
              </a:ext>
            </a:extLst>
          </p:cNvPr>
          <p:cNvPicPr>
            <a:picLocks noChangeAspect="1"/>
          </p:cNvPicPr>
          <p:nvPr/>
        </p:nvPicPr>
        <p:blipFill>
          <a:blip r:embed="rId3"/>
          <a:stretch>
            <a:fillRect/>
          </a:stretch>
        </p:blipFill>
        <p:spPr>
          <a:xfrm>
            <a:off x="6096000" y="2352675"/>
            <a:ext cx="5181600" cy="1076325"/>
          </a:xfrm>
          <a:prstGeom prst="rect">
            <a:avLst/>
          </a:prstGeom>
        </p:spPr>
      </p:pic>
      <p:pic>
        <p:nvPicPr>
          <p:cNvPr id="7" name="Imagem 6">
            <a:extLst>
              <a:ext uri="{FF2B5EF4-FFF2-40B4-BE49-F238E27FC236}">
                <a16:creationId xmlns:a16="http://schemas.microsoft.com/office/drawing/2014/main" id="{E960833A-24A1-4E1D-B003-0502ACE257FE}"/>
              </a:ext>
            </a:extLst>
          </p:cNvPr>
          <p:cNvPicPr>
            <a:picLocks noChangeAspect="1"/>
          </p:cNvPicPr>
          <p:nvPr/>
        </p:nvPicPr>
        <p:blipFill>
          <a:blip r:embed="rId4"/>
          <a:stretch>
            <a:fillRect/>
          </a:stretch>
        </p:blipFill>
        <p:spPr>
          <a:xfrm>
            <a:off x="2766503" y="4110810"/>
            <a:ext cx="5410200" cy="1181100"/>
          </a:xfrm>
          <a:prstGeom prst="rect">
            <a:avLst/>
          </a:prstGeom>
        </p:spPr>
      </p:pic>
      <p:cxnSp>
        <p:nvCxnSpPr>
          <p:cNvPr id="9" name="Conector de Seta Reta 8">
            <a:extLst>
              <a:ext uri="{FF2B5EF4-FFF2-40B4-BE49-F238E27FC236}">
                <a16:creationId xmlns:a16="http://schemas.microsoft.com/office/drawing/2014/main" id="{A027C121-DAEA-493D-8BEC-3C68A0FF8DAB}"/>
              </a:ext>
            </a:extLst>
          </p:cNvPr>
          <p:cNvCxnSpPr>
            <a:cxnSpLocks/>
          </p:cNvCxnSpPr>
          <p:nvPr/>
        </p:nvCxnSpPr>
        <p:spPr>
          <a:xfrm>
            <a:off x="3373514" y="3681804"/>
            <a:ext cx="798991" cy="41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ED274953-C161-4486-A21C-029E2D5771E0}"/>
              </a:ext>
            </a:extLst>
          </p:cNvPr>
          <p:cNvCxnSpPr>
            <a:cxnSpLocks/>
            <a:stCxn id="6" idx="2"/>
          </p:cNvCxnSpPr>
          <p:nvPr/>
        </p:nvCxnSpPr>
        <p:spPr>
          <a:xfrm flipH="1">
            <a:off x="6720399" y="3429000"/>
            <a:ext cx="1966401" cy="61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Luis Antonio Kowada">
            <a:extLst>
              <a:ext uri="{FF2B5EF4-FFF2-40B4-BE49-F238E27FC236}">
                <a16:creationId xmlns:a16="http://schemas.microsoft.com/office/drawing/2014/main" id="{2C877C42-4033-48C0-8CF3-0B1EFDB33B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8" name="Espaço Reservado para Data 17">
            <a:extLst>
              <a:ext uri="{FF2B5EF4-FFF2-40B4-BE49-F238E27FC236}">
                <a16:creationId xmlns:a16="http://schemas.microsoft.com/office/drawing/2014/main" id="{45620DD4-F574-4B41-971A-B5ADC1E67DF0}"/>
              </a:ext>
            </a:extLst>
          </p:cNvPr>
          <p:cNvSpPr>
            <a:spLocks noGrp="1"/>
          </p:cNvSpPr>
          <p:nvPr>
            <p:ph type="dt" sz="half" idx="10"/>
          </p:nvPr>
        </p:nvSpPr>
        <p:spPr/>
        <p:txBody>
          <a:bodyPr/>
          <a:lstStyle/>
          <a:p>
            <a:fld id="{471635F6-C483-4347-BC7F-B1E1D321A9A2}" type="datetime1">
              <a:rPr lang="en-US" smtClean="0"/>
              <a:t>7/11/2020</a:t>
            </a:fld>
            <a:endParaRPr lang="en-US" dirty="0"/>
          </a:p>
        </p:txBody>
      </p:sp>
      <p:sp>
        <p:nvSpPr>
          <p:cNvPr id="19" name="Espaço Reservado para Número de Slide 18">
            <a:extLst>
              <a:ext uri="{FF2B5EF4-FFF2-40B4-BE49-F238E27FC236}">
                <a16:creationId xmlns:a16="http://schemas.microsoft.com/office/drawing/2014/main" id="{D973E811-3751-4A9F-A2C2-0809E6629338}"/>
              </a:ext>
            </a:extLst>
          </p:cNvPr>
          <p:cNvSpPr>
            <a:spLocks noGrp="1"/>
          </p:cNvSpPr>
          <p:nvPr>
            <p:ph type="sldNum" sz="quarter" idx="12"/>
          </p:nvPr>
        </p:nvSpPr>
        <p:spPr/>
        <p:txBody>
          <a:bodyPr/>
          <a:lstStyle/>
          <a:p>
            <a:fld id="{629637A9-119A-49DA-BD12-AAC58B377D80}" type="slidenum">
              <a:rPr lang="en-US" smtClean="0"/>
              <a:t>30</a:t>
            </a:fld>
            <a:endParaRPr lang="en-US" dirty="0"/>
          </a:p>
        </p:txBody>
      </p:sp>
    </p:spTree>
    <p:extLst>
      <p:ext uri="{BB962C8B-B14F-4D97-AF65-F5344CB8AC3E}">
        <p14:creationId xmlns:p14="http://schemas.microsoft.com/office/powerpoint/2010/main" val="3977497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Rede 30 Barras Lote 3:</a:t>
            </a:r>
            <a:endParaRPr lang="pt-BR" b="1" dirty="0"/>
          </a:p>
        </p:txBody>
      </p:sp>
      <p:pic>
        <p:nvPicPr>
          <p:cNvPr id="4" name="Imagem 3">
            <a:extLst>
              <a:ext uri="{FF2B5EF4-FFF2-40B4-BE49-F238E27FC236}">
                <a16:creationId xmlns:a16="http://schemas.microsoft.com/office/drawing/2014/main" id="{9F165E5D-20BB-4489-8E31-843F7D2471B0}"/>
              </a:ext>
            </a:extLst>
          </p:cNvPr>
          <p:cNvPicPr>
            <a:picLocks noChangeAspect="1"/>
          </p:cNvPicPr>
          <p:nvPr/>
        </p:nvPicPr>
        <p:blipFill>
          <a:blip r:embed="rId2"/>
          <a:stretch>
            <a:fillRect/>
          </a:stretch>
        </p:blipFill>
        <p:spPr>
          <a:xfrm>
            <a:off x="2200784" y="3489321"/>
            <a:ext cx="7347844" cy="1363971"/>
          </a:xfrm>
          <a:prstGeom prst="rect">
            <a:avLst/>
          </a:prstGeom>
        </p:spPr>
      </p:pic>
      <p:pic>
        <p:nvPicPr>
          <p:cNvPr id="5" name="Imagem 4">
            <a:extLst>
              <a:ext uri="{FF2B5EF4-FFF2-40B4-BE49-F238E27FC236}">
                <a16:creationId xmlns:a16="http://schemas.microsoft.com/office/drawing/2014/main" id="{10329135-4BD4-46BB-816F-BF3620BEB187}"/>
              </a:ext>
            </a:extLst>
          </p:cNvPr>
          <p:cNvPicPr>
            <a:picLocks noChangeAspect="1"/>
          </p:cNvPicPr>
          <p:nvPr/>
        </p:nvPicPr>
        <p:blipFill>
          <a:blip r:embed="rId3"/>
          <a:stretch>
            <a:fillRect/>
          </a:stretch>
        </p:blipFill>
        <p:spPr>
          <a:xfrm>
            <a:off x="8117321" y="2127368"/>
            <a:ext cx="3610081" cy="971945"/>
          </a:xfrm>
          <a:prstGeom prst="rect">
            <a:avLst/>
          </a:prstGeom>
        </p:spPr>
      </p:pic>
      <p:sp>
        <p:nvSpPr>
          <p:cNvPr id="6" name="CaixaDeTexto 5">
            <a:extLst>
              <a:ext uri="{FF2B5EF4-FFF2-40B4-BE49-F238E27FC236}">
                <a16:creationId xmlns:a16="http://schemas.microsoft.com/office/drawing/2014/main" id="{24D122B9-23B9-469E-B2EE-56344E3A762D}"/>
              </a:ext>
            </a:extLst>
          </p:cNvPr>
          <p:cNvSpPr txBox="1"/>
          <p:nvPr/>
        </p:nvSpPr>
        <p:spPr>
          <a:xfrm>
            <a:off x="9348187" y="2986539"/>
            <a:ext cx="1500327" cy="307777"/>
          </a:xfrm>
          <a:prstGeom prst="rect">
            <a:avLst/>
          </a:prstGeom>
          <a:noFill/>
        </p:spPr>
        <p:txBody>
          <a:bodyPr wrap="square" rtlCol="0">
            <a:spAutoFit/>
          </a:bodyPr>
          <a:lstStyle/>
          <a:p>
            <a:r>
              <a:rPr lang="pt-BR" sz="1400" dirty="0"/>
              <a:t>Condição Inicial</a:t>
            </a:r>
          </a:p>
        </p:txBody>
      </p:sp>
      <p:pic>
        <p:nvPicPr>
          <p:cNvPr id="7" name="Picture 6" descr="Luis Antonio Kowada">
            <a:extLst>
              <a:ext uri="{FF2B5EF4-FFF2-40B4-BE49-F238E27FC236}">
                <a16:creationId xmlns:a16="http://schemas.microsoft.com/office/drawing/2014/main" id="{6BD669EB-1F2E-4029-8D90-18FC856D22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Data 7">
            <a:extLst>
              <a:ext uri="{FF2B5EF4-FFF2-40B4-BE49-F238E27FC236}">
                <a16:creationId xmlns:a16="http://schemas.microsoft.com/office/drawing/2014/main" id="{F8A1C9F0-994F-46B5-8FDC-4116E0740FF7}"/>
              </a:ext>
            </a:extLst>
          </p:cNvPr>
          <p:cNvSpPr>
            <a:spLocks noGrp="1"/>
          </p:cNvSpPr>
          <p:nvPr>
            <p:ph type="dt" sz="half" idx="10"/>
          </p:nvPr>
        </p:nvSpPr>
        <p:spPr/>
        <p:txBody>
          <a:bodyPr/>
          <a:lstStyle/>
          <a:p>
            <a:fld id="{254B0629-2D73-4D00-A140-2C841FAB99B2}" type="datetime1">
              <a:rPr lang="en-US" smtClean="0"/>
              <a:t>7/11/2020</a:t>
            </a:fld>
            <a:endParaRPr lang="en-US" dirty="0"/>
          </a:p>
        </p:txBody>
      </p:sp>
      <p:sp>
        <p:nvSpPr>
          <p:cNvPr id="9" name="Espaço Reservado para Número de Slide 8">
            <a:extLst>
              <a:ext uri="{FF2B5EF4-FFF2-40B4-BE49-F238E27FC236}">
                <a16:creationId xmlns:a16="http://schemas.microsoft.com/office/drawing/2014/main" id="{9678D348-D177-462F-871A-95BF23B5DD25}"/>
              </a:ext>
            </a:extLst>
          </p:cNvPr>
          <p:cNvSpPr>
            <a:spLocks noGrp="1"/>
          </p:cNvSpPr>
          <p:nvPr>
            <p:ph type="sldNum" sz="quarter" idx="12"/>
          </p:nvPr>
        </p:nvSpPr>
        <p:spPr/>
        <p:txBody>
          <a:bodyPr/>
          <a:lstStyle/>
          <a:p>
            <a:fld id="{629637A9-119A-49DA-BD12-AAC58B377D80}" type="slidenum">
              <a:rPr lang="en-US" smtClean="0"/>
              <a:t>31</a:t>
            </a:fld>
            <a:endParaRPr lang="en-US" dirty="0"/>
          </a:p>
        </p:txBody>
      </p:sp>
    </p:spTree>
    <p:extLst>
      <p:ext uri="{BB962C8B-B14F-4D97-AF65-F5344CB8AC3E}">
        <p14:creationId xmlns:p14="http://schemas.microsoft.com/office/powerpoint/2010/main" val="2840081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Rede 30 Barras Lote 6:</a:t>
            </a:r>
            <a:endParaRPr lang="pt-BR" b="1" dirty="0"/>
          </a:p>
        </p:txBody>
      </p:sp>
      <p:pic>
        <p:nvPicPr>
          <p:cNvPr id="4" name="Imagem 3">
            <a:extLst>
              <a:ext uri="{FF2B5EF4-FFF2-40B4-BE49-F238E27FC236}">
                <a16:creationId xmlns:a16="http://schemas.microsoft.com/office/drawing/2014/main" id="{2FF3E86B-521A-448D-A76E-0434E6CB053C}"/>
              </a:ext>
            </a:extLst>
          </p:cNvPr>
          <p:cNvPicPr>
            <a:picLocks noChangeAspect="1"/>
          </p:cNvPicPr>
          <p:nvPr/>
        </p:nvPicPr>
        <p:blipFill>
          <a:blip r:embed="rId2"/>
          <a:stretch>
            <a:fillRect/>
          </a:stretch>
        </p:blipFill>
        <p:spPr>
          <a:xfrm>
            <a:off x="635613" y="2590589"/>
            <a:ext cx="4886325" cy="1219200"/>
          </a:xfrm>
          <a:prstGeom prst="rect">
            <a:avLst/>
          </a:prstGeom>
        </p:spPr>
      </p:pic>
      <p:pic>
        <p:nvPicPr>
          <p:cNvPr id="5" name="Imagem 4">
            <a:extLst>
              <a:ext uri="{FF2B5EF4-FFF2-40B4-BE49-F238E27FC236}">
                <a16:creationId xmlns:a16="http://schemas.microsoft.com/office/drawing/2014/main" id="{F3C4E359-032A-4F34-9BFD-04A0854CFADF}"/>
              </a:ext>
            </a:extLst>
          </p:cNvPr>
          <p:cNvPicPr>
            <a:picLocks noChangeAspect="1"/>
          </p:cNvPicPr>
          <p:nvPr/>
        </p:nvPicPr>
        <p:blipFill>
          <a:blip r:embed="rId3"/>
          <a:stretch>
            <a:fillRect/>
          </a:stretch>
        </p:blipFill>
        <p:spPr>
          <a:xfrm>
            <a:off x="6184287" y="2638214"/>
            <a:ext cx="5372100" cy="1123950"/>
          </a:xfrm>
          <a:prstGeom prst="rect">
            <a:avLst/>
          </a:prstGeom>
        </p:spPr>
      </p:pic>
      <p:pic>
        <p:nvPicPr>
          <p:cNvPr id="6" name="Imagem 5">
            <a:extLst>
              <a:ext uri="{FF2B5EF4-FFF2-40B4-BE49-F238E27FC236}">
                <a16:creationId xmlns:a16="http://schemas.microsoft.com/office/drawing/2014/main" id="{DDC3A003-49D8-4C1C-8478-843FAB2E290E}"/>
              </a:ext>
            </a:extLst>
          </p:cNvPr>
          <p:cNvPicPr>
            <a:picLocks noChangeAspect="1"/>
          </p:cNvPicPr>
          <p:nvPr/>
        </p:nvPicPr>
        <p:blipFill>
          <a:blip r:embed="rId4"/>
          <a:stretch>
            <a:fillRect/>
          </a:stretch>
        </p:blipFill>
        <p:spPr>
          <a:xfrm>
            <a:off x="3199012" y="4491790"/>
            <a:ext cx="5048250" cy="1028700"/>
          </a:xfrm>
          <a:prstGeom prst="rect">
            <a:avLst/>
          </a:prstGeom>
        </p:spPr>
      </p:pic>
      <p:cxnSp>
        <p:nvCxnSpPr>
          <p:cNvPr id="8" name="Conector de Seta Reta 7">
            <a:extLst>
              <a:ext uri="{FF2B5EF4-FFF2-40B4-BE49-F238E27FC236}">
                <a16:creationId xmlns:a16="http://schemas.microsoft.com/office/drawing/2014/main" id="{F048AB64-AC73-4B88-AF59-B47746BA410E}"/>
              </a:ext>
            </a:extLst>
          </p:cNvPr>
          <p:cNvCxnSpPr/>
          <p:nvPr/>
        </p:nvCxnSpPr>
        <p:spPr>
          <a:xfrm>
            <a:off x="3604334" y="3857414"/>
            <a:ext cx="878889" cy="581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F5229C34-7280-42D1-B977-5BF536A812FF}"/>
              </a:ext>
            </a:extLst>
          </p:cNvPr>
          <p:cNvCxnSpPr>
            <a:cxnSpLocks/>
          </p:cNvCxnSpPr>
          <p:nvPr/>
        </p:nvCxnSpPr>
        <p:spPr>
          <a:xfrm flipH="1">
            <a:off x="6990277" y="3809789"/>
            <a:ext cx="813195" cy="62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6" descr="Luis Antonio Kowada">
            <a:extLst>
              <a:ext uri="{FF2B5EF4-FFF2-40B4-BE49-F238E27FC236}">
                <a16:creationId xmlns:a16="http://schemas.microsoft.com/office/drawing/2014/main" id="{421BED9F-0C9C-4E4C-96A9-A08D2A61A4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3" name="Espaço Reservado para Data 12">
            <a:extLst>
              <a:ext uri="{FF2B5EF4-FFF2-40B4-BE49-F238E27FC236}">
                <a16:creationId xmlns:a16="http://schemas.microsoft.com/office/drawing/2014/main" id="{AE8A3755-7290-482E-82BC-49E94D7AA07B}"/>
              </a:ext>
            </a:extLst>
          </p:cNvPr>
          <p:cNvSpPr>
            <a:spLocks noGrp="1"/>
          </p:cNvSpPr>
          <p:nvPr>
            <p:ph type="dt" sz="half" idx="10"/>
          </p:nvPr>
        </p:nvSpPr>
        <p:spPr/>
        <p:txBody>
          <a:bodyPr/>
          <a:lstStyle/>
          <a:p>
            <a:fld id="{3A6C317D-1098-4D4C-89EE-E5141FBFE3A9}" type="datetime1">
              <a:rPr lang="en-US" smtClean="0"/>
              <a:t>7/11/2020</a:t>
            </a:fld>
            <a:endParaRPr lang="en-US" dirty="0"/>
          </a:p>
        </p:txBody>
      </p:sp>
      <p:sp>
        <p:nvSpPr>
          <p:cNvPr id="14" name="Espaço Reservado para Número de Slide 13">
            <a:extLst>
              <a:ext uri="{FF2B5EF4-FFF2-40B4-BE49-F238E27FC236}">
                <a16:creationId xmlns:a16="http://schemas.microsoft.com/office/drawing/2014/main" id="{FFF53A5D-6B5D-4DA0-A4C7-A4ECDA8F1972}"/>
              </a:ext>
            </a:extLst>
          </p:cNvPr>
          <p:cNvSpPr>
            <a:spLocks noGrp="1"/>
          </p:cNvSpPr>
          <p:nvPr>
            <p:ph type="sldNum" sz="quarter" idx="12"/>
          </p:nvPr>
        </p:nvSpPr>
        <p:spPr/>
        <p:txBody>
          <a:bodyPr/>
          <a:lstStyle/>
          <a:p>
            <a:fld id="{629637A9-119A-49DA-BD12-AAC58B377D80}" type="slidenum">
              <a:rPr lang="en-US" smtClean="0"/>
              <a:t>32</a:t>
            </a:fld>
            <a:endParaRPr lang="en-US" dirty="0"/>
          </a:p>
        </p:txBody>
      </p:sp>
    </p:spTree>
    <p:extLst>
      <p:ext uri="{BB962C8B-B14F-4D97-AF65-F5344CB8AC3E}">
        <p14:creationId xmlns:p14="http://schemas.microsoft.com/office/powerpoint/2010/main" val="4231515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Rede 30 Barras Lote 6:</a:t>
            </a:r>
            <a:endParaRPr lang="pt-BR" b="1" dirty="0"/>
          </a:p>
        </p:txBody>
      </p:sp>
      <p:pic>
        <p:nvPicPr>
          <p:cNvPr id="5" name="Imagem 4">
            <a:extLst>
              <a:ext uri="{FF2B5EF4-FFF2-40B4-BE49-F238E27FC236}">
                <a16:creationId xmlns:a16="http://schemas.microsoft.com/office/drawing/2014/main" id="{D46D8AE8-5213-4FB6-8314-E39586091496}"/>
              </a:ext>
            </a:extLst>
          </p:cNvPr>
          <p:cNvPicPr>
            <a:picLocks noChangeAspect="1"/>
          </p:cNvPicPr>
          <p:nvPr/>
        </p:nvPicPr>
        <p:blipFill>
          <a:blip r:embed="rId2"/>
          <a:stretch>
            <a:fillRect/>
          </a:stretch>
        </p:blipFill>
        <p:spPr>
          <a:xfrm>
            <a:off x="2814637" y="2949328"/>
            <a:ext cx="6562725" cy="1314450"/>
          </a:xfrm>
          <a:prstGeom prst="rect">
            <a:avLst/>
          </a:prstGeom>
        </p:spPr>
      </p:pic>
      <p:sp>
        <p:nvSpPr>
          <p:cNvPr id="6" name="Elipse 5">
            <a:extLst>
              <a:ext uri="{FF2B5EF4-FFF2-40B4-BE49-F238E27FC236}">
                <a16:creationId xmlns:a16="http://schemas.microsoft.com/office/drawing/2014/main" id="{FCAA8368-6836-4677-A79B-BC77F7522BCC}"/>
              </a:ext>
            </a:extLst>
          </p:cNvPr>
          <p:cNvSpPr/>
          <p:nvPr/>
        </p:nvSpPr>
        <p:spPr>
          <a:xfrm>
            <a:off x="7546019" y="3497868"/>
            <a:ext cx="1722268" cy="71909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CDB37FAB-F4AE-4248-8444-289D94BF2EB9}"/>
              </a:ext>
            </a:extLst>
          </p:cNvPr>
          <p:cNvCxnSpPr/>
          <p:nvPr/>
        </p:nvCxnSpPr>
        <p:spPr>
          <a:xfrm>
            <a:off x="8416031" y="4372152"/>
            <a:ext cx="0" cy="519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7A8CD4F0-A05A-425D-9B89-462C2A5AB1B5}"/>
              </a:ext>
            </a:extLst>
          </p:cNvPr>
          <p:cNvSpPr/>
          <p:nvPr/>
        </p:nvSpPr>
        <p:spPr>
          <a:xfrm>
            <a:off x="7634796" y="4945205"/>
            <a:ext cx="1544714" cy="844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Grande Redução</a:t>
            </a:r>
          </a:p>
        </p:txBody>
      </p:sp>
      <p:pic>
        <p:nvPicPr>
          <p:cNvPr id="10" name="Imagem 9">
            <a:extLst>
              <a:ext uri="{FF2B5EF4-FFF2-40B4-BE49-F238E27FC236}">
                <a16:creationId xmlns:a16="http://schemas.microsoft.com/office/drawing/2014/main" id="{B582770E-55E9-4F00-BF70-B84060B6AEDE}"/>
              </a:ext>
            </a:extLst>
          </p:cNvPr>
          <p:cNvPicPr>
            <a:picLocks noChangeAspect="1"/>
          </p:cNvPicPr>
          <p:nvPr/>
        </p:nvPicPr>
        <p:blipFill>
          <a:blip r:embed="rId3"/>
          <a:stretch>
            <a:fillRect/>
          </a:stretch>
        </p:blipFill>
        <p:spPr>
          <a:xfrm>
            <a:off x="8641488" y="1845734"/>
            <a:ext cx="3387756" cy="912088"/>
          </a:xfrm>
          <a:prstGeom prst="rect">
            <a:avLst/>
          </a:prstGeom>
        </p:spPr>
      </p:pic>
      <p:pic>
        <p:nvPicPr>
          <p:cNvPr id="11" name="Picture 6" descr="Luis Antonio Kowada">
            <a:extLst>
              <a:ext uri="{FF2B5EF4-FFF2-40B4-BE49-F238E27FC236}">
                <a16:creationId xmlns:a16="http://schemas.microsoft.com/office/drawing/2014/main" id="{D508AED7-2124-4F4E-9D84-9B5636766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58F01C88-6F3C-4E0F-B1BA-58ECBC2EE794}"/>
              </a:ext>
            </a:extLst>
          </p:cNvPr>
          <p:cNvSpPr txBox="1"/>
          <p:nvPr/>
        </p:nvSpPr>
        <p:spPr>
          <a:xfrm>
            <a:off x="9729927" y="2712307"/>
            <a:ext cx="1500327" cy="307777"/>
          </a:xfrm>
          <a:prstGeom prst="rect">
            <a:avLst/>
          </a:prstGeom>
          <a:noFill/>
        </p:spPr>
        <p:txBody>
          <a:bodyPr wrap="square" rtlCol="0">
            <a:spAutoFit/>
          </a:bodyPr>
          <a:lstStyle/>
          <a:p>
            <a:r>
              <a:rPr lang="pt-BR" sz="1400" dirty="0"/>
              <a:t>Condição Inicial</a:t>
            </a:r>
          </a:p>
        </p:txBody>
      </p:sp>
      <p:sp>
        <p:nvSpPr>
          <p:cNvPr id="13" name="Espaço Reservado para Data 12">
            <a:extLst>
              <a:ext uri="{FF2B5EF4-FFF2-40B4-BE49-F238E27FC236}">
                <a16:creationId xmlns:a16="http://schemas.microsoft.com/office/drawing/2014/main" id="{1FD05995-8FA0-4CB8-BF13-3C0E4B990149}"/>
              </a:ext>
            </a:extLst>
          </p:cNvPr>
          <p:cNvSpPr>
            <a:spLocks noGrp="1"/>
          </p:cNvSpPr>
          <p:nvPr>
            <p:ph type="dt" sz="half" idx="10"/>
          </p:nvPr>
        </p:nvSpPr>
        <p:spPr/>
        <p:txBody>
          <a:bodyPr/>
          <a:lstStyle/>
          <a:p>
            <a:fld id="{A5D18FB3-82B4-4F84-B02A-5408672AF65C}" type="datetime1">
              <a:rPr lang="en-US" smtClean="0"/>
              <a:t>7/11/2020</a:t>
            </a:fld>
            <a:endParaRPr lang="en-US" dirty="0"/>
          </a:p>
        </p:txBody>
      </p:sp>
      <p:sp>
        <p:nvSpPr>
          <p:cNvPr id="14" name="Espaço Reservado para Número de Slide 13">
            <a:extLst>
              <a:ext uri="{FF2B5EF4-FFF2-40B4-BE49-F238E27FC236}">
                <a16:creationId xmlns:a16="http://schemas.microsoft.com/office/drawing/2014/main" id="{A4D432CC-FCFB-422D-A2A3-3B2578214C06}"/>
              </a:ext>
            </a:extLst>
          </p:cNvPr>
          <p:cNvSpPr>
            <a:spLocks noGrp="1"/>
          </p:cNvSpPr>
          <p:nvPr>
            <p:ph type="sldNum" sz="quarter" idx="12"/>
          </p:nvPr>
        </p:nvSpPr>
        <p:spPr/>
        <p:txBody>
          <a:bodyPr/>
          <a:lstStyle/>
          <a:p>
            <a:fld id="{629637A9-119A-49DA-BD12-AAC58B377D80}" type="slidenum">
              <a:rPr lang="en-US" smtClean="0"/>
              <a:t>33</a:t>
            </a:fld>
            <a:endParaRPr lang="en-US" dirty="0"/>
          </a:p>
        </p:txBody>
      </p:sp>
    </p:spTree>
    <p:extLst>
      <p:ext uri="{BB962C8B-B14F-4D97-AF65-F5344CB8AC3E}">
        <p14:creationId xmlns:p14="http://schemas.microsoft.com/office/powerpoint/2010/main" val="1899471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Rede 118 Barras Base - Lote 6:</a:t>
            </a:r>
            <a:endParaRPr lang="pt-BR" b="1" dirty="0"/>
          </a:p>
        </p:txBody>
      </p:sp>
      <p:pic>
        <p:nvPicPr>
          <p:cNvPr id="4" name="Imagem 3">
            <a:extLst>
              <a:ext uri="{FF2B5EF4-FFF2-40B4-BE49-F238E27FC236}">
                <a16:creationId xmlns:a16="http://schemas.microsoft.com/office/drawing/2014/main" id="{00004A92-B66C-4E45-8811-15434D167F23}"/>
              </a:ext>
            </a:extLst>
          </p:cNvPr>
          <p:cNvPicPr>
            <a:picLocks noChangeAspect="1"/>
          </p:cNvPicPr>
          <p:nvPr/>
        </p:nvPicPr>
        <p:blipFill>
          <a:blip r:embed="rId2"/>
          <a:stretch>
            <a:fillRect/>
          </a:stretch>
        </p:blipFill>
        <p:spPr>
          <a:xfrm>
            <a:off x="609008" y="2695575"/>
            <a:ext cx="5314950" cy="1333500"/>
          </a:xfrm>
          <a:prstGeom prst="rect">
            <a:avLst/>
          </a:prstGeom>
        </p:spPr>
      </p:pic>
      <p:pic>
        <p:nvPicPr>
          <p:cNvPr id="7" name="Imagem 6">
            <a:extLst>
              <a:ext uri="{FF2B5EF4-FFF2-40B4-BE49-F238E27FC236}">
                <a16:creationId xmlns:a16="http://schemas.microsoft.com/office/drawing/2014/main" id="{7104F264-7A2C-4367-914F-A36D9D93C87B}"/>
              </a:ext>
            </a:extLst>
          </p:cNvPr>
          <p:cNvPicPr>
            <a:picLocks noChangeAspect="1"/>
          </p:cNvPicPr>
          <p:nvPr/>
        </p:nvPicPr>
        <p:blipFill>
          <a:blip r:embed="rId3"/>
          <a:stretch>
            <a:fillRect/>
          </a:stretch>
        </p:blipFill>
        <p:spPr>
          <a:xfrm>
            <a:off x="6268044" y="2762250"/>
            <a:ext cx="5676900" cy="1200150"/>
          </a:xfrm>
          <a:prstGeom prst="rect">
            <a:avLst/>
          </a:prstGeom>
        </p:spPr>
      </p:pic>
      <p:pic>
        <p:nvPicPr>
          <p:cNvPr id="11" name="Imagem 10">
            <a:extLst>
              <a:ext uri="{FF2B5EF4-FFF2-40B4-BE49-F238E27FC236}">
                <a16:creationId xmlns:a16="http://schemas.microsoft.com/office/drawing/2014/main" id="{4DF1EA72-83DC-403A-AE17-957FAB36A599}"/>
              </a:ext>
            </a:extLst>
          </p:cNvPr>
          <p:cNvPicPr>
            <a:picLocks noChangeAspect="1"/>
          </p:cNvPicPr>
          <p:nvPr/>
        </p:nvPicPr>
        <p:blipFill>
          <a:blip r:embed="rId4"/>
          <a:stretch>
            <a:fillRect/>
          </a:stretch>
        </p:blipFill>
        <p:spPr>
          <a:xfrm>
            <a:off x="3438525" y="4549140"/>
            <a:ext cx="5314950" cy="1009650"/>
          </a:xfrm>
          <a:prstGeom prst="rect">
            <a:avLst/>
          </a:prstGeom>
        </p:spPr>
      </p:pic>
      <p:sp>
        <p:nvSpPr>
          <p:cNvPr id="12" name="Elipse 11">
            <a:extLst>
              <a:ext uri="{FF2B5EF4-FFF2-40B4-BE49-F238E27FC236}">
                <a16:creationId xmlns:a16="http://schemas.microsoft.com/office/drawing/2014/main" id="{1E0598EF-70BF-4CD5-B414-5DC131BE88C3}"/>
              </a:ext>
            </a:extLst>
          </p:cNvPr>
          <p:cNvSpPr/>
          <p:nvPr/>
        </p:nvSpPr>
        <p:spPr>
          <a:xfrm>
            <a:off x="4927107" y="4878916"/>
            <a:ext cx="1251751" cy="57197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de Seta Reta 13">
            <a:extLst>
              <a:ext uri="{FF2B5EF4-FFF2-40B4-BE49-F238E27FC236}">
                <a16:creationId xmlns:a16="http://schemas.microsoft.com/office/drawing/2014/main" id="{5649A636-C9BE-4B27-BBFC-77268CE39B71}"/>
              </a:ext>
            </a:extLst>
          </p:cNvPr>
          <p:cNvCxnSpPr/>
          <p:nvPr/>
        </p:nvCxnSpPr>
        <p:spPr>
          <a:xfrm>
            <a:off x="5619565" y="5558790"/>
            <a:ext cx="239697" cy="329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4D69D5E8-E873-42B3-BD71-186693016BAA}"/>
              </a:ext>
            </a:extLst>
          </p:cNvPr>
          <p:cNvSpPr txBox="1"/>
          <p:nvPr/>
        </p:nvSpPr>
        <p:spPr>
          <a:xfrm>
            <a:off x="5029812" y="5853662"/>
            <a:ext cx="1644104" cy="369332"/>
          </a:xfrm>
          <a:prstGeom prst="rect">
            <a:avLst/>
          </a:prstGeom>
          <a:noFill/>
        </p:spPr>
        <p:txBody>
          <a:bodyPr wrap="none" rtlCol="0">
            <a:spAutoFit/>
          </a:bodyPr>
          <a:lstStyle/>
          <a:p>
            <a:r>
              <a:rPr lang="pt-BR" dirty="0"/>
              <a:t>Tempo limitado</a:t>
            </a:r>
          </a:p>
        </p:txBody>
      </p:sp>
      <p:pic>
        <p:nvPicPr>
          <p:cNvPr id="16" name="Picture 6" descr="Luis Antonio Kowada">
            <a:extLst>
              <a:ext uri="{FF2B5EF4-FFF2-40B4-BE49-F238E27FC236}">
                <a16:creationId xmlns:a16="http://schemas.microsoft.com/office/drawing/2014/main" id="{F32E9C55-A5BF-44D0-B8D8-2D2560A211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7" name="Espaço Reservado para Data 16">
            <a:extLst>
              <a:ext uri="{FF2B5EF4-FFF2-40B4-BE49-F238E27FC236}">
                <a16:creationId xmlns:a16="http://schemas.microsoft.com/office/drawing/2014/main" id="{84483B05-CBC3-46EC-9439-79AAF34C5E64}"/>
              </a:ext>
            </a:extLst>
          </p:cNvPr>
          <p:cNvSpPr>
            <a:spLocks noGrp="1"/>
          </p:cNvSpPr>
          <p:nvPr>
            <p:ph type="dt" sz="half" idx="10"/>
          </p:nvPr>
        </p:nvSpPr>
        <p:spPr/>
        <p:txBody>
          <a:bodyPr/>
          <a:lstStyle/>
          <a:p>
            <a:fld id="{435884E2-5C03-42B3-9551-7494D8B8C0CC}" type="datetime1">
              <a:rPr lang="en-US" smtClean="0"/>
              <a:t>7/11/2020</a:t>
            </a:fld>
            <a:endParaRPr lang="en-US" dirty="0"/>
          </a:p>
        </p:txBody>
      </p:sp>
      <p:sp>
        <p:nvSpPr>
          <p:cNvPr id="18" name="Espaço Reservado para Número de Slide 17">
            <a:extLst>
              <a:ext uri="{FF2B5EF4-FFF2-40B4-BE49-F238E27FC236}">
                <a16:creationId xmlns:a16="http://schemas.microsoft.com/office/drawing/2014/main" id="{CC62F2F8-7159-40DA-8452-34D2183ACBCF}"/>
              </a:ext>
            </a:extLst>
          </p:cNvPr>
          <p:cNvSpPr>
            <a:spLocks noGrp="1"/>
          </p:cNvSpPr>
          <p:nvPr>
            <p:ph type="sldNum" sz="quarter" idx="12"/>
          </p:nvPr>
        </p:nvSpPr>
        <p:spPr/>
        <p:txBody>
          <a:bodyPr/>
          <a:lstStyle/>
          <a:p>
            <a:fld id="{629637A9-119A-49DA-BD12-AAC58B377D80}" type="slidenum">
              <a:rPr lang="en-US" smtClean="0"/>
              <a:t>34</a:t>
            </a:fld>
            <a:endParaRPr lang="en-US" dirty="0"/>
          </a:p>
        </p:txBody>
      </p:sp>
    </p:spTree>
    <p:extLst>
      <p:ext uri="{BB962C8B-B14F-4D97-AF65-F5344CB8AC3E}">
        <p14:creationId xmlns:p14="http://schemas.microsoft.com/office/powerpoint/2010/main" val="3875342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Rede 118 Barras Base - Lote 6:</a:t>
            </a:r>
            <a:endParaRPr lang="pt-BR" b="1" dirty="0"/>
          </a:p>
        </p:txBody>
      </p:sp>
      <p:pic>
        <p:nvPicPr>
          <p:cNvPr id="10" name="Imagem 9">
            <a:extLst>
              <a:ext uri="{FF2B5EF4-FFF2-40B4-BE49-F238E27FC236}">
                <a16:creationId xmlns:a16="http://schemas.microsoft.com/office/drawing/2014/main" id="{B582770E-55E9-4F00-BF70-B84060B6AEDE}"/>
              </a:ext>
            </a:extLst>
          </p:cNvPr>
          <p:cNvPicPr>
            <a:picLocks noChangeAspect="1"/>
          </p:cNvPicPr>
          <p:nvPr/>
        </p:nvPicPr>
        <p:blipFill>
          <a:blip r:embed="rId2"/>
          <a:stretch>
            <a:fillRect/>
          </a:stretch>
        </p:blipFill>
        <p:spPr>
          <a:xfrm>
            <a:off x="8392913" y="1845734"/>
            <a:ext cx="3387756" cy="912088"/>
          </a:xfrm>
          <a:prstGeom prst="rect">
            <a:avLst/>
          </a:prstGeom>
        </p:spPr>
      </p:pic>
      <p:pic>
        <p:nvPicPr>
          <p:cNvPr id="4" name="Imagem 3">
            <a:extLst>
              <a:ext uri="{FF2B5EF4-FFF2-40B4-BE49-F238E27FC236}">
                <a16:creationId xmlns:a16="http://schemas.microsoft.com/office/drawing/2014/main" id="{063478BD-48DC-4411-B915-B871732153AF}"/>
              </a:ext>
            </a:extLst>
          </p:cNvPr>
          <p:cNvPicPr>
            <a:picLocks noChangeAspect="1"/>
          </p:cNvPicPr>
          <p:nvPr/>
        </p:nvPicPr>
        <p:blipFill>
          <a:blip r:embed="rId3"/>
          <a:stretch>
            <a:fillRect/>
          </a:stretch>
        </p:blipFill>
        <p:spPr>
          <a:xfrm>
            <a:off x="1036320" y="3020627"/>
            <a:ext cx="5812494" cy="1894873"/>
          </a:xfrm>
          <a:prstGeom prst="rect">
            <a:avLst/>
          </a:prstGeom>
        </p:spPr>
      </p:pic>
      <p:sp>
        <p:nvSpPr>
          <p:cNvPr id="5" name="Retângulo 4">
            <a:extLst>
              <a:ext uri="{FF2B5EF4-FFF2-40B4-BE49-F238E27FC236}">
                <a16:creationId xmlns:a16="http://schemas.microsoft.com/office/drawing/2014/main" id="{B8186400-8C91-4691-A8A4-D0890A8E1141}"/>
              </a:ext>
            </a:extLst>
          </p:cNvPr>
          <p:cNvSpPr/>
          <p:nvPr/>
        </p:nvSpPr>
        <p:spPr>
          <a:xfrm>
            <a:off x="7691009" y="3429000"/>
            <a:ext cx="3204839" cy="1231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Barras 73, 111 e 116 presentes em todas best-</a:t>
            </a:r>
            <a:r>
              <a:rPr lang="pt-BR" dirty="0" err="1"/>
              <a:t>solutions</a:t>
            </a:r>
            <a:endParaRPr lang="pt-BR" dirty="0"/>
          </a:p>
        </p:txBody>
      </p:sp>
      <p:cxnSp>
        <p:nvCxnSpPr>
          <p:cNvPr id="7" name="Conector de Seta Reta 6">
            <a:extLst>
              <a:ext uri="{FF2B5EF4-FFF2-40B4-BE49-F238E27FC236}">
                <a16:creationId xmlns:a16="http://schemas.microsoft.com/office/drawing/2014/main" id="{38815250-BE48-48A3-8195-8FC82B182F27}"/>
              </a:ext>
            </a:extLst>
          </p:cNvPr>
          <p:cNvCxnSpPr/>
          <p:nvPr/>
        </p:nvCxnSpPr>
        <p:spPr>
          <a:xfrm>
            <a:off x="6848814" y="3994441"/>
            <a:ext cx="781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13A24F3C-FC4B-4CA9-AAFF-76B8450EAAB0}"/>
              </a:ext>
            </a:extLst>
          </p:cNvPr>
          <p:cNvCxnSpPr/>
          <p:nvPr/>
        </p:nvCxnSpPr>
        <p:spPr>
          <a:xfrm>
            <a:off x="9293428" y="4776186"/>
            <a:ext cx="0" cy="57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tângulo 10">
            <a:extLst>
              <a:ext uri="{FF2B5EF4-FFF2-40B4-BE49-F238E27FC236}">
                <a16:creationId xmlns:a16="http://schemas.microsoft.com/office/drawing/2014/main" id="{6DDA3AF3-B1BB-4862-BC71-054EA50C68BD}"/>
              </a:ext>
            </a:extLst>
          </p:cNvPr>
          <p:cNvSpPr/>
          <p:nvPr/>
        </p:nvSpPr>
        <p:spPr>
          <a:xfrm>
            <a:off x="8197035" y="5443319"/>
            <a:ext cx="2192785" cy="686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Barras Terminais</a:t>
            </a:r>
          </a:p>
        </p:txBody>
      </p:sp>
      <p:cxnSp>
        <p:nvCxnSpPr>
          <p:cNvPr id="13" name="Conector de Seta Reta 12">
            <a:extLst>
              <a:ext uri="{FF2B5EF4-FFF2-40B4-BE49-F238E27FC236}">
                <a16:creationId xmlns:a16="http://schemas.microsoft.com/office/drawing/2014/main" id="{A9EF62DF-726B-46E0-998C-BB9FBCBC6745}"/>
              </a:ext>
            </a:extLst>
          </p:cNvPr>
          <p:cNvCxnSpPr>
            <a:cxnSpLocks/>
          </p:cNvCxnSpPr>
          <p:nvPr/>
        </p:nvCxnSpPr>
        <p:spPr>
          <a:xfrm>
            <a:off x="5921406" y="4998128"/>
            <a:ext cx="0" cy="355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tângulo 14">
            <a:extLst>
              <a:ext uri="{FF2B5EF4-FFF2-40B4-BE49-F238E27FC236}">
                <a16:creationId xmlns:a16="http://schemas.microsoft.com/office/drawing/2014/main" id="{4587FBB8-986D-4EBC-9A90-CF6B59AB13B1}"/>
              </a:ext>
            </a:extLst>
          </p:cNvPr>
          <p:cNvSpPr/>
          <p:nvPr/>
        </p:nvSpPr>
        <p:spPr>
          <a:xfrm>
            <a:off x="4720876" y="5385376"/>
            <a:ext cx="2401060" cy="802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Prioridade na redução das medidas críticas</a:t>
            </a:r>
          </a:p>
        </p:txBody>
      </p:sp>
      <p:sp>
        <p:nvSpPr>
          <p:cNvPr id="18" name="CaixaDeTexto 17">
            <a:extLst>
              <a:ext uri="{FF2B5EF4-FFF2-40B4-BE49-F238E27FC236}">
                <a16:creationId xmlns:a16="http://schemas.microsoft.com/office/drawing/2014/main" id="{BA27FA93-8AB1-4611-A16E-DAB5F8E00682}"/>
              </a:ext>
            </a:extLst>
          </p:cNvPr>
          <p:cNvSpPr txBox="1"/>
          <p:nvPr/>
        </p:nvSpPr>
        <p:spPr>
          <a:xfrm>
            <a:off x="9490230" y="2687427"/>
            <a:ext cx="1500327" cy="307777"/>
          </a:xfrm>
          <a:prstGeom prst="rect">
            <a:avLst/>
          </a:prstGeom>
          <a:noFill/>
        </p:spPr>
        <p:txBody>
          <a:bodyPr wrap="square" rtlCol="0">
            <a:spAutoFit/>
          </a:bodyPr>
          <a:lstStyle/>
          <a:p>
            <a:r>
              <a:rPr lang="pt-BR" sz="1400" dirty="0"/>
              <a:t>Condição Inicial</a:t>
            </a:r>
          </a:p>
        </p:txBody>
      </p:sp>
      <p:pic>
        <p:nvPicPr>
          <p:cNvPr id="19" name="Picture 6" descr="Luis Antonio Kowada">
            <a:extLst>
              <a:ext uri="{FF2B5EF4-FFF2-40B4-BE49-F238E27FC236}">
                <a16:creationId xmlns:a16="http://schemas.microsoft.com/office/drawing/2014/main" id="{F8EF6675-0001-48DF-A480-8A8BC5564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20" name="Espaço Reservado para Data 19">
            <a:extLst>
              <a:ext uri="{FF2B5EF4-FFF2-40B4-BE49-F238E27FC236}">
                <a16:creationId xmlns:a16="http://schemas.microsoft.com/office/drawing/2014/main" id="{FB82D8D5-412F-4BBC-8C04-D6278E4279C7}"/>
              </a:ext>
            </a:extLst>
          </p:cNvPr>
          <p:cNvSpPr>
            <a:spLocks noGrp="1"/>
          </p:cNvSpPr>
          <p:nvPr>
            <p:ph type="dt" sz="half" idx="10"/>
          </p:nvPr>
        </p:nvSpPr>
        <p:spPr/>
        <p:txBody>
          <a:bodyPr/>
          <a:lstStyle/>
          <a:p>
            <a:fld id="{9166889F-198C-4F3F-A5C9-71B9ED44DA38}" type="datetime1">
              <a:rPr lang="en-US" smtClean="0"/>
              <a:t>7/11/2020</a:t>
            </a:fld>
            <a:endParaRPr lang="en-US" dirty="0"/>
          </a:p>
        </p:txBody>
      </p:sp>
      <p:sp>
        <p:nvSpPr>
          <p:cNvPr id="21" name="Espaço Reservado para Número de Slide 20">
            <a:extLst>
              <a:ext uri="{FF2B5EF4-FFF2-40B4-BE49-F238E27FC236}">
                <a16:creationId xmlns:a16="http://schemas.microsoft.com/office/drawing/2014/main" id="{CA05FBDE-838C-45E9-8546-055C5567A26F}"/>
              </a:ext>
            </a:extLst>
          </p:cNvPr>
          <p:cNvSpPr>
            <a:spLocks noGrp="1"/>
          </p:cNvSpPr>
          <p:nvPr>
            <p:ph type="sldNum" sz="quarter" idx="12"/>
          </p:nvPr>
        </p:nvSpPr>
        <p:spPr/>
        <p:txBody>
          <a:bodyPr/>
          <a:lstStyle/>
          <a:p>
            <a:fld id="{629637A9-119A-49DA-BD12-AAC58B377D80}" type="slidenum">
              <a:rPr lang="en-US" smtClean="0"/>
              <a:t>35</a:t>
            </a:fld>
            <a:endParaRPr lang="en-US" dirty="0"/>
          </a:p>
        </p:txBody>
      </p:sp>
    </p:spTree>
    <p:extLst>
      <p:ext uri="{BB962C8B-B14F-4D97-AF65-F5344CB8AC3E}">
        <p14:creationId xmlns:p14="http://schemas.microsoft.com/office/powerpoint/2010/main" val="4197577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Rede 118 Barras Base - Lote 9:</a:t>
            </a:r>
          </a:p>
          <a:p>
            <a:pPr>
              <a:buFont typeface="Arial" panose="020B0604020202020204" pitchFamily="34" charset="0"/>
              <a:buChar char="•"/>
            </a:pPr>
            <a:r>
              <a:rPr lang="pt-BR" b="1" dirty="0"/>
              <a:t>Tempo Limite 45 minutos</a:t>
            </a:r>
            <a:endParaRPr lang="pt-BR" sz="1800" b="1" dirty="0"/>
          </a:p>
        </p:txBody>
      </p:sp>
      <p:pic>
        <p:nvPicPr>
          <p:cNvPr id="4" name="Imagem 3">
            <a:extLst>
              <a:ext uri="{FF2B5EF4-FFF2-40B4-BE49-F238E27FC236}">
                <a16:creationId xmlns:a16="http://schemas.microsoft.com/office/drawing/2014/main" id="{0B8553F5-4579-4DB8-B25E-B7A044980935}"/>
              </a:ext>
            </a:extLst>
          </p:cNvPr>
          <p:cNvPicPr>
            <a:picLocks noChangeAspect="1"/>
          </p:cNvPicPr>
          <p:nvPr/>
        </p:nvPicPr>
        <p:blipFill>
          <a:blip r:embed="rId2"/>
          <a:stretch>
            <a:fillRect/>
          </a:stretch>
        </p:blipFill>
        <p:spPr>
          <a:xfrm>
            <a:off x="400421" y="2880478"/>
            <a:ext cx="5372100" cy="1381125"/>
          </a:xfrm>
          <a:prstGeom prst="rect">
            <a:avLst/>
          </a:prstGeom>
        </p:spPr>
      </p:pic>
      <p:pic>
        <p:nvPicPr>
          <p:cNvPr id="5" name="Imagem 4">
            <a:extLst>
              <a:ext uri="{FF2B5EF4-FFF2-40B4-BE49-F238E27FC236}">
                <a16:creationId xmlns:a16="http://schemas.microsoft.com/office/drawing/2014/main" id="{A72F0E8A-109D-4616-8811-99FAB943D313}"/>
              </a:ext>
            </a:extLst>
          </p:cNvPr>
          <p:cNvPicPr>
            <a:picLocks noChangeAspect="1"/>
          </p:cNvPicPr>
          <p:nvPr/>
        </p:nvPicPr>
        <p:blipFill>
          <a:blip r:embed="rId3"/>
          <a:stretch>
            <a:fillRect/>
          </a:stretch>
        </p:blipFill>
        <p:spPr>
          <a:xfrm>
            <a:off x="6339627" y="3051929"/>
            <a:ext cx="5762625" cy="1038225"/>
          </a:xfrm>
          <a:prstGeom prst="rect">
            <a:avLst/>
          </a:prstGeom>
        </p:spPr>
      </p:pic>
      <p:pic>
        <p:nvPicPr>
          <p:cNvPr id="6" name="Imagem 5">
            <a:extLst>
              <a:ext uri="{FF2B5EF4-FFF2-40B4-BE49-F238E27FC236}">
                <a16:creationId xmlns:a16="http://schemas.microsoft.com/office/drawing/2014/main" id="{FCB3EA6E-8F3C-46AE-BE4C-9AFDEA2898FE}"/>
              </a:ext>
            </a:extLst>
          </p:cNvPr>
          <p:cNvPicPr>
            <a:picLocks noChangeAspect="1"/>
          </p:cNvPicPr>
          <p:nvPr/>
        </p:nvPicPr>
        <p:blipFill>
          <a:blip r:embed="rId4"/>
          <a:stretch>
            <a:fillRect/>
          </a:stretch>
        </p:blipFill>
        <p:spPr>
          <a:xfrm>
            <a:off x="3238186" y="4752615"/>
            <a:ext cx="5314950" cy="1224853"/>
          </a:xfrm>
          <a:prstGeom prst="rect">
            <a:avLst/>
          </a:prstGeom>
        </p:spPr>
      </p:pic>
      <p:pic>
        <p:nvPicPr>
          <p:cNvPr id="8" name="Picture 6" descr="Luis Antonio Kowada">
            <a:extLst>
              <a:ext uri="{FF2B5EF4-FFF2-40B4-BE49-F238E27FC236}">
                <a16:creationId xmlns:a16="http://schemas.microsoft.com/office/drawing/2014/main" id="{4B3C1B28-034A-40C6-AF3B-143D78675F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Data 6">
            <a:extLst>
              <a:ext uri="{FF2B5EF4-FFF2-40B4-BE49-F238E27FC236}">
                <a16:creationId xmlns:a16="http://schemas.microsoft.com/office/drawing/2014/main" id="{C713CBC8-9309-4DA7-91B8-BA108983A9E0}"/>
              </a:ext>
            </a:extLst>
          </p:cNvPr>
          <p:cNvSpPr>
            <a:spLocks noGrp="1"/>
          </p:cNvSpPr>
          <p:nvPr>
            <p:ph type="dt" sz="half" idx="10"/>
          </p:nvPr>
        </p:nvSpPr>
        <p:spPr/>
        <p:txBody>
          <a:bodyPr/>
          <a:lstStyle/>
          <a:p>
            <a:fld id="{C551E9A7-3D9D-428C-9CB6-DBA9C782FF2D}" type="datetime1">
              <a:rPr lang="en-US" smtClean="0"/>
              <a:t>7/11/2020</a:t>
            </a:fld>
            <a:endParaRPr lang="en-US" dirty="0"/>
          </a:p>
        </p:txBody>
      </p:sp>
      <p:sp>
        <p:nvSpPr>
          <p:cNvPr id="9" name="Espaço Reservado para Número de Slide 8">
            <a:extLst>
              <a:ext uri="{FF2B5EF4-FFF2-40B4-BE49-F238E27FC236}">
                <a16:creationId xmlns:a16="http://schemas.microsoft.com/office/drawing/2014/main" id="{2EBE88A3-8F4A-44AD-BC05-4811FD4A96A9}"/>
              </a:ext>
            </a:extLst>
          </p:cNvPr>
          <p:cNvSpPr>
            <a:spLocks noGrp="1"/>
          </p:cNvSpPr>
          <p:nvPr>
            <p:ph type="sldNum" sz="quarter" idx="12"/>
          </p:nvPr>
        </p:nvSpPr>
        <p:spPr/>
        <p:txBody>
          <a:bodyPr/>
          <a:lstStyle/>
          <a:p>
            <a:fld id="{629637A9-119A-49DA-BD12-AAC58B377D80}" type="slidenum">
              <a:rPr lang="en-US" smtClean="0"/>
              <a:t>36</a:t>
            </a:fld>
            <a:endParaRPr lang="en-US" dirty="0"/>
          </a:p>
        </p:txBody>
      </p:sp>
    </p:spTree>
    <p:extLst>
      <p:ext uri="{BB962C8B-B14F-4D97-AF65-F5344CB8AC3E}">
        <p14:creationId xmlns:p14="http://schemas.microsoft.com/office/powerpoint/2010/main" val="2921226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Rede 118 Barras Base - Lote 9:</a:t>
            </a:r>
            <a:endParaRPr lang="pt-BR" b="1" dirty="0"/>
          </a:p>
        </p:txBody>
      </p:sp>
      <p:pic>
        <p:nvPicPr>
          <p:cNvPr id="10" name="Imagem 9">
            <a:extLst>
              <a:ext uri="{FF2B5EF4-FFF2-40B4-BE49-F238E27FC236}">
                <a16:creationId xmlns:a16="http://schemas.microsoft.com/office/drawing/2014/main" id="{B582770E-55E9-4F00-BF70-B84060B6AEDE}"/>
              </a:ext>
            </a:extLst>
          </p:cNvPr>
          <p:cNvPicPr>
            <a:picLocks noChangeAspect="1"/>
          </p:cNvPicPr>
          <p:nvPr/>
        </p:nvPicPr>
        <p:blipFill>
          <a:blip r:embed="rId2"/>
          <a:stretch>
            <a:fillRect/>
          </a:stretch>
        </p:blipFill>
        <p:spPr>
          <a:xfrm>
            <a:off x="8212601" y="1872425"/>
            <a:ext cx="3387756" cy="912088"/>
          </a:xfrm>
          <a:prstGeom prst="rect">
            <a:avLst/>
          </a:prstGeom>
        </p:spPr>
      </p:pic>
      <p:pic>
        <p:nvPicPr>
          <p:cNvPr id="4" name="Imagem 3">
            <a:extLst>
              <a:ext uri="{FF2B5EF4-FFF2-40B4-BE49-F238E27FC236}">
                <a16:creationId xmlns:a16="http://schemas.microsoft.com/office/drawing/2014/main" id="{F1798796-3022-42E8-8E47-E3139D8071BD}"/>
              </a:ext>
            </a:extLst>
          </p:cNvPr>
          <p:cNvPicPr>
            <a:picLocks noChangeAspect="1"/>
          </p:cNvPicPr>
          <p:nvPr/>
        </p:nvPicPr>
        <p:blipFill>
          <a:blip r:embed="rId3"/>
          <a:stretch>
            <a:fillRect/>
          </a:stretch>
        </p:blipFill>
        <p:spPr>
          <a:xfrm>
            <a:off x="650236" y="3123297"/>
            <a:ext cx="6195170" cy="1852867"/>
          </a:xfrm>
          <a:prstGeom prst="rect">
            <a:avLst/>
          </a:prstGeom>
        </p:spPr>
      </p:pic>
      <p:sp>
        <p:nvSpPr>
          <p:cNvPr id="6" name="Retângulo 5">
            <a:extLst>
              <a:ext uri="{FF2B5EF4-FFF2-40B4-BE49-F238E27FC236}">
                <a16:creationId xmlns:a16="http://schemas.microsoft.com/office/drawing/2014/main" id="{DB337D1D-B6DF-44B5-A0F7-316731968C08}"/>
              </a:ext>
            </a:extLst>
          </p:cNvPr>
          <p:cNvSpPr/>
          <p:nvPr/>
        </p:nvSpPr>
        <p:spPr>
          <a:xfrm>
            <a:off x="7778446" y="3547729"/>
            <a:ext cx="4030159" cy="1168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Barras 10, 73, 87, 104, 111, 112, 116 e 117</a:t>
            </a:r>
          </a:p>
        </p:txBody>
      </p:sp>
      <p:cxnSp>
        <p:nvCxnSpPr>
          <p:cNvPr id="7" name="Conector de Seta Reta 6">
            <a:extLst>
              <a:ext uri="{FF2B5EF4-FFF2-40B4-BE49-F238E27FC236}">
                <a16:creationId xmlns:a16="http://schemas.microsoft.com/office/drawing/2014/main" id="{CB60817F-F914-480A-AC3A-E634F94F2F20}"/>
              </a:ext>
            </a:extLst>
          </p:cNvPr>
          <p:cNvCxnSpPr/>
          <p:nvPr/>
        </p:nvCxnSpPr>
        <p:spPr>
          <a:xfrm>
            <a:off x="6910957" y="4110569"/>
            <a:ext cx="781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de Seta Reta 7">
            <a:extLst>
              <a:ext uri="{FF2B5EF4-FFF2-40B4-BE49-F238E27FC236}">
                <a16:creationId xmlns:a16="http://schemas.microsoft.com/office/drawing/2014/main" id="{58043AD2-18D0-4D58-97F2-BFBEDBF77108}"/>
              </a:ext>
            </a:extLst>
          </p:cNvPr>
          <p:cNvCxnSpPr/>
          <p:nvPr/>
        </p:nvCxnSpPr>
        <p:spPr>
          <a:xfrm>
            <a:off x="9699143" y="4804843"/>
            <a:ext cx="0" cy="57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33E621D7-C1A4-4EBA-8DC0-95D6237AF0D5}"/>
              </a:ext>
            </a:extLst>
          </p:cNvPr>
          <p:cNvSpPr/>
          <p:nvPr/>
        </p:nvSpPr>
        <p:spPr>
          <a:xfrm>
            <a:off x="8602750" y="5426073"/>
            <a:ext cx="2192785" cy="686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Barras Terminais</a:t>
            </a:r>
          </a:p>
        </p:txBody>
      </p:sp>
      <p:sp>
        <p:nvSpPr>
          <p:cNvPr id="11" name="CaixaDeTexto 10">
            <a:extLst>
              <a:ext uri="{FF2B5EF4-FFF2-40B4-BE49-F238E27FC236}">
                <a16:creationId xmlns:a16="http://schemas.microsoft.com/office/drawing/2014/main" id="{AD85A7D8-8DC9-46AE-A8D9-2E70BEA8133E}"/>
              </a:ext>
            </a:extLst>
          </p:cNvPr>
          <p:cNvSpPr txBox="1"/>
          <p:nvPr/>
        </p:nvSpPr>
        <p:spPr>
          <a:xfrm>
            <a:off x="9322129" y="2677754"/>
            <a:ext cx="1500327" cy="307777"/>
          </a:xfrm>
          <a:prstGeom prst="rect">
            <a:avLst/>
          </a:prstGeom>
          <a:noFill/>
        </p:spPr>
        <p:txBody>
          <a:bodyPr wrap="square" rtlCol="0">
            <a:spAutoFit/>
          </a:bodyPr>
          <a:lstStyle/>
          <a:p>
            <a:r>
              <a:rPr lang="pt-BR" sz="1400" dirty="0"/>
              <a:t>Condição Inicial</a:t>
            </a:r>
          </a:p>
        </p:txBody>
      </p:sp>
      <p:pic>
        <p:nvPicPr>
          <p:cNvPr id="12" name="Picture 6" descr="Luis Antonio Kowada">
            <a:extLst>
              <a:ext uri="{FF2B5EF4-FFF2-40B4-BE49-F238E27FC236}">
                <a16:creationId xmlns:a16="http://schemas.microsoft.com/office/drawing/2014/main" id="{FA6A67AB-4B2D-428C-8CBE-E94FA3362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3" name="Espaço Reservado para Data 12">
            <a:extLst>
              <a:ext uri="{FF2B5EF4-FFF2-40B4-BE49-F238E27FC236}">
                <a16:creationId xmlns:a16="http://schemas.microsoft.com/office/drawing/2014/main" id="{3F8456A4-A4F5-4ED6-A458-FED3B1270B54}"/>
              </a:ext>
            </a:extLst>
          </p:cNvPr>
          <p:cNvSpPr>
            <a:spLocks noGrp="1"/>
          </p:cNvSpPr>
          <p:nvPr>
            <p:ph type="dt" sz="half" idx="10"/>
          </p:nvPr>
        </p:nvSpPr>
        <p:spPr/>
        <p:txBody>
          <a:bodyPr/>
          <a:lstStyle/>
          <a:p>
            <a:fld id="{3DBAB2B6-7C74-4067-A7B5-589A538DFDEB}" type="datetime1">
              <a:rPr lang="en-US" smtClean="0"/>
              <a:t>7/11/2020</a:t>
            </a:fld>
            <a:endParaRPr lang="en-US" dirty="0"/>
          </a:p>
        </p:txBody>
      </p:sp>
      <p:sp>
        <p:nvSpPr>
          <p:cNvPr id="14" name="Espaço Reservado para Número de Slide 13">
            <a:extLst>
              <a:ext uri="{FF2B5EF4-FFF2-40B4-BE49-F238E27FC236}">
                <a16:creationId xmlns:a16="http://schemas.microsoft.com/office/drawing/2014/main" id="{9F61F48D-BB70-4051-970C-402D5A719148}"/>
              </a:ext>
            </a:extLst>
          </p:cNvPr>
          <p:cNvSpPr>
            <a:spLocks noGrp="1"/>
          </p:cNvSpPr>
          <p:nvPr>
            <p:ph type="sldNum" sz="quarter" idx="12"/>
          </p:nvPr>
        </p:nvSpPr>
        <p:spPr/>
        <p:txBody>
          <a:bodyPr/>
          <a:lstStyle/>
          <a:p>
            <a:fld id="{629637A9-119A-49DA-BD12-AAC58B377D80}" type="slidenum">
              <a:rPr lang="en-US" smtClean="0"/>
              <a:t>37</a:t>
            </a:fld>
            <a:endParaRPr lang="en-US" dirty="0"/>
          </a:p>
        </p:txBody>
      </p:sp>
    </p:spTree>
    <p:extLst>
      <p:ext uri="{BB962C8B-B14F-4D97-AF65-F5344CB8AC3E}">
        <p14:creationId xmlns:p14="http://schemas.microsoft.com/office/powerpoint/2010/main" val="1892914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Rede 118 Barras Base - Lote 9:</a:t>
            </a:r>
          </a:p>
          <a:p>
            <a:r>
              <a:rPr lang="pt-BR" sz="2400" b="1" dirty="0"/>
              <a:t>15 min -&gt; Teste adicional</a:t>
            </a:r>
            <a:endParaRPr lang="pt-BR" b="1" dirty="0"/>
          </a:p>
        </p:txBody>
      </p:sp>
      <p:pic>
        <p:nvPicPr>
          <p:cNvPr id="5" name="Imagem 4">
            <a:extLst>
              <a:ext uri="{FF2B5EF4-FFF2-40B4-BE49-F238E27FC236}">
                <a16:creationId xmlns:a16="http://schemas.microsoft.com/office/drawing/2014/main" id="{D98F242F-243D-423F-A1FE-7F2A1C770443}"/>
              </a:ext>
            </a:extLst>
          </p:cNvPr>
          <p:cNvPicPr>
            <a:picLocks noChangeAspect="1"/>
          </p:cNvPicPr>
          <p:nvPr/>
        </p:nvPicPr>
        <p:blipFill>
          <a:blip r:embed="rId2"/>
          <a:stretch>
            <a:fillRect/>
          </a:stretch>
        </p:blipFill>
        <p:spPr>
          <a:xfrm>
            <a:off x="902748" y="3119614"/>
            <a:ext cx="7048500" cy="1190625"/>
          </a:xfrm>
          <a:prstGeom prst="rect">
            <a:avLst/>
          </a:prstGeom>
        </p:spPr>
      </p:pic>
      <p:pic>
        <p:nvPicPr>
          <p:cNvPr id="11" name="Imagem 10">
            <a:extLst>
              <a:ext uri="{FF2B5EF4-FFF2-40B4-BE49-F238E27FC236}">
                <a16:creationId xmlns:a16="http://schemas.microsoft.com/office/drawing/2014/main" id="{DAC33EB9-3644-4E51-90D9-313005EA16AD}"/>
              </a:ext>
            </a:extLst>
          </p:cNvPr>
          <p:cNvPicPr>
            <a:picLocks noChangeAspect="1"/>
          </p:cNvPicPr>
          <p:nvPr/>
        </p:nvPicPr>
        <p:blipFill>
          <a:blip r:embed="rId3"/>
          <a:stretch>
            <a:fillRect/>
          </a:stretch>
        </p:blipFill>
        <p:spPr>
          <a:xfrm>
            <a:off x="902747" y="4487793"/>
            <a:ext cx="7048499" cy="942975"/>
          </a:xfrm>
          <a:prstGeom prst="rect">
            <a:avLst/>
          </a:prstGeom>
        </p:spPr>
      </p:pic>
      <p:sp>
        <p:nvSpPr>
          <p:cNvPr id="12" name="Chave Direita 11">
            <a:extLst>
              <a:ext uri="{FF2B5EF4-FFF2-40B4-BE49-F238E27FC236}">
                <a16:creationId xmlns:a16="http://schemas.microsoft.com/office/drawing/2014/main" id="{99B2AC1F-3730-48F9-AD1E-55167ADCC689}"/>
              </a:ext>
            </a:extLst>
          </p:cNvPr>
          <p:cNvSpPr/>
          <p:nvPr/>
        </p:nvSpPr>
        <p:spPr>
          <a:xfrm>
            <a:off x="8114190" y="2859482"/>
            <a:ext cx="452761" cy="28044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Retângulo 12">
            <a:extLst>
              <a:ext uri="{FF2B5EF4-FFF2-40B4-BE49-F238E27FC236}">
                <a16:creationId xmlns:a16="http://schemas.microsoft.com/office/drawing/2014/main" id="{AFF5CC1D-2E18-41A8-8BF2-BF4D777F4A7D}"/>
              </a:ext>
            </a:extLst>
          </p:cNvPr>
          <p:cNvSpPr/>
          <p:nvPr/>
        </p:nvSpPr>
        <p:spPr>
          <a:xfrm>
            <a:off x="8714320" y="3831150"/>
            <a:ext cx="2894121" cy="86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Redução da </a:t>
            </a:r>
            <a:r>
              <a:rPr lang="pt-BR" dirty="0" err="1"/>
              <a:t>qtd</a:t>
            </a:r>
            <a:r>
              <a:rPr lang="pt-BR" dirty="0"/>
              <a:t>. de iterações, mas manutenção da qualidade da solução.</a:t>
            </a:r>
          </a:p>
        </p:txBody>
      </p:sp>
      <p:pic>
        <p:nvPicPr>
          <p:cNvPr id="14" name="Picture 6" descr="Luis Antonio Kowada">
            <a:extLst>
              <a:ext uri="{FF2B5EF4-FFF2-40B4-BE49-F238E27FC236}">
                <a16:creationId xmlns:a16="http://schemas.microsoft.com/office/drawing/2014/main" id="{B1EEDB72-043B-4A7C-8598-783C24687F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5" name="Espaço Reservado para Data 14">
            <a:extLst>
              <a:ext uri="{FF2B5EF4-FFF2-40B4-BE49-F238E27FC236}">
                <a16:creationId xmlns:a16="http://schemas.microsoft.com/office/drawing/2014/main" id="{8D119227-C7C6-49BD-94EB-A036F1222658}"/>
              </a:ext>
            </a:extLst>
          </p:cNvPr>
          <p:cNvSpPr>
            <a:spLocks noGrp="1"/>
          </p:cNvSpPr>
          <p:nvPr>
            <p:ph type="dt" sz="half" idx="10"/>
          </p:nvPr>
        </p:nvSpPr>
        <p:spPr/>
        <p:txBody>
          <a:bodyPr/>
          <a:lstStyle/>
          <a:p>
            <a:fld id="{CD184B96-103D-403C-BE39-8A8FB9842E1A}" type="datetime1">
              <a:rPr lang="en-US" smtClean="0"/>
              <a:t>7/11/2020</a:t>
            </a:fld>
            <a:endParaRPr lang="en-US" dirty="0"/>
          </a:p>
        </p:txBody>
      </p:sp>
      <p:sp>
        <p:nvSpPr>
          <p:cNvPr id="16" name="Espaço Reservado para Número de Slide 15">
            <a:extLst>
              <a:ext uri="{FF2B5EF4-FFF2-40B4-BE49-F238E27FC236}">
                <a16:creationId xmlns:a16="http://schemas.microsoft.com/office/drawing/2014/main" id="{8C051B53-DF97-444C-A1B3-22BE8C0D3B33}"/>
              </a:ext>
            </a:extLst>
          </p:cNvPr>
          <p:cNvSpPr>
            <a:spLocks noGrp="1"/>
          </p:cNvSpPr>
          <p:nvPr>
            <p:ph type="sldNum" sz="quarter" idx="12"/>
          </p:nvPr>
        </p:nvSpPr>
        <p:spPr/>
        <p:txBody>
          <a:bodyPr/>
          <a:lstStyle/>
          <a:p>
            <a:fld id="{629637A9-119A-49DA-BD12-AAC58B377D80}" type="slidenum">
              <a:rPr lang="en-US" smtClean="0"/>
              <a:t>38</a:t>
            </a:fld>
            <a:endParaRPr lang="en-US" dirty="0"/>
          </a:p>
        </p:txBody>
      </p:sp>
    </p:spTree>
    <p:extLst>
      <p:ext uri="{BB962C8B-B14F-4D97-AF65-F5344CB8AC3E}">
        <p14:creationId xmlns:p14="http://schemas.microsoft.com/office/powerpoint/2010/main" val="2516426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a:xfrm>
            <a:off x="1097280" y="1766789"/>
            <a:ext cx="10058400" cy="4023360"/>
          </a:xfrm>
        </p:spPr>
        <p:txBody>
          <a:bodyPr/>
          <a:lstStyle/>
          <a:p>
            <a:r>
              <a:rPr lang="pt-BR" sz="2400" dirty="0"/>
              <a:t>Rede 118 Barras modificada - Lote 10:</a:t>
            </a:r>
          </a:p>
        </p:txBody>
      </p:sp>
      <p:pic>
        <p:nvPicPr>
          <p:cNvPr id="4" name="Imagem 3">
            <a:extLst>
              <a:ext uri="{FF2B5EF4-FFF2-40B4-BE49-F238E27FC236}">
                <a16:creationId xmlns:a16="http://schemas.microsoft.com/office/drawing/2014/main" id="{CD81C4A5-C829-462E-B03C-9F0C031F69DB}"/>
              </a:ext>
            </a:extLst>
          </p:cNvPr>
          <p:cNvPicPr>
            <a:picLocks noChangeAspect="1"/>
          </p:cNvPicPr>
          <p:nvPr/>
        </p:nvPicPr>
        <p:blipFill>
          <a:blip r:embed="rId2"/>
          <a:stretch>
            <a:fillRect/>
          </a:stretch>
        </p:blipFill>
        <p:spPr>
          <a:xfrm>
            <a:off x="297587" y="2734657"/>
            <a:ext cx="5524500" cy="1028700"/>
          </a:xfrm>
          <a:prstGeom prst="rect">
            <a:avLst/>
          </a:prstGeom>
        </p:spPr>
      </p:pic>
      <p:pic>
        <p:nvPicPr>
          <p:cNvPr id="6" name="Imagem 5">
            <a:extLst>
              <a:ext uri="{FF2B5EF4-FFF2-40B4-BE49-F238E27FC236}">
                <a16:creationId xmlns:a16="http://schemas.microsoft.com/office/drawing/2014/main" id="{96021D96-CB88-4DA1-939E-E8E85FFD393C}"/>
              </a:ext>
            </a:extLst>
          </p:cNvPr>
          <p:cNvPicPr>
            <a:picLocks noChangeAspect="1"/>
          </p:cNvPicPr>
          <p:nvPr/>
        </p:nvPicPr>
        <p:blipFill>
          <a:blip r:embed="rId3"/>
          <a:stretch>
            <a:fillRect/>
          </a:stretch>
        </p:blipFill>
        <p:spPr>
          <a:xfrm>
            <a:off x="6430873" y="2734657"/>
            <a:ext cx="5524500" cy="1028700"/>
          </a:xfrm>
          <a:prstGeom prst="rect">
            <a:avLst/>
          </a:prstGeom>
        </p:spPr>
      </p:pic>
      <p:pic>
        <p:nvPicPr>
          <p:cNvPr id="7" name="Imagem 6">
            <a:extLst>
              <a:ext uri="{FF2B5EF4-FFF2-40B4-BE49-F238E27FC236}">
                <a16:creationId xmlns:a16="http://schemas.microsoft.com/office/drawing/2014/main" id="{24FB31A6-10B3-4534-BE1E-996FC15CAE9D}"/>
              </a:ext>
            </a:extLst>
          </p:cNvPr>
          <p:cNvPicPr>
            <a:picLocks noChangeAspect="1"/>
          </p:cNvPicPr>
          <p:nvPr/>
        </p:nvPicPr>
        <p:blipFill>
          <a:blip r:embed="rId4"/>
          <a:stretch>
            <a:fillRect/>
          </a:stretch>
        </p:blipFill>
        <p:spPr>
          <a:xfrm>
            <a:off x="3059837" y="3958608"/>
            <a:ext cx="6334125" cy="1209675"/>
          </a:xfrm>
          <a:prstGeom prst="rect">
            <a:avLst/>
          </a:prstGeom>
        </p:spPr>
      </p:pic>
      <p:sp>
        <p:nvSpPr>
          <p:cNvPr id="9" name="Elipse 8">
            <a:extLst>
              <a:ext uri="{FF2B5EF4-FFF2-40B4-BE49-F238E27FC236}">
                <a16:creationId xmlns:a16="http://schemas.microsoft.com/office/drawing/2014/main" id="{677B5802-C1BA-4BBC-B3EA-9939F49AE5BF}"/>
              </a:ext>
            </a:extLst>
          </p:cNvPr>
          <p:cNvSpPr/>
          <p:nvPr/>
        </p:nvSpPr>
        <p:spPr>
          <a:xfrm>
            <a:off x="8794812" y="5300504"/>
            <a:ext cx="301840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 busca exaustiva não é aplicável nessa instância.</a:t>
            </a:r>
          </a:p>
        </p:txBody>
      </p:sp>
      <p:pic>
        <p:nvPicPr>
          <p:cNvPr id="14" name="Imagem 13">
            <a:extLst>
              <a:ext uri="{FF2B5EF4-FFF2-40B4-BE49-F238E27FC236}">
                <a16:creationId xmlns:a16="http://schemas.microsoft.com/office/drawing/2014/main" id="{C72570B7-F253-4EB7-9E8C-E64A71EA1E03}"/>
              </a:ext>
            </a:extLst>
          </p:cNvPr>
          <p:cNvPicPr>
            <a:picLocks noChangeAspect="1"/>
          </p:cNvPicPr>
          <p:nvPr/>
        </p:nvPicPr>
        <p:blipFill>
          <a:blip r:embed="rId5"/>
          <a:stretch>
            <a:fillRect/>
          </a:stretch>
        </p:blipFill>
        <p:spPr>
          <a:xfrm>
            <a:off x="4607363" y="5217045"/>
            <a:ext cx="3387756" cy="912088"/>
          </a:xfrm>
          <a:prstGeom prst="rect">
            <a:avLst/>
          </a:prstGeom>
        </p:spPr>
      </p:pic>
      <p:sp>
        <p:nvSpPr>
          <p:cNvPr id="10" name="Elipse 9">
            <a:extLst>
              <a:ext uri="{FF2B5EF4-FFF2-40B4-BE49-F238E27FC236}">
                <a16:creationId xmlns:a16="http://schemas.microsoft.com/office/drawing/2014/main" id="{A1981631-522B-4B27-B6C1-C87FC1C99CF4}"/>
              </a:ext>
            </a:extLst>
          </p:cNvPr>
          <p:cNvSpPr/>
          <p:nvPr/>
        </p:nvSpPr>
        <p:spPr>
          <a:xfrm>
            <a:off x="6826928" y="4820102"/>
            <a:ext cx="1482570" cy="27520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Elipse 14">
            <a:extLst>
              <a:ext uri="{FF2B5EF4-FFF2-40B4-BE49-F238E27FC236}">
                <a16:creationId xmlns:a16="http://schemas.microsoft.com/office/drawing/2014/main" id="{8A0CB69B-979E-4536-9C2E-0454EC630BEA}"/>
              </a:ext>
            </a:extLst>
          </p:cNvPr>
          <p:cNvSpPr/>
          <p:nvPr/>
        </p:nvSpPr>
        <p:spPr>
          <a:xfrm>
            <a:off x="6301241" y="5848324"/>
            <a:ext cx="1136342" cy="25972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lipse 15">
            <a:extLst>
              <a:ext uri="{FF2B5EF4-FFF2-40B4-BE49-F238E27FC236}">
                <a16:creationId xmlns:a16="http://schemas.microsoft.com/office/drawing/2014/main" id="{102F0E37-215D-4A6D-BF51-FFCA55333ED5}"/>
              </a:ext>
            </a:extLst>
          </p:cNvPr>
          <p:cNvSpPr/>
          <p:nvPr/>
        </p:nvSpPr>
        <p:spPr>
          <a:xfrm>
            <a:off x="4749553" y="3346089"/>
            <a:ext cx="443884" cy="1658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Elipse 16">
            <a:extLst>
              <a:ext uri="{FF2B5EF4-FFF2-40B4-BE49-F238E27FC236}">
                <a16:creationId xmlns:a16="http://schemas.microsoft.com/office/drawing/2014/main" id="{C78839C9-AEAC-4199-A1EC-2F4DE3EF27FB}"/>
              </a:ext>
            </a:extLst>
          </p:cNvPr>
          <p:cNvSpPr/>
          <p:nvPr/>
        </p:nvSpPr>
        <p:spPr>
          <a:xfrm>
            <a:off x="11120169" y="3429000"/>
            <a:ext cx="443884" cy="2416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aixaDeTexto 17">
            <a:extLst>
              <a:ext uri="{FF2B5EF4-FFF2-40B4-BE49-F238E27FC236}">
                <a16:creationId xmlns:a16="http://schemas.microsoft.com/office/drawing/2014/main" id="{CB99B72A-CCF8-4E6B-8FA7-3B373993FA8C}"/>
              </a:ext>
            </a:extLst>
          </p:cNvPr>
          <p:cNvSpPr txBox="1"/>
          <p:nvPr/>
        </p:nvSpPr>
        <p:spPr>
          <a:xfrm>
            <a:off x="5822087" y="6029777"/>
            <a:ext cx="1500327" cy="307777"/>
          </a:xfrm>
          <a:prstGeom prst="rect">
            <a:avLst/>
          </a:prstGeom>
          <a:noFill/>
        </p:spPr>
        <p:txBody>
          <a:bodyPr wrap="square" rtlCol="0">
            <a:spAutoFit/>
          </a:bodyPr>
          <a:lstStyle/>
          <a:p>
            <a:r>
              <a:rPr lang="pt-BR" sz="1400" dirty="0"/>
              <a:t>Condição Inicial</a:t>
            </a:r>
          </a:p>
        </p:txBody>
      </p:sp>
      <p:pic>
        <p:nvPicPr>
          <p:cNvPr id="19" name="Picture 6" descr="Luis Antonio Kowada">
            <a:extLst>
              <a:ext uri="{FF2B5EF4-FFF2-40B4-BE49-F238E27FC236}">
                <a16:creationId xmlns:a16="http://schemas.microsoft.com/office/drawing/2014/main" id="{618CED09-B43B-421F-B149-7D82DF5ECC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20" name="Espaço Reservado para Data 19">
            <a:extLst>
              <a:ext uri="{FF2B5EF4-FFF2-40B4-BE49-F238E27FC236}">
                <a16:creationId xmlns:a16="http://schemas.microsoft.com/office/drawing/2014/main" id="{7CC46399-1193-4B66-BB4B-B06AF87C6789}"/>
              </a:ext>
            </a:extLst>
          </p:cNvPr>
          <p:cNvSpPr>
            <a:spLocks noGrp="1"/>
          </p:cNvSpPr>
          <p:nvPr>
            <p:ph type="dt" sz="half" idx="10"/>
          </p:nvPr>
        </p:nvSpPr>
        <p:spPr/>
        <p:txBody>
          <a:bodyPr/>
          <a:lstStyle/>
          <a:p>
            <a:fld id="{0B441F99-5937-4262-B0C3-B53A7FACA82E}" type="datetime1">
              <a:rPr lang="en-US" smtClean="0"/>
              <a:t>7/11/2020</a:t>
            </a:fld>
            <a:endParaRPr lang="en-US" dirty="0"/>
          </a:p>
        </p:txBody>
      </p:sp>
      <p:sp>
        <p:nvSpPr>
          <p:cNvPr id="21" name="Espaço Reservado para Número de Slide 20">
            <a:extLst>
              <a:ext uri="{FF2B5EF4-FFF2-40B4-BE49-F238E27FC236}">
                <a16:creationId xmlns:a16="http://schemas.microsoft.com/office/drawing/2014/main" id="{7966F887-D8FE-4875-A40F-C7A3DA362AED}"/>
              </a:ext>
            </a:extLst>
          </p:cNvPr>
          <p:cNvSpPr>
            <a:spLocks noGrp="1"/>
          </p:cNvSpPr>
          <p:nvPr>
            <p:ph type="sldNum" sz="quarter" idx="12"/>
          </p:nvPr>
        </p:nvSpPr>
        <p:spPr/>
        <p:txBody>
          <a:bodyPr/>
          <a:lstStyle/>
          <a:p>
            <a:fld id="{629637A9-119A-49DA-BD12-AAC58B377D80}" type="slidenum">
              <a:rPr lang="en-US" smtClean="0"/>
              <a:t>39</a:t>
            </a:fld>
            <a:endParaRPr lang="en-US" dirty="0"/>
          </a:p>
        </p:txBody>
      </p:sp>
    </p:spTree>
    <p:extLst>
      <p:ext uri="{BB962C8B-B14F-4D97-AF65-F5344CB8AC3E}">
        <p14:creationId xmlns:p14="http://schemas.microsoft.com/office/powerpoint/2010/main" val="301337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D8658-FA3D-49D6-B66B-009D6FFFE150}"/>
              </a:ext>
            </a:extLst>
          </p:cNvPr>
          <p:cNvSpPr>
            <a:spLocks noGrp="1"/>
          </p:cNvSpPr>
          <p:nvPr>
            <p:ph type="title"/>
          </p:nvPr>
        </p:nvSpPr>
        <p:spPr/>
        <p:txBody>
          <a:bodyPr/>
          <a:lstStyle/>
          <a:p>
            <a:r>
              <a:rPr lang="pt-BR" b="1" dirty="0"/>
              <a:t>Roteiro</a:t>
            </a:r>
          </a:p>
        </p:txBody>
      </p:sp>
      <p:sp>
        <p:nvSpPr>
          <p:cNvPr id="3" name="Espaço Reservado para Conteúdo 2">
            <a:extLst>
              <a:ext uri="{FF2B5EF4-FFF2-40B4-BE49-F238E27FC236}">
                <a16:creationId xmlns:a16="http://schemas.microsoft.com/office/drawing/2014/main" id="{4CC572AD-A8B8-4E4F-BFC3-596A1D8D5B23}"/>
              </a:ext>
            </a:extLst>
          </p:cNvPr>
          <p:cNvSpPr>
            <a:spLocks noGrp="1"/>
          </p:cNvSpPr>
          <p:nvPr>
            <p:ph idx="1"/>
          </p:nvPr>
        </p:nvSpPr>
        <p:spPr/>
        <p:txBody>
          <a:bodyPr>
            <a:normAutofit/>
          </a:bodyPr>
          <a:lstStyle/>
          <a:p>
            <a:pPr>
              <a:buFont typeface="Arial" panose="020B0604020202020204" pitchFamily="34" charset="0"/>
              <a:buChar char="•"/>
            </a:pPr>
            <a:r>
              <a:rPr lang="pt-BR" dirty="0"/>
              <a:t> Introdução;</a:t>
            </a:r>
          </a:p>
          <a:p>
            <a:pPr>
              <a:buFont typeface="Arial" panose="020B0604020202020204" pitchFamily="34" charset="0"/>
              <a:buChar char="•"/>
            </a:pPr>
            <a:r>
              <a:rPr lang="pt-BR" dirty="0"/>
              <a:t>Contexto e Motivações;</a:t>
            </a:r>
          </a:p>
          <a:p>
            <a:pPr>
              <a:buFont typeface="Arial" panose="020B0604020202020204" pitchFamily="34" charset="0"/>
              <a:buChar char="•"/>
            </a:pPr>
            <a:r>
              <a:rPr lang="pt-BR" dirty="0"/>
              <a:t>Formulação e Representação da Solução;</a:t>
            </a:r>
          </a:p>
          <a:p>
            <a:pPr>
              <a:buFont typeface="Arial" panose="020B0604020202020204" pitchFamily="34" charset="0"/>
              <a:buChar char="•"/>
            </a:pPr>
            <a:r>
              <a:rPr lang="pt-BR" dirty="0"/>
              <a:t>GRASP-VND;</a:t>
            </a:r>
          </a:p>
          <a:p>
            <a:pPr>
              <a:buFont typeface="Arial" panose="020B0604020202020204" pitchFamily="34" charset="0"/>
              <a:buChar char="•"/>
            </a:pPr>
            <a:r>
              <a:rPr lang="pt-BR" dirty="0"/>
              <a:t>VNS-VND;</a:t>
            </a:r>
          </a:p>
          <a:p>
            <a:pPr>
              <a:buFont typeface="Arial" panose="020B0604020202020204" pitchFamily="34" charset="0"/>
              <a:buChar char="•"/>
            </a:pPr>
            <a:r>
              <a:rPr lang="pt-BR" dirty="0"/>
              <a:t>Busca Local (VND);</a:t>
            </a:r>
          </a:p>
          <a:p>
            <a:pPr>
              <a:buFont typeface="Arial" panose="020B0604020202020204" pitchFamily="34" charset="0"/>
              <a:buChar char="•"/>
            </a:pPr>
            <a:r>
              <a:rPr lang="pt-BR" dirty="0"/>
              <a:t>Hash Global Auxiliar;</a:t>
            </a:r>
          </a:p>
          <a:p>
            <a:pPr>
              <a:buFont typeface="Arial" panose="020B0604020202020204" pitchFamily="34" charset="0"/>
              <a:buChar char="•"/>
            </a:pPr>
            <a:r>
              <a:rPr lang="pt-BR" dirty="0"/>
              <a:t>Testes e Resultados;</a:t>
            </a:r>
          </a:p>
          <a:p>
            <a:pPr>
              <a:buFont typeface="Arial" panose="020B0604020202020204" pitchFamily="34" charset="0"/>
              <a:buChar char="•"/>
            </a:pPr>
            <a:r>
              <a:rPr lang="pt-BR" dirty="0"/>
              <a:t>Conclusões e Trabalhos Futuros;</a:t>
            </a:r>
          </a:p>
          <a:p>
            <a:pPr>
              <a:buFont typeface="Arial" panose="020B0604020202020204" pitchFamily="34" charset="0"/>
              <a:buChar char="•"/>
            </a:pPr>
            <a:endParaRPr lang="pt-BR" dirty="0"/>
          </a:p>
        </p:txBody>
      </p:sp>
      <p:sp>
        <p:nvSpPr>
          <p:cNvPr id="4" name="Espaço Reservado para Data 3">
            <a:extLst>
              <a:ext uri="{FF2B5EF4-FFF2-40B4-BE49-F238E27FC236}">
                <a16:creationId xmlns:a16="http://schemas.microsoft.com/office/drawing/2014/main" id="{75796589-62B8-4B3A-B58F-49AFD2B449D7}"/>
              </a:ext>
            </a:extLst>
          </p:cNvPr>
          <p:cNvSpPr>
            <a:spLocks noGrp="1"/>
          </p:cNvSpPr>
          <p:nvPr>
            <p:ph type="dt" sz="half" idx="10"/>
          </p:nvPr>
        </p:nvSpPr>
        <p:spPr/>
        <p:txBody>
          <a:bodyPr/>
          <a:lstStyle/>
          <a:p>
            <a:fld id="{15EC959C-74D5-4FF7-8C91-31AA1C861821}" type="datetime1">
              <a:rPr lang="en-US" smtClean="0"/>
              <a:t>7/11/2020</a:t>
            </a:fld>
            <a:endParaRPr lang="en-US" dirty="0"/>
          </a:p>
        </p:txBody>
      </p:sp>
      <p:sp>
        <p:nvSpPr>
          <p:cNvPr id="5" name="Espaço Reservado para Número de Slide 4">
            <a:extLst>
              <a:ext uri="{FF2B5EF4-FFF2-40B4-BE49-F238E27FC236}">
                <a16:creationId xmlns:a16="http://schemas.microsoft.com/office/drawing/2014/main" id="{5ED3E800-D3E5-4511-9FE6-8BF9FB0B6F9F}"/>
              </a:ext>
            </a:extLst>
          </p:cNvPr>
          <p:cNvSpPr>
            <a:spLocks noGrp="1"/>
          </p:cNvSpPr>
          <p:nvPr>
            <p:ph type="sldNum" sz="quarter" idx="12"/>
          </p:nvPr>
        </p:nvSpPr>
        <p:spPr/>
        <p:txBody>
          <a:bodyPr/>
          <a:lstStyle/>
          <a:p>
            <a:fld id="{629637A9-119A-49DA-BD12-AAC58B377D80}" type="slidenum">
              <a:rPr lang="en-US" sz="1200" smtClean="0"/>
              <a:t>4</a:t>
            </a:fld>
            <a:endParaRPr lang="en-US" dirty="0"/>
          </a:p>
        </p:txBody>
      </p:sp>
      <p:pic>
        <p:nvPicPr>
          <p:cNvPr id="6" name="Picture 6" descr="Luis Antonio Kowada">
            <a:extLst>
              <a:ext uri="{FF2B5EF4-FFF2-40B4-BE49-F238E27FC236}">
                <a16:creationId xmlns:a16="http://schemas.microsoft.com/office/drawing/2014/main" id="{49455B6D-7383-42A8-AA53-F6CBD2984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176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Rede 118 Barras modificada - Lote 10:</a:t>
            </a:r>
          </a:p>
        </p:txBody>
      </p:sp>
      <p:pic>
        <p:nvPicPr>
          <p:cNvPr id="5" name="Imagem 4">
            <a:extLst>
              <a:ext uri="{FF2B5EF4-FFF2-40B4-BE49-F238E27FC236}">
                <a16:creationId xmlns:a16="http://schemas.microsoft.com/office/drawing/2014/main" id="{A4E2399D-17E9-4442-A07C-40C8DAE04AAD}"/>
              </a:ext>
            </a:extLst>
          </p:cNvPr>
          <p:cNvPicPr>
            <a:picLocks noChangeAspect="1"/>
          </p:cNvPicPr>
          <p:nvPr/>
        </p:nvPicPr>
        <p:blipFill>
          <a:blip r:embed="rId2"/>
          <a:stretch>
            <a:fillRect/>
          </a:stretch>
        </p:blipFill>
        <p:spPr>
          <a:xfrm>
            <a:off x="193237" y="2659168"/>
            <a:ext cx="5712457" cy="3209926"/>
          </a:xfrm>
          <a:prstGeom prst="rect">
            <a:avLst/>
          </a:prstGeom>
        </p:spPr>
      </p:pic>
      <p:pic>
        <p:nvPicPr>
          <p:cNvPr id="6" name="Imagem 5">
            <a:extLst>
              <a:ext uri="{FF2B5EF4-FFF2-40B4-BE49-F238E27FC236}">
                <a16:creationId xmlns:a16="http://schemas.microsoft.com/office/drawing/2014/main" id="{9D98787F-F59E-4E77-8F52-17B52722A4AA}"/>
              </a:ext>
            </a:extLst>
          </p:cNvPr>
          <p:cNvPicPr>
            <a:picLocks noChangeAspect="1"/>
          </p:cNvPicPr>
          <p:nvPr/>
        </p:nvPicPr>
        <p:blipFill>
          <a:blip r:embed="rId3"/>
          <a:stretch>
            <a:fillRect/>
          </a:stretch>
        </p:blipFill>
        <p:spPr>
          <a:xfrm>
            <a:off x="6096000" y="2659168"/>
            <a:ext cx="5902763" cy="3209925"/>
          </a:xfrm>
          <a:prstGeom prst="rect">
            <a:avLst/>
          </a:prstGeom>
        </p:spPr>
      </p:pic>
      <p:sp>
        <p:nvSpPr>
          <p:cNvPr id="8" name="Elipse 7">
            <a:extLst>
              <a:ext uri="{FF2B5EF4-FFF2-40B4-BE49-F238E27FC236}">
                <a16:creationId xmlns:a16="http://schemas.microsoft.com/office/drawing/2014/main" id="{AFFCE01F-67E1-4F20-A046-F62BE7C3EDD2}"/>
              </a:ext>
            </a:extLst>
          </p:cNvPr>
          <p:cNvSpPr/>
          <p:nvPr/>
        </p:nvSpPr>
        <p:spPr>
          <a:xfrm>
            <a:off x="9312676" y="4873841"/>
            <a:ext cx="479394" cy="399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a:extLst>
              <a:ext uri="{FF2B5EF4-FFF2-40B4-BE49-F238E27FC236}">
                <a16:creationId xmlns:a16="http://schemas.microsoft.com/office/drawing/2014/main" id="{850F288C-C8A1-4180-B754-3EA32AA1B8F0}"/>
              </a:ext>
            </a:extLst>
          </p:cNvPr>
          <p:cNvSpPr/>
          <p:nvPr/>
        </p:nvSpPr>
        <p:spPr>
          <a:xfrm>
            <a:off x="4085208" y="4873841"/>
            <a:ext cx="479394" cy="399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Picture 6" descr="Luis Antonio Kowada">
            <a:extLst>
              <a:ext uri="{FF2B5EF4-FFF2-40B4-BE49-F238E27FC236}">
                <a16:creationId xmlns:a16="http://schemas.microsoft.com/office/drawing/2014/main" id="{85E80070-D04A-4D32-BE99-989447FFD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1" name="Espaço Reservado para Data 10">
            <a:extLst>
              <a:ext uri="{FF2B5EF4-FFF2-40B4-BE49-F238E27FC236}">
                <a16:creationId xmlns:a16="http://schemas.microsoft.com/office/drawing/2014/main" id="{4ADC02DF-8AFB-465C-AD1C-51288CC0B3DB}"/>
              </a:ext>
            </a:extLst>
          </p:cNvPr>
          <p:cNvSpPr>
            <a:spLocks noGrp="1"/>
          </p:cNvSpPr>
          <p:nvPr>
            <p:ph type="dt" sz="half" idx="10"/>
          </p:nvPr>
        </p:nvSpPr>
        <p:spPr/>
        <p:txBody>
          <a:bodyPr/>
          <a:lstStyle/>
          <a:p>
            <a:fld id="{AFAA239B-B53E-4C3A-9F0A-4CAE70DF71CE}" type="datetime1">
              <a:rPr lang="en-US" smtClean="0"/>
              <a:t>7/11/2020</a:t>
            </a:fld>
            <a:endParaRPr lang="en-US" dirty="0"/>
          </a:p>
        </p:txBody>
      </p:sp>
      <p:sp>
        <p:nvSpPr>
          <p:cNvPr id="12" name="Espaço Reservado para Número de Slide 11">
            <a:extLst>
              <a:ext uri="{FF2B5EF4-FFF2-40B4-BE49-F238E27FC236}">
                <a16:creationId xmlns:a16="http://schemas.microsoft.com/office/drawing/2014/main" id="{D8FEED80-E6E7-4116-B14C-02F6DBA2D7C2}"/>
              </a:ext>
            </a:extLst>
          </p:cNvPr>
          <p:cNvSpPr>
            <a:spLocks noGrp="1"/>
          </p:cNvSpPr>
          <p:nvPr>
            <p:ph type="sldNum" sz="quarter" idx="12"/>
          </p:nvPr>
        </p:nvSpPr>
        <p:spPr/>
        <p:txBody>
          <a:bodyPr/>
          <a:lstStyle/>
          <a:p>
            <a:fld id="{629637A9-119A-49DA-BD12-AAC58B377D80}" type="slidenum">
              <a:rPr lang="en-US" smtClean="0"/>
              <a:t>40</a:t>
            </a:fld>
            <a:endParaRPr lang="en-US" dirty="0"/>
          </a:p>
        </p:txBody>
      </p:sp>
    </p:spTree>
    <p:extLst>
      <p:ext uri="{BB962C8B-B14F-4D97-AF65-F5344CB8AC3E}">
        <p14:creationId xmlns:p14="http://schemas.microsoft.com/office/powerpoint/2010/main" val="2495215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dirty="0"/>
              <a:t>Rede 118 Barras modificada - Lote 10:</a:t>
            </a:r>
          </a:p>
        </p:txBody>
      </p:sp>
      <p:pic>
        <p:nvPicPr>
          <p:cNvPr id="4" name="Imagem 3">
            <a:extLst>
              <a:ext uri="{FF2B5EF4-FFF2-40B4-BE49-F238E27FC236}">
                <a16:creationId xmlns:a16="http://schemas.microsoft.com/office/drawing/2014/main" id="{3DD1766C-D581-4C40-9701-4D7557E4F6E7}"/>
              </a:ext>
            </a:extLst>
          </p:cNvPr>
          <p:cNvPicPr>
            <a:picLocks noChangeAspect="1"/>
          </p:cNvPicPr>
          <p:nvPr/>
        </p:nvPicPr>
        <p:blipFill>
          <a:blip r:embed="rId2"/>
          <a:stretch>
            <a:fillRect/>
          </a:stretch>
        </p:blipFill>
        <p:spPr>
          <a:xfrm>
            <a:off x="170434" y="2238376"/>
            <a:ext cx="5404744" cy="3949360"/>
          </a:xfrm>
          <a:prstGeom prst="rect">
            <a:avLst/>
          </a:prstGeom>
        </p:spPr>
      </p:pic>
      <p:pic>
        <p:nvPicPr>
          <p:cNvPr id="7" name="Imagem 6">
            <a:extLst>
              <a:ext uri="{FF2B5EF4-FFF2-40B4-BE49-F238E27FC236}">
                <a16:creationId xmlns:a16="http://schemas.microsoft.com/office/drawing/2014/main" id="{90F29E3C-4CE5-488E-BD96-796C9409D7FE}"/>
              </a:ext>
            </a:extLst>
          </p:cNvPr>
          <p:cNvPicPr>
            <a:picLocks noChangeAspect="1"/>
          </p:cNvPicPr>
          <p:nvPr/>
        </p:nvPicPr>
        <p:blipFill>
          <a:blip r:embed="rId3"/>
          <a:stretch>
            <a:fillRect/>
          </a:stretch>
        </p:blipFill>
        <p:spPr>
          <a:xfrm>
            <a:off x="6126480" y="2238376"/>
            <a:ext cx="5750973" cy="3949360"/>
          </a:xfrm>
          <a:prstGeom prst="rect">
            <a:avLst/>
          </a:prstGeom>
        </p:spPr>
      </p:pic>
      <p:sp>
        <p:nvSpPr>
          <p:cNvPr id="9" name="Elipse 8">
            <a:extLst>
              <a:ext uri="{FF2B5EF4-FFF2-40B4-BE49-F238E27FC236}">
                <a16:creationId xmlns:a16="http://schemas.microsoft.com/office/drawing/2014/main" id="{AF0E8F64-837D-4F49-8CC8-5660B5B2DDB3}"/>
              </a:ext>
            </a:extLst>
          </p:cNvPr>
          <p:cNvSpPr/>
          <p:nvPr/>
        </p:nvSpPr>
        <p:spPr>
          <a:xfrm>
            <a:off x="3703468" y="5007006"/>
            <a:ext cx="479394" cy="399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048D20AA-C511-4F24-92E5-41ADFC76F953}"/>
              </a:ext>
            </a:extLst>
          </p:cNvPr>
          <p:cNvSpPr/>
          <p:nvPr/>
        </p:nvSpPr>
        <p:spPr>
          <a:xfrm>
            <a:off x="9608598" y="4835733"/>
            <a:ext cx="479394" cy="399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Picture 6" descr="Luis Antonio Kowada">
            <a:extLst>
              <a:ext uri="{FF2B5EF4-FFF2-40B4-BE49-F238E27FC236}">
                <a16:creationId xmlns:a16="http://schemas.microsoft.com/office/drawing/2014/main" id="{C6D6D8BF-D68F-4F51-8A5E-9BC9241BA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2" name="Espaço Reservado para Data 11">
            <a:extLst>
              <a:ext uri="{FF2B5EF4-FFF2-40B4-BE49-F238E27FC236}">
                <a16:creationId xmlns:a16="http://schemas.microsoft.com/office/drawing/2014/main" id="{2CD2C0B0-8E0A-4391-9598-A9F3455E6F0F}"/>
              </a:ext>
            </a:extLst>
          </p:cNvPr>
          <p:cNvSpPr>
            <a:spLocks noGrp="1"/>
          </p:cNvSpPr>
          <p:nvPr>
            <p:ph type="dt" sz="half" idx="10"/>
          </p:nvPr>
        </p:nvSpPr>
        <p:spPr/>
        <p:txBody>
          <a:bodyPr/>
          <a:lstStyle/>
          <a:p>
            <a:fld id="{3F5BB03E-A666-430E-AEF4-7C40B018F91F}" type="datetime1">
              <a:rPr lang="en-US" smtClean="0"/>
              <a:t>7/11/2020</a:t>
            </a:fld>
            <a:endParaRPr lang="en-US" dirty="0"/>
          </a:p>
        </p:txBody>
      </p:sp>
      <p:sp>
        <p:nvSpPr>
          <p:cNvPr id="13" name="Espaço Reservado para Número de Slide 12">
            <a:extLst>
              <a:ext uri="{FF2B5EF4-FFF2-40B4-BE49-F238E27FC236}">
                <a16:creationId xmlns:a16="http://schemas.microsoft.com/office/drawing/2014/main" id="{26ABCAEB-D2F8-4767-9E53-42F73A34447C}"/>
              </a:ext>
            </a:extLst>
          </p:cNvPr>
          <p:cNvSpPr>
            <a:spLocks noGrp="1"/>
          </p:cNvSpPr>
          <p:nvPr>
            <p:ph type="sldNum" sz="quarter" idx="12"/>
          </p:nvPr>
        </p:nvSpPr>
        <p:spPr/>
        <p:txBody>
          <a:bodyPr/>
          <a:lstStyle/>
          <a:p>
            <a:fld id="{629637A9-119A-49DA-BD12-AAC58B377D80}" type="slidenum">
              <a:rPr lang="en-US" smtClean="0"/>
              <a:t>41</a:t>
            </a:fld>
            <a:endParaRPr lang="en-US" dirty="0"/>
          </a:p>
        </p:txBody>
      </p:sp>
    </p:spTree>
    <p:extLst>
      <p:ext uri="{BB962C8B-B14F-4D97-AF65-F5344CB8AC3E}">
        <p14:creationId xmlns:p14="http://schemas.microsoft.com/office/powerpoint/2010/main" val="2502491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31DA7-9063-4E17-8E0F-714BF3C01F15}"/>
              </a:ext>
            </a:extLst>
          </p:cNvPr>
          <p:cNvSpPr>
            <a:spLocks noGrp="1"/>
          </p:cNvSpPr>
          <p:nvPr>
            <p:ph type="title"/>
          </p:nvPr>
        </p:nvSpPr>
        <p:spPr/>
        <p:txBody>
          <a:bodyPr/>
          <a:lstStyle/>
          <a:p>
            <a:r>
              <a:rPr lang="pt-BR" b="1" dirty="0"/>
              <a:t>Testes e Resultados</a:t>
            </a:r>
          </a:p>
        </p:txBody>
      </p:sp>
      <p:sp>
        <p:nvSpPr>
          <p:cNvPr id="3" name="Espaço Reservado para Conteúdo 2">
            <a:extLst>
              <a:ext uri="{FF2B5EF4-FFF2-40B4-BE49-F238E27FC236}">
                <a16:creationId xmlns:a16="http://schemas.microsoft.com/office/drawing/2014/main" id="{02A7B367-8806-4388-B076-7B776B52D59F}"/>
              </a:ext>
            </a:extLst>
          </p:cNvPr>
          <p:cNvSpPr>
            <a:spLocks noGrp="1"/>
          </p:cNvSpPr>
          <p:nvPr>
            <p:ph idx="1"/>
          </p:nvPr>
        </p:nvSpPr>
        <p:spPr/>
        <p:txBody>
          <a:bodyPr/>
          <a:lstStyle/>
          <a:p>
            <a:r>
              <a:rPr lang="pt-BR" sz="2400" b="1" dirty="0"/>
              <a:t>Rede 118 Barras modificado - Lote 10:</a:t>
            </a:r>
          </a:p>
          <a:p>
            <a:pPr>
              <a:buFont typeface="Arial" panose="020B0604020202020204" pitchFamily="34" charset="0"/>
              <a:buChar char="•"/>
            </a:pPr>
            <a:r>
              <a:rPr lang="pt-BR" sz="1800" b="1" dirty="0">
                <a:solidFill>
                  <a:srgbClr val="0070C0"/>
                </a:solidFill>
              </a:rPr>
              <a:t>Vizinhanças 1 e 2 e “sol. inicial gulosa”</a:t>
            </a:r>
            <a:endParaRPr lang="pt-BR" sz="1800" b="1" dirty="0"/>
          </a:p>
        </p:txBody>
      </p:sp>
      <p:pic>
        <p:nvPicPr>
          <p:cNvPr id="4" name="Imagem 3">
            <a:extLst>
              <a:ext uri="{FF2B5EF4-FFF2-40B4-BE49-F238E27FC236}">
                <a16:creationId xmlns:a16="http://schemas.microsoft.com/office/drawing/2014/main" id="{B8266852-92A2-45F9-A423-5E49F224D0B9}"/>
              </a:ext>
            </a:extLst>
          </p:cNvPr>
          <p:cNvPicPr>
            <a:picLocks noChangeAspect="1"/>
          </p:cNvPicPr>
          <p:nvPr/>
        </p:nvPicPr>
        <p:blipFill>
          <a:blip r:embed="rId2"/>
          <a:stretch>
            <a:fillRect/>
          </a:stretch>
        </p:blipFill>
        <p:spPr>
          <a:xfrm>
            <a:off x="383915" y="2737360"/>
            <a:ext cx="5405306" cy="3544112"/>
          </a:xfrm>
          <a:prstGeom prst="rect">
            <a:avLst/>
          </a:prstGeom>
        </p:spPr>
      </p:pic>
      <p:sp>
        <p:nvSpPr>
          <p:cNvPr id="5" name="Elipse 4">
            <a:extLst>
              <a:ext uri="{FF2B5EF4-FFF2-40B4-BE49-F238E27FC236}">
                <a16:creationId xmlns:a16="http://schemas.microsoft.com/office/drawing/2014/main" id="{50BED0CB-5377-4EF1-9A24-E1D6CEB9D973}"/>
              </a:ext>
            </a:extLst>
          </p:cNvPr>
          <p:cNvSpPr/>
          <p:nvPr/>
        </p:nvSpPr>
        <p:spPr>
          <a:xfrm>
            <a:off x="3959441" y="5078027"/>
            <a:ext cx="1012054" cy="55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04AEA02A-FDFB-411D-A4C5-56F341C3BC1E}"/>
              </a:ext>
            </a:extLst>
          </p:cNvPr>
          <p:cNvPicPr>
            <a:picLocks noChangeAspect="1"/>
          </p:cNvPicPr>
          <p:nvPr/>
        </p:nvPicPr>
        <p:blipFill>
          <a:blip r:embed="rId3"/>
          <a:stretch>
            <a:fillRect/>
          </a:stretch>
        </p:blipFill>
        <p:spPr>
          <a:xfrm>
            <a:off x="6006265" y="2737360"/>
            <a:ext cx="5526257" cy="3528425"/>
          </a:xfrm>
          <a:prstGeom prst="rect">
            <a:avLst/>
          </a:prstGeom>
        </p:spPr>
      </p:pic>
      <p:sp>
        <p:nvSpPr>
          <p:cNvPr id="7" name="Elipse 6">
            <a:extLst>
              <a:ext uri="{FF2B5EF4-FFF2-40B4-BE49-F238E27FC236}">
                <a16:creationId xmlns:a16="http://schemas.microsoft.com/office/drawing/2014/main" id="{013A9160-70F9-4B13-9DFB-65E3D6AAEEF3}"/>
              </a:ext>
            </a:extLst>
          </p:cNvPr>
          <p:cNvSpPr/>
          <p:nvPr/>
        </p:nvSpPr>
        <p:spPr>
          <a:xfrm>
            <a:off x="9704773" y="4875320"/>
            <a:ext cx="1012054" cy="55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6" descr="Luis Antonio Kowada">
            <a:extLst>
              <a:ext uri="{FF2B5EF4-FFF2-40B4-BE49-F238E27FC236}">
                <a16:creationId xmlns:a16="http://schemas.microsoft.com/office/drawing/2014/main" id="{D9C1D987-B5B6-4671-9A06-6CBD06DAE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9" name="Espaço Reservado para Data 8">
            <a:extLst>
              <a:ext uri="{FF2B5EF4-FFF2-40B4-BE49-F238E27FC236}">
                <a16:creationId xmlns:a16="http://schemas.microsoft.com/office/drawing/2014/main" id="{AB583390-58F3-43F8-A8D1-D2F491B22204}"/>
              </a:ext>
            </a:extLst>
          </p:cNvPr>
          <p:cNvSpPr>
            <a:spLocks noGrp="1"/>
          </p:cNvSpPr>
          <p:nvPr>
            <p:ph type="dt" sz="half" idx="10"/>
          </p:nvPr>
        </p:nvSpPr>
        <p:spPr/>
        <p:txBody>
          <a:bodyPr/>
          <a:lstStyle/>
          <a:p>
            <a:fld id="{1EFE03A4-68B1-4C5A-9D1A-A010EEFC0C6E}" type="datetime1">
              <a:rPr lang="en-US" smtClean="0"/>
              <a:t>7/11/2020</a:t>
            </a:fld>
            <a:endParaRPr lang="en-US" dirty="0"/>
          </a:p>
        </p:txBody>
      </p:sp>
      <p:sp>
        <p:nvSpPr>
          <p:cNvPr id="10" name="Espaço Reservado para Número de Slide 9">
            <a:extLst>
              <a:ext uri="{FF2B5EF4-FFF2-40B4-BE49-F238E27FC236}">
                <a16:creationId xmlns:a16="http://schemas.microsoft.com/office/drawing/2014/main" id="{92AFF07F-B898-40EC-8ADB-79225D366D8C}"/>
              </a:ext>
            </a:extLst>
          </p:cNvPr>
          <p:cNvSpPr>
            <a:spLocks noGrp="1"/>
          </p:cNvSpPr>
          <p:nvPr>
            <p:ph type="sldNum" sz="quarter" idx="12"/>
          </p:nvPr>
        </p:nvSpPr>
        <p:spPr/>
        <p:txBody>
          <a:bodyPr/>
          <a:lstStyle/>
          <a:p>
            <a:fld id="{629637A9-119A-49DA-BD12-AAC58B377D80}" type="slidenum">
              <a:rPr lang="en-US" smtClean="0"/>
              <a:t>42</a:t>
            </a:fld>
            <a:endParaRPr lang="en-US" dirty="0"/>
          </a:p>
        </p:txBody>
      </p:sp>
    </p:spTree>
    <p:extLst>
      <p:ext uri="{BB962C8B-B14F-4D97-AF65-F5344CB8AC3E}">
        <p14:creationId xmlns:p14="http://schemas.microsoft.com/office/powerpoint/2010/main" val="2575857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56A81-9890-48BE-A9B8-0756D208D54B}"/>
              </a:ext>
            </a:extLst>
          </p:cNvPr>
          <p:cNvSpPr>
            <a:spLocks noGrp="1"/>
          </p:cNvSpPr>
          <p:nvPr>
            <p:ph type="title"/>
          </p:nvPr>
        </p:nvSpPr>
        <p:spPr/>
        <p:txBody>
          <a:bodyPr>
            <a:normAutofit/>
          </a:bodyPr>
          <a:lstStyle/>
          <a:p>
            <a:r>
              <a:rPr lang="pt-BR" sz="4400" b="1" dirty="0"/>
              <a:t>Conclusões e Trabalhos Futuros</a:t>
            </a:r>
          </a:p>
        </p:txBody>
      </p:sp>
      <p:sp>
        <p:nvSpPr>
          <p:cNvPr id="3" name="Espaço Reservado para Conteúdo 2">
            <a:extLst>
              <a:ext uri="{FF2B5EF4-FFF2-40B4-BE49-F238E27FC236}">
                <a16:creationId xmlns:a16="http://schemas.microsoft.com/office/drawing/2014/main" id="{94AA32FB-173F-4076-97E7-58D55E058F24}"/>
              </a:ext>
            </a:extLst>
          </p:cNvPr>
          <p:cNvSpPr>
            <a:spLocks noGrp="1"/>
          </p:cNvSpPr>
          <p:nvPr>
            <p:ph idx="1"/>
          </p:nvPr>
        </p:nvSpPr>
        <p:spPr>
          <a:xfrm>
            <a:off x="1066800" y="1845734"/>
            <a:ext cx="10058400" cy="4023360"/>
          </a:xfrm>
        </p:spPr>
        <p:txBody>
          <a:bodyPr>
            <a:normAutofit fontScale="92500" lnSpcReduction="20000"/>
          </a:bodyPr>
          <a:lstStyle/>
          <a:p>
            <a:pPr>
              <a:buFont typeface="Arial" panose="020B0604020202020204" pitchFamily="34" charset="0"/>
              <a:buChar char="•"/>
            </a:pPr>
            <a:r>
              <a:rPr lang="pt-BR" b="1" dirty="0">
                <a:solidFill>
                  <a:srgbClr val="002060"/>
                </a:solidFill>
              </a:rPr>
              <a:t>Conclusões: </a:t>
            </a:r>
          </a:p>
          <a:p>
            <a:pPr algn="just">
              <a:buFont typeface="Arial" panose="020B0604020202020204" pitchFamily="34" charset="0"/>
              <a:buChar char="•"/>
            </a:pPr>
            <a:r>
              <a:rPr lang="pt-BR" b="1" dirty="0"/>
              <a:t>O trabalho atingiu os objetivos iniciais de redução das criticalidades e de se comprovar a aplicação prática da análise das criticalidades de medidas, além de validar o uso de metaheurísticas para o problema em questão;</a:t>
            </a:r>
          </a:p>
          <a:p>
            <a:pPr algn="just">
              <a:buFont typeface="Arial" panose="020B0604020202020204" pitchFamily="34" charset="0"/>
              <a:buChar char="•"/>
            </a:pPr>
            <a:r>
              <a:rPr lang="pt-BR" b="1" dirty="0"/>
              <a:t>Com a comparação com a busca exaustiva demonstrou-se que a aplicação das metaheurísticas é um bom caminho para o problema proposto;</a:t>
            </a:r>
          </a:p>
          <a:p>
            <a:pPr algn="just">
              <a:buFont typeface="Arial" panose="020B0604020202020204" pitchFamily="34" charset="0"/>
              <a:buChar char="•"/>
            </a:pPr>
            <a:r>
              <a:rPr lang="pt-BR" dirty="0"/>
              <a:t>Nas redes e instâncias de menor dimensão ambas metaheurísticas se mostraram equivalentes e atingiram resultados semelhantes;</a:t>
            </a:r>
          </a:p>
          <a:p>
            <a:pPr algn="just">
              <a:buFont typeface="Arial" panose="020B0604020202020204" pitchFamily="34" charset="0"/>
              <a:buChar char="•"/>
            </a:pPr>
            <a:r>
              <a:rPr lang="pt-BR" dirty="0"/>
              <a:t> </a:t>
            </a:r>
            <a:r>
              <a:rPr lang="pt-BR" b="1" dirty="0"/>
              <a:t>O GRASP-VND apesar de possuir iterações mais rápidas que o VNS-VND não conseguiu superá-lo na instância mais complexa;</a:t>
            </a:r>
          </a:p>
          <a:p>
            <a:pPr algn="just">
              <a:buFont typeface="Arial" panose="020B0604020202020204" pitchFamily="34" charset="0"/>
              <a:buChar char="•"/>
            </a:pPr>
            <a:r>
              <a:rPr lang="pt-BR" dirty="0"/>
              <a:t>A formulação proposta se mostrou válida, porém há a necessidade de pós-filtragem em casos onde há configurações equivalentes;</a:t>
            </a:r>
          </a:p>
          <a:p>
            <a:pPr algn="just">
              <a:buFont typeface="Arial" panose="020B0604020202020204" pitchFamily="34" charset="0"/>
              <a:buChar char="•"/>
            </a:pPr>
            <a:r>
              <a:rPr lang="pt-BR" b="1" dirty="0"/>
              <a:t>Para a instância mais difícil as soluções iniciais mais gulosas se mostraram mais interessantes pois permitem a inserção de conhecimentos práticos no problema;</a:t>
            </a:r>
          </a:p>
          <a:p>
            <a:pPr>
              <a:buFont typeface="Arial" panose="020B0604020202020204" pitchFamily="34" charset="0"/>
              <a:buChar char="•"/>
            </a:pPr>
            <a:endParaRPr lang="pt-BR" dirty="0"/>
          </a:p>
        </p:txBody>
      </p:sp>
      <p:pic>
        <p:nvPicPr>
          <p:cNvPr id="4" name="Picture 6" descr="Luis Antonio Kowada">
            <a:extLst>
              <a:ext uri="{FF2B5EF4-FFF2-40B4-BE49-F238E27FC236}">
                <a16:creationId xmlns:a16="http://schemas.microsoft.com/office/drawing/2014/main" id="{C94CF7BA-1C65-47BE-9CD6-D3EE15D77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Data 4">
            <a:extLst>
              <a:ext uri="{FF2B5EF4-FFF2-40B4-BE49-F238E27FC236}">
                <a16:creationId xmlns:a16="http://schemas.microsoft.com/office/drawing/2014/main" id="{5DAE530D-B31C-4A44-B6D9-39EB793C2A5A}"/>
              </a:ext>
            </a:extLst>
          </p:cNvPr>
          <p:cNvSpPr>
            <a:spLocks noGrp="1"/>
          </p:cNvSpPr>
          <p:nvPr>
            <p:ph type="dt" sz="half" idx="10"/>
          </p:nvPr>
        </p:nvSpPr>
        <p:spPr/>
        <p:txBody>
          <a:bodyPr/>
          <a:lstStyle/>
          <a:p>
            <a:fld id="{836C96EC-180D-4251-B4CA-C0A742A79B23}" type="datetime1">
              <a:rPr lang="en-US" smtClean="0"/>
              <a:t>7/11/2020</a:t>
            </a:fld>
            <a:endParaRPr lang="en-US" dirty="0"/>
          </a:p>
        </p:txBody>
      </p:sp>
      <p:sp>
        <p:nvSpPr>
          <p:cNvPr id="6" name="Espaço Reservado para Número de Slide 5">
            <a:extLst>
              <a:ext uri="{FF2B5EF4-FFF2-40B4-BE49-F238E27FC236}">
                <a16:creationId xmlns:a16="http://schemas.microsoft.com/office/drawing/2014/main" id="{EF8D1606-B26C-416E-A067-D5A5EE41D42A}"/>
              </a:ext>
            </a:extLst>
          </p:cNvPr>
          <p:cNvSpPr>
            <a:spLocks noGrp="1"/>
          </p:cNvSpPr>
          <p:nvPr>
            <p:ph type="sldNum" sz="quarter" idx="12"/>
          </p:nvPr>
        </p:nvSpPr>
        <p:spPr/>
        <p:txBody>
          <a:bodyPr/>
          <a:lstStyle/>
          <a:p>
            <a:fld id="{629637A9-119A-49DA-BD12-AAC58B377D80}" type="slidenum">
              <a:rPr lang="en-US" smtClean="0"/>
              <a:t>43</a:t>
            </a:fld>
            <a:endParaRPr lang="en-US" dirty="0"/>
          </a:p>
        </p:txBody>
      </p:sp>
    </p:spTree>
    <p:extLst>
      <p:ext uri="{BB962C8B-B14F-4D97-AF65-F5344CB8AC3E}">
        <p14:creationId xmlns:p14="http://schemas.microsoft.com/office/powerpoint/2010/main" val="3471637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56A81-9890-48BE-A9B8-0756D208D54B}"/>
              </a:ext>
            </a:extLst>
          </p:cNvPr>
          <p:cNvSpPr>
            <a:spLocks noGrp="1"/>
          </p:cNvSpPr>
          <p:nvPr>
            <p:ph type="title"/>
          </p:nvPr>
        </p:nvSpPr>
        <p:spPr/>
        <p:txBody>
          <a:bodyPr>
            <a:normAutofit/>
          </a:bodyPr>
          <a:lstStyle/>
          <a:p>
            <a:r>
              <a:rPr lang="pt-BR" sz="4400" b="1" dirty="0"/>
              <a:t>Conclusões e Trabalhos Futuros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4AA32FB-173F-4076-97E7-58D55E058F24}"/>
                  </a:ext>
                </a:extLst>
              </p:cNvPr>
              <p:cNvSpPr>
                <a:spLocks noGrp="1"/>
              </p:cNvSpPr>
              <p:nvPr>
                <p:ph idx="1"/>
              </p:nvPr>
            </p:nvSpPr>
            <p:spPr/>
            <p:txBody>
              <a:bodyPr>
                <a:normAutofit/>
              </a:bodyPr>
              <a:lstStyle/>
              <a:p>
                <a:pPr>
                  <a:buFont typeface="Arial" panose="020B0604020202020204" pitchFamily="34" charset="0"/>
                  <a:buChar char="•"/>
                </a:pPr>
                <a:r>
                  <a:rPr lang="pt-BR" b="1" dirty="0">
                    <a:solidFill>
                      <a:srgbClr val="002060"/>
                    </a:solidFill>
                  </a:rPr>
                  <a:t>Trabalhos Futuros: </a:t>
                </a:r>
              </a:p>
              <a:p>
                <a:pPr>
                  <a:buFont typeface="Arial" panose="020B0604020202020204" pitchFamily="34" charset="0"/>
                  <a:buChar char="•"/>
                </a:pPr>
                <a:r>
                  <a:rPr lang="pt-BR" b="1" dirty="0">
                    <a:solidFill>
                      <a:srgbClr val="0070C0"/>
                    </a:solidFill>
                  </a:rPr>
                  <a:t>Testes de uma busca local RVND para se tentar uma maior diversificação em instâncias maiores e complexas, essa modificação juntamente com </a:t>
                </a:r>
                <a:r>
                  <a:rPr lang="pt-BR" b="1" dirty="0">
                    <a:solidFill>
                      <a:schemeClr val="tx1"/>
                    </a:solidFill>
                  </a:rPr>
                  <a:t>estruturas de vizinhanças mais sofisticadas </a:t>
                </a:r>
                <a:r>
                  <a:rPr lang="pt-BR" b="1" dirty="0">
                    <a:solidFill>
                      <a:srgbClr val="0070C0"/>
                    </a:solidFill>
                  </a:rPr>
                  <a:t>podem </a:t>
                </a:r>
                <a:r>
                  <a:rPr lang="pt-BR" b="1" dirty="0">
                    <a:solidFill>
                      <a:schemeClr val="tx1"/>
                    </a:solidFill>
                  </a:rPr>
                  <a:t>melhorar a convergência dos algoritmos em instâncias mais difíceis;</a:t>
                </a:r>
              </a:p>
              <a:p>
                <a:pPr>
                  <a:buFont typeface="Arial" panose="020B0604020202020204" pitchFamily="34" charset="0"/>
                  <a:buChar char="•"/>
                </a:pPr>
                <a:r>
                  <a:rPr lang="pt-BR" dirty="0"/>
                  <a:t>A utilização de um </a:t>
                </a:r>
                <a:r>
                  <a:rPr lang="pt-BR" b="1" dirty="0"/>
                  <a:t>GRASP Reativo </a:t>
                </a:r>
                <a:r>
                  <a:rPr lang="pt-BR" dirty="0"/>
                  <a:t>pode levar a um melhor conhecimento de qual </a:t>
                </a:r>
                <a14:m>
                  <m:oMath xmlns:m="http://schemas.openxmlformats.org/officeDocument/2006/math">
                    <m:r>
                      <a:rPr lang="pt-BR" b="0" i="1" dirty="0" smtClean="0">
                        <a:latin typeface="Cambria Math" panose="02040503050406030204" pitchFamily="18" charset="0"/>
                      </a:rPr>
                      <m:t>𝛼</m:t>
                    </m:r>
                  </m:oMath>
                </a14:m>
                <a:r>
                  <a:rPr lang="pt-BR" dirty="0"/>
                  <a:t> é mais interessante em cada instância testada e tornar o GRASP-VND mais adaptativo à cada rede e plano de medição avaliado;</a:t>
                </a:r>
              </a:p>
              <a:p>
                <a:pPr>
                  <a:buFont typeface="Arial" panose="020B0604020202020204" pitchFamily="34" charset="0"/>
                  <a:buChar char="•"/>
                </a:pPr>
                <a:r>
                  <a:rPr lang="pt-BR" b="1" dirty="0">
                    <a:solidFill>
                      <a:srgbClr val="0070C0"/>
                    </a:solidFill>
                  </a:rPr>
                  <a:t>Inserir conceitos de mineração de dados para a geração das soluções iniciais, visto que observou-se em testes secundários que as melhores soluções apresentam diversos elementos em comum e isso pode ser uma característica própria de cada rede testada;</a:t>
                </a:r>
              </a:p>
            </p:txBody>
          </p:sp>
        </mc:Choice>
        <mc:Fallback>
          <p:sp>
            <p:nvSpPr>
              <p:cNvPr id="3" name="Espaço Reservado para Conteúdo 2">
                <a:extLst>
                  <a:ext uri="{FF2B5EF4-FFF2-40B4-BE49-F238E27FC236}">
                    <a16:creationId xmlns:a16="http://schemas.microsoft.com/office/drawing/2014/main" id="{94AA32FB-173F-4076-97E7-58D55E058F24}"/>
                  </a:ext>
                </a:extLst>
              </p:cNvPr>
              <p:cNvSpPr>
                <a:spLocks noGrp="1" noRot="1" noChangeAspect="1" noMove="1" noResize="1" noEditPoints="1" noAdjustHandles="1" noChangeArrowheads="1" noChangeShapeType="1" noTextEdit="1"/>
              </p:cNvSpPr>
              <p:nvPr>
                <p:ph idx="1"/>
              </p:nvPr>
            </p:nvSpPr>
            <p:spPr>
              <a:blipFill>
                <a:blip r:embed="rId2"/>
                <a:stretch>
                  <a:fillRect l="-1455" t="-1667" r="-970"/>
                </a:stretch>
              </a:blipFill>
            </p:spPr>
            <p:txBody>
              <a:bodyPr/>
              <a:lstStyle/>
              <a:p>
                <a:r>
                  <a:rPr lang="pt-BR">
                    <a:noFill/>
                  </a:rPr>
                  <a:t> </a:t>
                </a:r>
              </a:p>
            </p:txBody>
          </p:sp>
        </mc:Fallback>
      </mc:AlternateContent>
      <p:cxnSp>
        <p:nvCxnSpPr>
          <p:cNvPr id="5" name="Conector de Seta Reta 4">
            <a:extLst>
              <a:ext uri="{FF2B5EF4-FFF2-40B4-BE49-F238E27FC236}">
                <a16:creationId xmlns:a16="http://schemas.microsoft.com/office/drawing/2014/main" id="{5A892BE6-5D9F-4B91-ADA7-6476DF722C9E}"/>
              </a:ext>
            </a:extLst>
          </p:cNvPr>
          <p:cNvCxnSpPr>
            <a:cxnSpLocks/>
          </p:cNvCxnSpPr>
          <p:nvPr/>
        </p:nvCxnSpPr>
        <p:spPr>
          <a:xfrm flipV="1">
            <a:off x="4305670" y="2192784"/>
            <a:ext cx="514905" cy="142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lipse 5">
            <a:extLst>
              <a:ext uri="{FF2B5EF4-FFF2-40B4-BE49-F238E27FC236}">
                <a16:creationId xmlns:a16="http://schemas.microsoft.com/office/drawing/2014/main" id="{AE100E46-299C-49BD-827C-C24AFC911950}"/>
              </a:ext>
            </a:extLst>
          </p:cNvPr>
          <p:cNvSpPr/>
          <p:nvPr/>
        </p:nvSpPr>
        <p:spPr>
          <a:xfrm>
            <a:off x="4754732" y="1916756"/>
            <a:ext cx="3764131" cy="347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Testado preliminarmente</a:t>
            </a:r>
          </a:p>
        </p:txBody>
      </p:sp>
      <p:cxnSp>
        <p:nvCxnSpPr>
          <p:cNvPr id="10" name="Conector de Seta Reta 9">
            <a:extLst>
              <a:ext uri="{FF2B5EF4-FFF2-40B4-BE49-F238E27FC236}">
                <a16:creationId xmlns:a16="http://schemas.microsoft.com/office/drawing/2014/main" id="{5366EE3B-56F1-44F4-A429-CC7633B4B0A7}"/>
              </a:ext>
            </a:extLst>
          </p:cNvPr>
          <p:cNvCxnSpPr>
            <a:cxnSpLocks/>
          </p:cNvCxnSpPr>
          <p:nvPr/>
        </p:nvCxnSpPr>
        <p:spPr>
          <a:xfrm>
            <a:off x="4337482" y="5142358"/>
            <a:ext cx="702816" cy="281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DC6953A4-B289-4139-ADA4-7D093590E13A}"/>
              </a:ext>
            </a:extLst>
          </p:cNvPr>
          <p:cNvSpPr/>
          <p:nvPr/>
        </p:nvSpPr>
        <p:spPr>
          <a:xfrm>
            <a:off x="5040298" y="5283307"/>
            <a:ext cx="3764131" cy="347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Testado preliminarmente</a:t>
            </a:r>
          </a:p>
        </p:txBody>
      </p:sp>
      <p:pic>
        <p:nvPicPr>
          <p:cNvPr id="17" name="Picture 6" descr="Luis Antonio Kowada">
            <a:extLst>
              <a:ext uri="{FF2B5EF4-FFF2-40B4-BE49-F238E27FC236}">
                <a16:creationId xmlns:a16="http://schemas.microsoft.com/office/drawing/2014/main" id="{9E7A2FF4-518B-45BE-BB1E-0EF179ADA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8" name="Espaço Reservado para Data 17">
            <a:extLst>
              <a:ext uri="{FF2B5EF4-FFF2-40B4-BE49-F238E27FC236}">
                <a16:creationId xmlns:a16="http://schemas.microsoft.com/office/drawing/2014/main" id="{B9CCC452-2AE6-44E7-A62F-909487E75ED0}"/>
              </a:ext>
            </a:extLst>
          </p:cNvPr>
          <p:cNvSpPr>
            <a:spLocks noGrp="1"/>
          </p:cNvSpPr>
          <p:nvPr>
            <p:ph type="dt" sz="half" idx="10"/>
          </p:nvPr>
        </p:nvSpPr>
        <p:spPr/>
        <p:txBody>
          <a:bodyPr/>
          <a:lstStyle/>
          <a:p>
            <a:fld id="{19921C65-1939-499F-B951-27FA56442B02}" type="datetime1">
              <a:rPr lang="en-US" smtClean="0"/>
              <a:t>7/11/2020</a:t>
            </a:fld>
            <a:endParaRPr lang="en-US" dirty="0"/>
          </a:p>
        </p:txBody>
      </p:sp>
      <p:sp>
        <p:nvSpPr>
          <p:cNvPr id="19" name="Espaço Reservado para Número de Slide 18">
            <a:extLst>
              <a:ext uri="{FF2B5EF4-FFF2-40B4-BE49-F238E27FC236}">
                <a16:creationId xmlns:a16="http://schemas.microsoft.com/office/drawing/2014/main" id="{7EF1046E-7B7E-4B71-A5CC-F9299A751948}"/>
              </a:ext>
            </a:extLst>
          </p:cNvPr>
          <p:cNvSpPr>
            <a:spLocks noGrp="1"/>
          </p:cNvSpPr>
          <p:nvPr>
            <p:ph type="sldNum" sz="quarter" idx="12"/>
          </p:nvPr>
        </p:nvSpPr>
        <p:spPr/>
        <p:txBody>
          <a:bodyPr/>
          <a:lstStyle/>
          <a:p>
            <a:fld id="{629637A9-119A-49DA-BD12-AAC58B377D80}" type="slidenum">
              <a:rPr lang="en-US" smtClean="0"/>
              <a:t>44</a:t>
            </a:fld>
            <a:endParaRPr lang="en-US" dirty="0"/>
          </a:p>
        </p:txBody>
      </p:sp>
    </p:spTree>
    <p:extLst>
      <p:ext uri="{BB962C8B-B14F-4D97-AF65-F5344CB8AC3E}">
        <p14:creationId xmlns:p14="http://schemas.microsoft.com/office/powerpoint/2010/main" val="3484735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56A81-9890-48BE-A9B8-0756D208D54B}"/>
              </a:ext>
            </a:extLst>
          </p:cNvPr>
          <p:cNvSpPr>
            <a:spLocks noGrp="1"/>
          </p:cNvSpPr>
          <p:nvPr>
            <p:ph type="title"/>
          </p:nvPr>
        </p:nvSpPr>
        <p:spPr/>
        <p:txBody>
          <a:bodyPr>
            <a:normAutofit/>
          </a:bodyPr>
          <a:lstStyle/>
          <a:p>
            <a:r>
              <a:rPr lang="pt-BR" sz="4400" b="1" dirty="0"/>
              <a:t>Conclusões e Trabalhos Futuros</a:t>
            </a:r>
          </a:p>
        </p:txBody>
      </p:sp>
      <p:sp>
        <p:nvSpPr>
          <p:cNvPr id="3" name="Espaço Reservado para Conteúdo 2">
            <a:extLst>
              <a:ext uri="{FF2B5EF4-FFF2-40B4-BE49-F238E27FC236}">
                <a16:creationId xmlns:a16="http://schemas.microsoft.com/office/drawing/2014/main" id="{94AA32FB-173F-4076-97E7-58D55E058F24}"/>
              </a:ext>
            </a:extLst>
          </p:cNvPr>
          <p:cNvSpPr>
            <a:spLocks noGrp="1"/>
          </p:cNvSpPr>
          <p:nvPr>
            <p:ph idx="1"/>
          </p:nvPr>
        </p:nvSpPr>
        <p:spPr/>
        <p:txBody>
          <a:bodyPr>
            <a:normAutofit/>
          </a:bodyPr>
          <a:lstStyle/>
          <a:p>
            <a:pPr algn="just">
              <a:buFont typeface="Arial" panose="020B0604020202020204" pitchFamily="34" charset="0"/>
              <a:buChar char="•"/>
            </a:pPr>
            <a:r>
              <a:rPr lang="pt-BR" b="1" dirty="0"/>
              <a:t>Trabalhos Futuros: </a:t>
            </a:r>
          </a:p>
          <a:p>
            <a:pPr algn="just">
              <a:buFont typeface="Arial" panose="020B0604020202020204" pitchFamily="34" charset="0"/>
              <a:buChar char="•"/>
            </a:pPr>
            <a:r>
              <a:rPr lang="pt-BR" b="1" dirty="0"/>
              <a:t>Inserção de restrições que indiquem prioridades em relações aos barramentos livres para alocação</a:t>
            </a:r>
            <a:r>
              <a:rPr lang="pt-BR" dirty="0"/>
              <a:t>, considerando distâncias físicas e dificuldade de instalação por localidade inserindo assim informações práticas ao problema;</a:t>
            </a:r>
          </a:p>
          <a:p>
            <a:pPr algn="just">
              <a:buFont typeface="Arial" panose="020B0604020202020204" pitchFamily="34" charset="0"/>
              <a:buChar char="•"/>
            </a:pPr>
            <a:r>
              <a:rPr lang="pt-BR" dirty="0"/>
              <a:t>Aprimoramento da formulação para considerar mais fatores além das criticalidades como, por exemplo, </a:t>
            </a:r>
            <a:r>
              <a:rPr lang="pt-BR" b="1" dirty="0"/>
              <a:t>custos distintos das barras</a:t>
            </a:r>
            <a:r>
              <a:rPr lang="pt-BR" dirty="0"/>
              <a:t>;</a:t>
            </a:r>
          </a:p>
          <a:p>
            <a:pPr algn="just">
              <a:buFont typeface="Arial" panose="020B0604020202020204" pitchFamily="34" charset="0"/>
              <a:buChar char="•"/>
            </a:pPr>
            <a:r>
              <a:rPr lang="pt-BR" b="1" dirty="0"/>
              <a:t>Desenvolvimento de outras funções para a etapa construtiva do GRASP</a:t>
            </a:r>
            <a:r>
              <a:rPr lang="pt-BR" dirty="0"/>
              <a:t>, considerando não só uma informação heurística mas também alguma função que traga informações quanto às criticalidades reduzidas com a inserção de cada barra;</a:t>
            </a:r>
          </a:p>
          <a:p>
            <a:pPr algn="just">
              <a:buFont typeface="Arial" panose="020B0604020202020204" pitchFamily="34" charset="0"/>
              <a:buChar char="•"/>
            </a:pPr>
            <a:r>
              <a:rPr lang="pt-BR" dirty="0"/>
              <a:t> Geração de mais instâncias difíceis para testes e calibração das metaheurísticas e a consequente realização de testes em outras configurações de rede;</a:t>
            </a:r>
          </a:p>
        </p:txBody>
      </p:sp>
      <p:pic>
        <p:nvPicPr>
          <p:cNvPr id="4" name="Picture 6" descr="Luis Antonio Kowada">
            <a:extLst>
              <a:ext uri="{FF2B5EF4-FFF2-40B4-BE49-F238E27FC236}">
                <a16:creationId xmlns:a16="http://schemas.microsoft.com/office/drawing/2014/main" id="{EA798CF5-0539-4EF6-83E7-36E20BD32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Data 4">
            <a:extLst>
              <a:ext uri="{FF2B5EF4-FFF2-40B4-BE49-F238E27FC236}">
                <a16:creationId xmlns:a16="http://schemas.microsoft.com/office/drawing/2014/main" id="{6B4A60AB-D847-4829-B8CC-143972C9C417}"/>
              </a:ext>
            </a:extLst>
          </p:cNvPr>
          <p:cNvSpPr>
            <a:spLocks noGrp="1"/>
          </p:cNvSpPr>
          <p:nvPr>
            <p:ph type="dt" sz="half" idx="10"/>
          </p:nvPr>
        </p:nvSpPr>
        <p:spPr/>
        <p:txBody>
          <a:bodyPr/>
          <a:lstStyle/>
          <a:p>
            <a:fld id="{3A3D229A-2B72-4B9F-B9A6-54619B1EA421}" type="datetime1">
              <a:rPr lang="en-US" smtClean="0"/>
              <a:t>7/11/2020</a:t>
            </a:fld>
            <a:endParaRPr lang="en-US" dirty="0"/>
          </a:p>
        </p:txBody>
      </p:sp>
      <p:sp>
        <p:nvSpPr>
          <p:cNvPr id="6" name="Espaço Reservado para Número de Slide 5">
            <a:extLst>
              <a:ext uri="{FF2B5EF4-FFF2-40B4-BE49-F238E27FC236}">
                <a16:creationId xmlns:a16="http://schemas.microsoft.com/office/drawing/2014/main" id="{B8463ADA-81CE-4F60-8C8C-CB2DD40D010B}"/>
              </a:ext>
            </a:extLst>
          </p:cNvPr>
          <p:cNvSpPr>
            <a:spLocks noGrp="1"/>
          </p:cNvSpPr>
          <p:nvPr>
            <p:ph type="sldNum" sz="quarter" idx="12"/>
          </p:nvPr>
        </p:nvSpPr>
        <p:spPr/>
        <p:txBody>
          <a:bodyPr/>
          <a:lstStyle/>
          <a:p>
            <a:fld id="{629637A9-119A-49DA-BD12-AAC58B377D80}" type="slidenum">
              <a:rPr lang="en-US" smtClean="0"/>
              <a:t>45</a:t>
            </a:fld>
            <a:endParaRPr lang="en-US" dirty="0"/>
          </a:p>
        </p:txBody>
      </p:sp>
    </p:spTree>
    <p:extLst>
      <p:ext uri="{BB962C8B-B14F-4D97-AF65-F5344CB8AC3E}">
        <p14:creationId xmlns:p14="http://schemas.microsoft.com/office/powerpoint/2010/main" val="3573295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0DEF8-7C00-4E81-A6FE-D7670141CFE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151ED2AE-A1BC-4481-936A-FAA06005DEFA}"/>
              </a:ext>
            </a:extLst>
          </p:cNvPr>
          <p:cNvSpPr>
            <a:spLocks noGrp="1"/>
          </p:cNvSpPr>
          <p:nvPr>
            <p:ph idx="1"/>
          </p:nvPr>
        </p:nvSpPr>
        <p:spPr/>
        <p:txBody>
          <a:bodyPr>
            <a:normAutofit/>
          </a:bodyPr>
          <a:lstStyle/>
          <a:p>
            <a:pPr algn="ctr"/>
            <a:endParaRPr lang="pt-BR" sz="3200" dirty="0"/>
          </a:p>
          <a:p>
            <a:pPr algn="ctr"/>
            <a:endParaRPr lang="pt-BR" sz="3200" dirty="0"/>
          </a:p>
          <a:p>
            <a:pPr algn="ctr"/>
            <a:r>
              <a:rPr lang="pt-BR" sz="4400" b="1" dirty="0"/>
              <a:t>OBRIGADO!!!</a:t>
            </a:r>
          </a:p>
        </p:txBody>
      </p:sp>
      <p:sp>
        <p:nvSpPr>
          <p:cNvPr id="4" name="Espaço Reservado para Data 3">
            <a:extLst>
              <a:ext uri="{FF2B5EF4-FFF2-40B4-BE49-F238E27FC236}">
                <a16:creationId xmlns:a16="http://schemas.microsoft.com/office/drawing/2014/main" id="{97AD6F48-9C15-452E-A423-B499781B490F}"/>
              </a:ext>
            </a:extLst>
          </p:cNvPr>
          <p:cNvSpPr>
            <a:spLocks noGrp="1"/>
          </p:cNvSpPr>
          <p:nvPr>
            <p:ph type="dt" sz="half" idx="10"/>
          </p:nvPr>
        </p:nvSpPr>
        <p:spPr/>
        <p:txBody>
          <a:bodyPr/>
          <a:lstStyle/>
          <a:p>
            <a:fld id="{A6B685DB-EF13-47B3-A155-EB9644EF9C3D}" type="datetime1">
              <a:rPr lang="en-US" smtClean="0"/>
              <a:t>7/11/2020</a:t>
            </a:fld>
            <a:endParaRPr lang="en-US" dirty="0"/>
          </a:p>
        </p:txBody>
      </p:sp>
      <p:sp>
        <p:nvSpPr>
          <p:cNvPr id="5" name="Espaço Reservado para Número de Slide 4">
            <a:extLst>
              <a:ext uri="{FF2B5EF4-FFF2-40B4-BE49-F238E27FC236}">
                <a16:creationId xmlns:a16="http://schemas.microsoft.com/office/drawing/2014/main" id="{C8AFB504-E5C3-4C4C-A665-F451E74BA6C2}"/>
              </a:ext>
            </a:extLst>
          </p:cNvPr>
          <p:cNvSpPr>
            <a:spLocks noGrp="1"/>
          </p:cNvSpPr>
          <p:nvPr>
            <p:ph type="sldNum" sz="quarter" idx="12"/>
          </p:nvPr>
        </p:nvSpPr>
        <p:spPr/>
        <p:txBody>
          <a:bodyPr/>
          <a:lstStyle/>
          <a:p>
            <a:fld id="{629637A9-119A-49DA-BD12-AAC58B377D80}" type="slidenum">
              <a:rPr lang="en-US" smtClean="0"/>
              <a:t>46</a:t>
            </a:fld>
            <a:endParaRPr lang="en-US" dirty="0"/>
          </a:p>
        </p:txBody>
      </p:sp>
    </p:spTree>
    <p:extLst>
      <p:ext uri="{BB962C8B-B14F-4D97-AF65-F5344CB8AC3E}">
        <p14:creationId xmlns:p14="http://schemas.microsoft.com/office/powerpoint/2010/main" val="4286198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F91AF-2509-4E92-A37C-85F0553D4BEB}"/>
              </a:ext>
            </a:extLst>
          </p:cNvPr>
          <p:cNvSpPr>
            <a:spLocks noGrp="1"/>
          </p:cNvSpPr>
          <p:nvPr>
            <p:ph type="title"/>
          </p:nvPr>
        </p:nvSpPr>
        <p:spPr/>
        <p:txBody>
          <a:bodyPr/>
          <a:lstStyle/>
          <a:p>
            <a:r>
              <a:rPr lang="pt-BR" dirty="0"/>
              <a:t>Teste Adicional</a:t>
            </a:r>
          </a:p>
        </p:txBody>
      </p:sp>
      <p:sp>
        <p:nvSpPr>
          <p:cNvPr id="3" name="Espaço Reservado para Conteúdo 2">
            <a:extLst>
              <a:ext uri="{FF2B5EF4-FFF2-40B4-BE49-F238E27FC236}">
                <a16:creationId xmlns:a16="http://schemas.microsoft.com/office/drawing/2014/main" id="{E25C72C6-EA21-488B-8352-44B545573FE0}"/>
              </a:ext>
            </a:extLst>
          </p:cNvPr>
          <p:cNvSpPr>
            <a:spLocks noGrp="1"/>
          </p:cNvSpPr>
          <p:nvPr>
            <p:ph idx="1"/>
          </p:nvPr>
        </p:nvSpPr>
        <p:spPr/>
        <p:txBody>
          <a:bodyPr/>
          <a:lstStyle/>
          <a:p>
            <a:r>
              <a:rPr lang="pt-BR" dirty="0"/>
              <a:t>VNS com tempo extra:</a:t>
            </a:r>
          </a:p>
        </p:txBody>
      </p:sp>
      <p:pic>
        <p:nvPicPr>
          <p:cNvPr id="4" name="Imagem 3">
            <a:extLst>
              <a:ext uri="{FF2B5EF4-FFF2-40B4-BE49-F238E27FC236}">
                <a16:creationId xmlns:a16="http://schemas.microsoft.com/office/drawing/2014/main" id="{753527B3-F943-42E2-9993-A12683A3310E}"/>
              </a:ext>
            </a:extLst>
          </p:cNvPr>
          <p:cNvPicPr>
            <a:picLocks noChangeAspect="1"/>
          </p:cNvPicPr>
          <p:nvPr/>
        </p:nvPicPr>
        <p:blipFill>
          <a:blip r:embed="rId2"/>
          <a:stretch>
            <a:fillRect/>
          </a:stretch>
        </p:blipFill>
        <p:spPr>
          <a:xfrm>
            <a:off x="2202587" y="2328051"/>
            <a:ext cx="7395038" cy="3179084"/>
          </a:xfrm>
          <a:prstGeom prst="rect">
            <a:avLst/>
          </a:prstGeom>
        </p:spPr>
      </p:pic>
      <p:sp>
        <p:nvSpPr>
          <p:cNvPr id="5" name="Espaço Reservado para Data 4">
            <a:extLst>
              <a:ext uri="{FF2B5EF4-FFF2-40B4-BE49-F238E27FC236}">
                <a16:creationId xmlns:a16="http://schemas.microsoft.com/office/drawing/2014/main" id="{1E3913E0-4DF9-4057-9302-B3ABD39D923D}"/>
              </a:ext>
            </a:extLst>
          </p:cNvPr>
          <p:cNvSpPr>
            <a:spLocks noGrp="1"/>
          </p:cNvSpPr>
          <p:nvPr>
            <p:ph type="dt" sz="half" idx="10"/>
          </p:nvPr>
        </p:nvSpPr>
        <p:spPr/>
        <p:txBody>
          <a:bodyPr/>
          <a:lstStyle/>
          <a:p>
            <a:fld id="{90E261B8-D979-4FDC-A61B-99858533D638}" type="datetime1">
              <a:rPr lang="en-US" smtClean="0"/>
              <a:t>7/11/2020</a:t>
            </a:fld>
            <a:endParaRPr lang="en-US" dirty="0"/>
          </a:p>
        </p:txBody>
      </p:sp>
      <p:sp>
        <p:nvSpPr>
          <p:cNvPr id="6" name="Espaço Reservado para Número de Slide 5">
            <a:extLst>
              <a:ext uri="{FF2B5EF4-FFF2-40B4-BE49-F238E27FC236}">
                <a16:creationId xmlns:a16="http://schemas.microsoft.com/office/drawing/2014/main" id="{2189AC6D-73DC-4E45-9DAC-14FE4B18C208}"/>
              </a:ext>
            </a:extLst>
          </p:cNvPr>
          <p:cNvSpPr>
            <a:spLocks noGrp="1"/>
          </p:cNvSpPr>
          <p:nvPr>
            <p:ph type="sldNum" sz="quarter" idx="12"/>
          </p:nvPr>
        </p:nvSpPr>
        <p:spPr/>
        <p:txBody>
          <a:bodyPr/>
          <a:lstStyle/>
          <a:p>
            <a:fld id="{629637A9-119A-49DA-BD12-AAC58B377D80}" type="slidenum">
              <a:rPr lang="en-US" smtClean="0"/>
              <a:t>47</a:t>
            </a:fld>
            <a:endParaRPr lang="en-US" dirty="0"/>
          </a:p>
        </p:txBody>
      </p:sp>
      <p:sp>
        <p:nvSpPr>
          <p:cNvPr id="7" name="Elipse 6">
            <a:extLst>
              <a:ext uri="{FF2B5EF4-FFF2-40B4-BE49-F238E27FC236}">
                <a16:creationId xmlns:a16="http://schemas.microsoft.com/office/drawing/2014/main" id="{111206CD-C1D5-405C-AF4E-FBC594340AD5}"/>
              </a:ext>
            </a:extLst>
          </p:cNvPr>
          <p:cNvSpPr/>
          <p:nvPr/>
        </p:nvSpPr>
        <p:spPr>
          <a:xfrm>
            <a:off x="7057748" y="4335729"/>
            <a:ext cx="257452" cy="3195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3489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D8658-FA3D-49D6-B66B-009D6FFFE150}"/>
              </a:ext>
            </a:extLst>
          </p:cNvPr>
          <p:cNvSpPr>
            <a:spLocks noGrp="1"/>
          </p:cNvSpPr>
          <p:nvPr>
            <p:ph type="title"/>
          </p:nvPr>
        </p:nvSpPr>
        <p:spPr/>
        <p:txBody>
          <a:bodyPr/>
          <a:lstStyle/>
          <a:p>
            <a:r>
              <a:rPr lang="pt-BR" b="1" dirty="0"/>
              <a:t>Introdução</a:t>
            </a:r>
          </a:p>
        </p:txBody>
      </p:sp>
      <p:sp>
        <p:nvSpPr>
          <p:cNvPr id="3" name="Espaço Reservado para Conteúdo 2">
            <a:extLst>
              <a:ext uri="{FF2B5EF4-FFF2-40B4-BE49-F238E27FC236}">
                <a16:creationId xmlns:a16="http://schemas.microsoft.com/office/drawing/2014/main" id="{4CC572AD-A8B8-4E4F-BFC3-596A1D8D5B23}"/>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pt-BR" sz="1800" b="1" dirty="0"/>
              <a:t>Operação em Tempo Real;</a:t>
            </a:r>
          </a:p>
          <a:p>
            <a:pPr>
              <a:buFont typeface="Arial" panose="020B0604020202020204" pitchFamily="34" charset="0"/>
              <a:buChar char="•"/>
            </a:pPr>
            <a:endParaRPr lang="pt-BR" sz="1800" b="1" dirty="0"/>
          </a:p>
          <a:p>
            <a:pPr>
              <a:buFont typeface="Arial" panose="020B0604020202020204" pitchFamily="34" charset="0"/>
              <a:buChar char="•"/>
            </a:pPr>
            <a:endParaRPr lang="pt-BR" sz="1800" b="1" dirty="0"/>
          </a:p>
          <a:p>
            <a:pPr>
              <a:buFont typeface="Arial" panose="020B0604020202020204" pitchFamily="34" charset="0"/>
              <a:buChar char="•"/>
            </a:pPr>
            <a:endParaRPr lang="pt-BR" sz="1800" b="1" dirty="0"/>
          </a:p>
          <a:p>
            <a:pPr>
              <a:buFont typeface="Arial" panose="020B0604020202020204" pitchFamily="34" charset="0"/>
              <a:buChar char="•"/>
            </a:pPr>
            <a:endParaRPr lang="pt-BR" sz="1800" b="1" dirty="0"/>
          </a:p>
          <a:p>
            <a:pPr>
              <a:buFont typeface="Arial" panose="020B0604020202020204" pitchFamily="34" charset="0"/>
              <a:buChar char="•"/>
            </a:pPr>
            <a:r>
              <a:rPr lang="pt-BR" sz="1800" b="1" dirty="0"/>
              <a:t>O objetivo do trabalho é reforçar uma rede pré-planejada reduzindo as chamadas criticalidades de medidas;</a:t>
            </a:r>
          </a:p>
          <a:p>
            <a:pPr>
              <a:buFont typeface="Arial" panose="020B0604020202020204" pitchFamily="34" charset="0"/>
              <a:buChar char="•"/>
            </a:pPr>
            <a:endParaRPr lang="pt-BR" sz="1800" dirty="0"/>
          </a:p>
          <a:p>
            <a:pPr>
              <a:buFont typeface="Arial" panose="020B0604020202020204" pitchFamily="34" charset="0"/>
              <a:buChar char="•"/>
            </a:pPr>
            <a:r>
              <a:rPr lang="pt-BR" sz="1800" dirty="0"/>
              <a:t>Uma rede pode possuir inúmeras barras disponíveis para </a:t>
            </a:r>
            <a:r>
              <a:rPr lang="pt-BR" sz="1800" b="1" dirty="0"/>
              <a:t>alocação de Unidades de Medição(UMs) </a:t>
            </a:r>
            <a:r>
              <a:rPr lang="pt-BR" sz="1800" dirty="0"/>
              <a:t>o que pode resultar em um problema combinatorial complexo;</a:t>
            </a:r>
          </a:p>
          <a:p>
            <a:pPr>
              <a:buFont typeface="Arial" panose="020B0604020202020204" pitchFamily="34" charset="0"/>
              <a:buChar char="•"/>
            </a:pPr>
            <a:endParaRPr lang="pt-BR" sz="1800" dirty="0"/>
          </a:p>
          <a:p>
            <a:pPr>
              <a:buFont typeface="Arial" panose="020B0604020202020204" pitchFamily="34" charset="0"/>
              <a:buChar char="•"/>
            </a:pPr>
            <a:r>
              <a:rPr lang="pt-BR" sz="1800" dirty="0"/>
              <a:t>As metaheurísticas tradicionalmente são amplamente aplicadas nesses tipos de problemas e</a:t>
            </a:r>
            <a:r>
              <a:rPr lang="pt-BR" dirty="0"/>
              <a:t> </a:t>
            </a:r>
            <a:r>
              <a:rPr lang="pt-BR" sz="1600" dirty="0"/>
              <a:t>para tal testou-se duas técnicas</a:t>
            </a:r>
            <a:r>
              <a:rPr lang="pt-BR" dirty="0"/>
              <a:t>:</a:t>
            </a:r>
          </a:p>
          <a:p>
            <a:pPr lvl="1">
              <a:buFont typeface="Arial" panose="020B0604020202020204" pitchFamily="34" charset="0"/>
              <a:buChar char="•"/>
            </a:pPr>
            <a:r>
              <a:rPr lang="pt-BR" sz="2000" b="1" dirty="0">
                <a:solidFill>
                  <a:srgbClr val="7030A0"/>
                </a:solidFill>
              </a:rPr>
              <a:t>GRASP-VND;</a:t>
            </a:r>
          </a:p>
          <a:p>
            <a:pPr lvl="1">
              <a:buFont typeface="Arial" panose="020B0604020202020204" pitchFamily="34" charset="0"/>
              <a:buChar char="•"/>
            </a:pPr>
            <a:r>
              <a:rPr lang="pt-BR" sz="2000" b="1" dirty="0">
                <a:solidFill>
                  <a:srgbClr val="7030A0"/>
                </a:solidFill>
              </a:rPr>
              <a:t>VNS-VND;</a:t>
            </a:r>
          </a:p>
          <a:p>
            <a:pPr>
              <a:buFont typeface="Arial" panose="020B0604020202020204" pitchFamily="34" charset="0"/>
              <a:buChar char="•"/>
            </a:pPr>
            <a:endParaRPr lang="pt-BR" dirty="0"/>
          </a:p>
        </p:txBody>
      </p:sp>
      <p:pic>
        <p:nvPicPr>
          <p:cNvPr id="8" name="Imagem 7">
            <a:extLst>
              <a:ext uri="{FF2B5EF4-FFF2-40B4-BE49-F238E27FC236}">
                <a16:creationId xmlns:a16="http://schemas.microsoft.com/office/drawing/2014/main" id="{ECD20EFD-DF47-4EFC-A5EF-10917A4BC81C}"/>
              </a:ext>
            </a:extLst>
          </p:cNvPr>
          <p:cNvPicPr>
            <a:picLocks noChangeAspect="1"/>
          </p:cNvPicPr>
          <p:nvPr/>
        </p:nvPicPr>
        <p:blipFill>
          <a:blip r:embed="rId2"/>
          <a:stretch>
            <a:fillRect/>
          </a:stretch>
        </p:blipFill>
        <p:spPr>
          <a:xfrm>
            <a:off x="4188549" y="1804380"/>
            <a:ext cx="2487459" cy="1655290"/>
          </a:xfrm>
          <a:prstGeom prst="rect">
            <a:avLst/>
          </a:prstGeom>
        </p:spPr>
      </p:pic>
      <p:pic>
        <p:nvPicPr>
          <p:cNvPr id="9" name="Picture 6" descr="Luis Antonio Kowada">
            <a:extLst>
              <a:ext uri="{FF2B5EF4-FFF2-40B4-BE49-F238E27FC236}">
                <a16:creationId xmlns:a16="http://schemas.microsoft.com/office/drawing/2014/main" id="{553AA5E9-0016-4972-B0BD-F828DF404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0" name="Espaço Reservado para Data 9">
            <a:extLst>
              <a:ext uri="{FF2B5EF4-FFF2-40B4-BE49-F238E27FC236}">
                <a16:creationId xmlns:a16="http://schemas.microsoft.com/office/drawing/2014/main" id="{36A8E9C8-1DB8-4193-9632-0C008FEEFA41}"/>
              </a:ext>
            </a:extLst>
          </p:cNvPr>
          <p:cNvSpPr>
            <a:spLocks noGrp="1"/>
          </p:cNvSpPr>
          <p:nvPr>
            <p:ph type="dt" sz="half" idx="10"/>
          </p:nvPr>
        </p:nvSpPr>
        <p:spPr/>
        <p:txBody>
          <a:bodyPr/>
          <a:lstStyle/>
          <a:p>
            <a:fld id="{02DC905A-0253-4059-B2AE-0B4E15A399EA}" type="datetime1">
              <a:rPr lang="en-US" smtClean="0"/>
              <a:t>7/11/2020</a:t>
            </a:fld>
            <a:endParaRPr lang="en-US" dirty="0"/>
          </a:p>
        </p:txBody>
      </p:sp>
      <p:sp>
        <p:nvSpPr>
          <p:cNvPr id="11" name="Espaço Reservado para Número de Slide 10">
            <a:extLst>
              <a:ext uri="{FF2B5EF4-FFF2-40B4-BE49-F238E27FC236}">
                <a16:creationId xmlns:a16="http://schemas.microsoft.com/office/drawing/2014/main" id="{145B4E20-41ED-4E15-8B7B-CEF46891C9F5}"/>
              </a:ext>
            </a:extLst>
          </p:cNvPr>
          <p:cNvSpPr>
            <a:spLocks noGrp="1"/>
          </p:cNvSpPr>
          <p:nvPr>
            <p:ph type="sldNum" sz="quarter" idx="12"/>
          </p:nvPr>
        </p:nvSpPr>
        <p:spPr/>
        <p:txBody>
          <a:bodyPr/>
          <a:lstStyle/>
          <a:p>
            <a:fld id="{629637A9-119A-49DA-BD12-AAC58B377D80}" type="slidenum">
              <a:rPr lang="en-US" smtClean="0"/>
              <a:t>5</a:t>
            </a:fld>
            <a:endParaRPr lang="en-US" dirty="0"/>
          </a:p>
        </p:txBody>
      </p:sp>
    </p:spTree>
    <p:extLst>
      <p:ext uri="{BB962C8B-B14F-4D97-AF65-F5344CB8AC3E}">
        <p14:creationId xmlns:p14="http://schemas.microsoft.com/office/powerpoint/2010/main" val="393186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D8658-FA3D-49D6-B66B-009D6FFFE150}"/>
              </a:ext>
            </a:extLst>
          </p:cNvPr>
          <p:cNvSpPr>
            <a:spLocks noGrp="1"/>
          </p:cNvSpPr>
          <p:nvPr>
            <p:ph type="title"/>
          </p:nvPr>
        </p:nvSpPr>
        <p:spPr/>
        <p:txBody>
          <a:bodyPr/>
          <a:lstStyle/>
          <a:p>
            <a:r>
              <a:rPr lang="pt-BR" dirty="0"/>
              <a:t>Contexto e Motivações</a:t>
            </a:r>
          </a:p>
        </p:txBody>
      </p:sp>
      <p:sp>
        <p:nvSpPr>
          <p:cNvPr id="3" name="Espaço Reservado para Conteúdo 2">
            <a:extLst>
              <a:ext uri="{FF2B5EF4-FFF2-40B4-BE49-F238E27FC236}">
                <a16:creationId xmlns:a16="http://schemas.microsoft.com/office/drawing/2014/main" id="{4CC572AD-A8B8-4E4F-BFC3-596A1D8D5B23}"/>
              </a:ext>
            </a:extLst>
          </p:cNvPr>
          <p:cNvSpPr>
            <a:spLocks noGrp="1"/>
          </p:cNvSpPr>
          <p:nvPr>
            <p:ph idx="1"/>
          </p:nvPr>
        </p:nvSpPr>
        <p:spPr/>
        <p:txBody>
          <a:bodyPr>
            <a:normAutofit/>
          </a:bodyPr>
          <a:lstStyle/>
          <a:p>
            <a:pPr>
              <a:buFont typeface="Arial" panose="020B0604020202020204" pitchFamily="34" charset="0"/>
              <a:buChar char="•"/>
            </a:pPr>
            <a:r>
              <a:rPr lang="pt-BR" dirty="0"/>
              <a:t> A Estimação de Estado (EE) é uma etapa vital da operação em tempo real de sistemas elétricos;</a:t>
            </a:r>
          </a:p>
          <a:p>
            <a:pPr>
              <a:buFont typeface="Arial" panose="020B0604020202020204" pitchFamily="34" charset="0"/>
              <a:buChar char="•"/>
            </a:pPr>
            <a:endParaRPr lang="pt-BR" dirty="0"/>
          </a:p>
          <a:p>
            <a:pPr>
              <a:buFont typeface="Arial" panose="020B0604020202020204" pitchFamily="34" charset="0"/>
              <a:buChar char="•"/>
            </a:pPr>
            <a:r>
              <a:rPr lang="pt-BR" dirty="0"/>
              <a:t>As medidas presentes na rede juntamente com a sua topologia definem a sua condição de </a:t>
            </a:r>
            <a:r>
              <a:rPr lang="pt-BR" b="1" dirty="0"/>
              <a:t>observabilidade</a:t>
            </a:r>
            <a:r>
              <a:rPr lang="pt-BR" dirty="0"/>
              <a:t>;</a:t>
            </a:r>
          </a:p>
          <a:p>
            <a:pPr>
              <a:buFont typeface="Arial" panose="020B0604020202020204" pitchFamily="34" charset="0"/>
              <a:buChar char="•"/>
            </a:pPr>
            <a:endParaRPr lang="pt-BR" dirty="0"/>
          </a:p>
          <a:p>
            <a:pPr>
              <a:buFont typeface="Arial" panose="020B0604020202020204" pitchFamily="34" charset="0"/>
              <a:buChar char="•"/>
            </a:pPr>
            <a:r>
              <a:rPr lang="pt-BR" b="1" dirty="0">
                <a:solidFill>
                  <a:srgbClr val="0070C0"/>
                </a:solidFill>
              </a:rPr>
              <a:t>A Literatura se encontra saturada de soluções de alocação ótima para garantia de observabilidade com um custo mínimo;</a:t>
            </a:r>
          </a:p>
          <a:p>
            <a:pPr>
              <a:buFont typeface="Arial" panose="020B0604020202020204" pitchFamily="34" charset="0"/>
              <a:buChar char="•"/>
            </a:pPr>
            <a:endParaRPr lang="pt-BR" dirty="0"/>
          </a:p>
          <a:p>
            <a:pPr>
              <a:buFont typeface="Arial" panose="020B0604020202020204" pitchFamily="34" charset="0"/>
              <a:buChar char="•"/>
            </a:pPr>
            <a:r>
              <a:rPr lang="pt-BR" b="1" dirty="0"/>
              <a:t>Foco não explorado </a:t>
            </a:r>
            <a:r>
              <a:rPr lang="pt-BR" dirty="0"/>
              <a:t>-&gt; Capacidade de Processamento de Erros Grosseiros e Perda de Observabilidade;</a:t>
            </a:r>
          </a:p>
          <a:p>
            <a:pPr>
              <a:buFont typeface="Arial" panose="020B0604020202020204" pitchFamily="34" charset="0"/>
              <a:buChar char="•"/>
            </a:pPr>
            <a:endParaRPr lang="pt-BR" dirty="0"/>
          </a:p>
        </p:txBody>
      </p:sp>
      <p:sp>
        <p:nvSpPr>
          <p:cNvPr id="4" name="Espaço Reservado para Data 3">
            <a:extLst>
              <a:ext uri="{FF2B5EF4-FFF2-40B4-BE49-F238E27FC236}">
                <a16:creationId xmlns:a16="http://schemas.microsoft.com/office/drawing/2014/main" id="{FC6C886B-116B-4EEC-B752-D44505F3F529}"/>
              </a:ext>
            </a:extLst>
          </p:cNvPr>
          <p:cNvSpPr>
            <a:spLocks noGrp="1"/>
          </p:cNvSpPr>
          <p:nvPr>
            <p:ph type="dt" sz="half" idx="10"/>
          </p:nvPr>
        </p:nvSpPr>
        <p:spPr/>
        <p:txBody>
          <a:bodyPr/>
          <a:lstStyle/>
          <a:p>
            <a:fld id="{CC33DD6C-46A7-4745-B148-DCF377D93376}" type="datetime1">
              <a:rPr lang="en-US" smtClean="0"/>
              <a:t>7/11/2020</a:t>
            </a:fld>
            <a:endParaRPr lang="en-US" dirty="0"/>
          </a:p>
        </p:txBody>
      </p:sp>
      <p:sp>
        <p:nvSpPr>
          <p:cNvPr id="5" name="Espaço Reservado para Número de Slide 4">
            <a:extLst>
              <a:ext uri="{FF2B5EF4-FFF2-40B4-BE49-F238E27FC236}">
                <a16:creationId xmlns:a16="http://schemas.microsoft.com/office/drawing/2014/main" id="{FE2C4296-99FF-4DFC-B513-8203BAC2A852}"/>
              </a:ext>
            </a:extLst>
          </p:cNvPr>
          <p:cNvSpPr>
            <a:spLocks noGrp="1"/>
          </p:cNvSpPr>
          <p:nvPr>
            <p:ph type="sldNum" sz="quarter" idx="12"/>
          </p:nvPr>
        </p:nvSpPr>
        <p:spPr/>
        <p:txBody>
          <a:bodyPr/>
          <a:lstStyle/>
          <a:p>
            <a:fld id="{629637A9-119A-49DA-BD12-AAC58B377D80}" type="slidenum">
              <a:rPr lang="en-US" smtClean="0"/>
              <a:t>6</a:t>
            </a:fld>
            <a:endParaRPr lang="en-US" dirty="0"/>
          </a:p>
        </p:txBody>
      </p:sp>
    </p:spTree>
    <p:extLst>
      <p:ext uri="{BB962C8B-B14F-4D97-AF65-F5344CB8AC3E}">
        <p14:creationId xmlns:p14="http://schemas.microsoft.com/office/powerpoint/2010/main" val="287255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D8658-FA3D-49D6-B66B-009D6FFFE150}"/>
              </a:ext>
            </a:extLst>
          </p:cNvPr>
          <p:cNvSpPr>
            <a:spLocks noGrp="1"/>
          </p:cNvSpPr>
          <p:nvPr>
            <p:ph type="title"/>
          </p:nvPr>
        </p:nvSpPr>
        <p:spPr/>
        <p:txBody>
          <a:bodyPr/>
          <a:lstStyle/>
          <a:p>
            <a:r>
              <a:rPr lang="pt-BR" b="1" dirty="0"/>
              <a:t>Contexto e Motivações</a:t>
            </a:r>
          </a:p>
        </p:txBody>
      </p:sp>
      <p:sp>
        <p:nvSpPr>
          <p:cNvPr id="3" name="Espaço Reservado para Conteúdo 2">
            <a:extLst>
              <a:ext uri="{FF2B5EF4-FFF2-40B4-BE49-F238E27FC236}">
                <a16:creationId xmlns:a16="http://schemas.microsoft.com/office/drawing/2014/main" id="{4CC572AD-A8B8-4E4F-BFC3-596A1D8D5B23}"/>
              </a:ext>
            </a:extLst>
          </p:cNvPr>
          <p:cNvSpPr>
            <a:spLocks noGrp="1"/>
          </p:cNvSpPr>
          <p:nvPr>
            <p:ph idx="1"/>
          </p:nvPr>
        </p:nvSpPr>
        <p:spPr/>
        <p:txBody>
          <a:bodyPr>
            <a:normAutofit/>
          </a:bodyPr>
          <a:lstStyle/>
          <a:p>
            <a:pPr>
              <a:buFont typeface="Arial" panose="020B0604020202020204" pitchFamily="34" charset="0"/>
              <a:buChar char="•"/>
            </a:pPr>
            <a:r>
              <a:rPr lang="pt-BR" sz="2800" dirty="0"/>
              <a:t> </a:t>
            </a:r>
            <a:r>
              <a:rPr lang="pt-BR" sz="2800" b="1" dirty="0"/>
              <a:t>Motivações:</a:t>
            </a:r>
          </a:p>
          <a:p>
            <a:pPr lvl="1">
              <a:buFont typeface="Arial" panose="020B0604020202020204" pitchFamily="34" charset="0"/>
              <a:buChar char="•"/>
            </a:pPr>
            <a:r>
              <a:rPr lang="pt-BR" sz="2400" dirty="0"/>
              <a:t>Explorar e formular um problema novo;</a:t>
            </a:r>
          </a:p>
          <a:p>
            <a:pPr marL="201168" lvl="1" indent="0">
              <a:buNone/>
            </a:pPr>
            <a:endParaRPr lang="pt-BR" sz="2400" dirty="0"/>
          </a:p>
          <a:p>
            <a:pPr lvl="1">
              <a:buFont typeface="Arial" panose="020B0604020202020204" pitchFamily="34" charset="0"/>
              <a:buChar char="•"/>
            </a:pPr>
            <a:r>
              <a:rPr lang="pt-BR" sz="2400" dirty="0"/>
              <a:t>Capacidade de reforçar a rede e possibilitar a </a:t>
            </a:r>
            <a:r>
              <a:rPr lang="pt-BR" sz="2400" b="1" dirty="0"/>
              <a:t>mitigação das criticalidades</a:t>
            </a:r>
            <a:r>
              <a:rPr lang="pt-BR" sz="2400" dirty="0"/>
              <a:t>;</a:t>
            </a:r>
          </a:p>
          <a:p>
            <a:pPr marL="201168" lvl="1" indent="0">
              <a:buNone/>
            </a:pPr>
            <a:endParaRPr lang="pt-BR" sz="2400" dirty="0"/>
          </a:p>
          <a:p>
            <a:pPr lvl="1">
              <a:buFont typeface="Arial" panose="020B0604020202020204" pitchFamily="34" charset="0"/>
              <a:buChar char="•"/>
            </a:pPr>
            <a:r>
              <a:rPr lang="pt-BR" sz="2400" dirty="0"/>
              <a:t>Apresentar uma forma de solução através da utilização do “poder” das metaheurísticas;</a:t>
            </a:r>
          </a:p>
          <a:p>
            <a:pPr marL="201168" lvl="1" indent="0">
              <a:buNone/>
            </a:pPr>
            <a:endParaRPr lang="pt-BR" sz="2400" dirty="0"/>
          </a:p>
          <a:p>
            <a:pPr lvl="1">
              <a:buFont typeface="Arial" panose="020B0604020202020204" pitchFamily="34" charset="0"/>
              <a:buChar char="•"/>
            </a:pPr>
            <a:r>
              <a:rPr lang="pt-BR" sz="2400" dirty="0"/>
              <a:t>Contexto prático para aplicação do estudo das criticalidades de uma rede elétrica;</a:t>
            </a:r>
          </a:p>
          <a:p>
            <a:pPr>
              <a:buFont typeface="Arial" panose="020B0604020202020204" pitchFamily="34" charset="0"/>
              <a:buChar char="•"/>
            </a:pPr>
            <a:endParaRPr lang="pt-BR" dirty="0"/>
          </a:p>
        </p:txBody>
      </p:sp>
      <p:pic>
        <p:nvPicPr>
          <p:cNvPr id="6" name="Picture 6" descr="Luis Antonio Kowada">
            <a:extLst>
              <a:ext uri="{FF2B5EF4-FFF2-40B4-BE49-F238E27FC236}">
                <a16:creationId xmlns:a16="http://schemas.microsoft.com/office/drawing/2014/main" id="{38EDBC87-DF0B-4DCF-BA58-4C5A066C3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Data 6">
            <a:extLst>
              <a:ext uri="{FF2B5EF4-FFF2-40B4-BE49-F238E27FC236}">
                <a16:creationId xmlns:a16="http://schemas.microsoft.com/office/drawing/2014/main" id="{4E2CE637-6E50-4B04-AB4B-5778CF2D0DC2}"/>
              </a:ext>
            </a:extLst>
          </p:cNvPr>
          <p:cNvSpPr>
            <a:spLocks noGrp="1"/>
          </p:cNvSpPr>
          <p:nvPr>
            <p:ph type="dt" sz="half" idx="10"/>
          </p:nvPr>
        </p:nvSpPr>
        <p:spPr/>
        <p:txBody>
          <a:bodyPr/>
          <a:lstStyle/>
          <a:p>
            <a:fld id="{5E25F1E6-9A9F-4460-85DE-CBA7CACB8665}" type="datetime1">
              <a:rPr lang="en-US" smtClean="0"/>
              <a:t>7/11/2020</a:t>
            </a:fld>
            <a:endParaRPr lang="en-US" dirty="0"/>
          </a:p>
        </p:txBody>
      </p:sp>
      <p:sp>
        <p:nvSpPr>
          <p:cNvPr id="8" name="Espaço Reservado para Número de Slide 7">
            <a:extLst>
              <a:ext uri="{FF2B5EF4-FFF2-40B4-BE49-F238E27FC236}">
                <a16:creationId xmlns:a16="http://schemas.microsoft.com/office/drawing/2014/main" id="{37DA1027-B4E2-499B-8876-E6775F6B7383}"/>
              </a:ext>
            </a:extLst>
          </p:cNvPr>
          <p:cNvSpPr>
            <a:spLocks noGrp="1"/>
          </p:cNvSpPr>
          <p:nvPr>
            <p:ph type="sldNum" sz="quarter" idx="12"/>
          </p:nvPr>
        </p:nvSpPr>
        <p:spPr/>
        <p:txBody>
          <a:bodyPr/>
          <a:lstStyle/>
          <a:p>
            <a:fld id="{629637A9-119A-49DA-BD12-AAC58B377D80}" type="slidenum">
              <a:rPr lang="en-US" smtClean="0"/>
              <a:t>7</a:t>
            </a:fld>
            <a:endParaRPr lang="en-US" dirty="0"/>
          </a:p>
        </p:txBody>
      </p:sp>
    </p:spTree>
    <p:extLst>
      <p:ext uri="{BB962C8B-B14F-4D97-AF65-F5344CB8AC3E}">
        <p14:creationId xmlns:p14="http://schemas.microsoft.com/office/powerpoint/2010/main" val="249062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90F489-D50C-45BA-8C67-8CECC579928E}"/>
              </a:ext>
            </a:extLst>
          </p:cNvPr>
          <p:cNvSpPr>
            <a:spLocks noGrp="1"/>
          </p:cNvSpPr>
          <p:nvPr>
            <p:ph type="title"/>
          </p:nvPr>
        </p:nvSpPr>
        <p:spPr/>
        <p:txBody>
          <a:bodyPr/>
          <a:lstStyle/>
          <a:p>
            <a:r>
              <a:rPr lang="pt-BR" b="1" dirty="0"/>
              <a:t>Contexto e Motivações</a:t>
            </a:r>
          </a:p>
        </p:txBody>
      </p:sp>
      <p:pic>
        <p:nvPicPr>
          <p:cNvPr id="4" name="Espaço Reservado para Conteúdo 3">
            <a:extLst>
              <a:ext uri="{FF2B5EF4-FFF2-40B4-BE49-F238E27FC236}">
                <a16:creationId xmlns:a16="http://schemas.microsoft.com/office/drawing/2014/main" id="{CEE369E3-8DBA-41DC-980D-517D309F519F}"/>
              </a:ext>
            </a:extLst>
          </p:cNvPr>
          <p:cNvPicPr>
            <a:picLocks noGrp="1" noChangeAspect="1"/>
          </p:cNvPicPr>
          <p:nvPr>
            <p:ph idx="1"/>
          </p:nvPr>
        </p:nvPicPr>
        <p:blipFill>
          <a:blip r:embed="rId2"/>
          <a:stretch>
            <a:fillRect/>
          </a:stretch>
        </p:blipFill>
        <p:spPr>
          <a:xfrm>
            <a:off x="1097280" y="1775992"/>
            <a:ext cx="5516584" cy="4482766"/>
          </a:xfrm>
          <a:prstGeom prst="rect">
            <a:avLst/>
          </a:prstGeom>
        </p:spPr>
      </p:pic>
      <p:sp>
        <p:nvSpPr>
          <p:cNvPr id="5" name="Seta: para a Direita 4">
            <a:extLst>
              <a:ext uri="{FF2B5EF4-FFF2-40B4-BE49-F238E27FC236}">
                <a16:creationId xmlns:a16="http://schemas.microsoft.com/office/drawing/2014/main" id="{969C8FB5-199A-4E68-86D9-8E5E873B6470}"/>
              </a:ext>
            </a:extLst>
          </p:cNvPr>
          <p:cNvSpPr/>
          <p:nvPr/>
        </p:nvSpPr>
        <p:spPr>
          <a:xfrm>
            <a:off x="6773663" y="2792548"/>
            <a:ext cx="1074198" cy="375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6B5452AC-CA5F-48BD-AB83-BC354391A2AE}"/>
              </a:ext>
            </a:extLst>
          </p:cNvPr>
          <p:cNvSpPr/>
          <p:nvPr/>
        </p:nvSpPr>
        <p:spPr>
          <a:xfrm>
            <a:off x="8007660" y="2114516"/>
            <a:ext cx="3311370" cy="173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Relação das Criticalidades de Medidas e a capacidade de Processamento de Erros Grosseiros.</a:t>
            </a:r>
          </a:p>
        </p:txBody>
      </p:sp>
      <p:sp>
        <p:nvSpPr>
          <p:cNvPr id="3" name="Seta: para a Direita 2">
            <a:extLst>
              <a:ext uri="{FF2B5EF4-FFF2-40B4-BE49-F238E27FC236}">
                <a16:creationId xmlns:a16="http://schemas.microsoft.com/office/drawing/2014/main" id="{4FB6754E-A5DF-4AD8-BEDA-02E250DDB8FD}"/>
              </a:ext>
            </a:extLst>
          </p:cNvPr>
          <p:cNvSpPr/>
          <p:nvPr/>
        </p:nvSpPr>
        <p:spPr>
          <a:xfrm>
            <a:off x="6773663" y="4880944"/>
            <a:ext cx="1074198" cy="479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0A10552D-492E-4BE8-BFFC-75ADE31DFDBA}"/>
              </a:ext>
            </a:extLst>
          </p:cNvPr>
          <p:cNvSpPr/>
          <p:nvPr/>
        </p:nvSpPr>
        <p:spPr>
          <a:xfrm>
            <a:off x="8007660" y="4415312"/>
            <a:ext cx="3311370" cy="17311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Quanto menor a cardinalidade mais riscos ao processo de EE.</a:t>
            </a:r>
          </a:p>
        </p:txBody>
      </p:sp>
      <p:cxnSp>
        <p:nvCxnSpPr>
          <p:cNvPr id="9" name="Conector de Seta Reta 8">
            <a:extLst>
              <a:ext uri="{FF2B5EF4-FFF2-40B4-BE49-F238E27FC236}">
                <a16:creationId xmlns:a16="http://schemas.microsoft.com/office/drawing/2014/main" id="{950C97BC-FA37-44B7-B6BD-025A9CC3F998}"/>
              </a:ext>
            </a:extLst>
          </p:cNvPr>
          <p:cNvCxnSpPr/>
          <p:nvPr/>
        </p:nvCxnSpPr>
        <p:spPr>
          <a:xfrm flipV="1">
            <a:off x="674703" y="2503503"/>
            <a:ext cx="0" cy="34711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C809EA33-D662-420C-8E7C-08F180928AB0}"/>
              </a:ext>
            </a:extLst>
          </p:cNvPr>
          <p:cNvSpPr txBox="1"/>
          <p:nvPr/>
        </p:nvSpPr>
        <p:spPr>
          <a:xfrm>
            <a:off x="337351" y="2114516"/>
            <a:ext cx="768805" cy="369332"/>
          </a:xfrm>
          <a:prstGeom prst="rect">
            <a:avLst/>
          </a:prstGeom>
          <a:noFill/>
        </p:spPr>
        <p:txBody>
          <a:bodyPr wrap="square" rtlCol="0">
            <a:spAutoFit/>
          </a:bodyPr>
          <a:lstStyle/>
          <a:p>
            <a:r>
              <a:rPr lang="pt-BR" dirty="0"/>
              <a:t>Risco</a:t>
            </a:r>
          </a:p>
        </p:txBody>
      </p:sp>
      <p:pic>
        <p:nvPicPr>
          <p:cNvPr id="11" name="Picture 6" descr="Luis Antonio Kowada">
            <a:extLst>
              <a:ext uri="{FF2B5EF4-FFF2-40B4-BE49-F238E27FC236}">
                <a16:creationId xmlns:a16="http://schemas.microsoft.com/office/drawing/2014/main" id="{D7D4C7CC-0070-4EA7-95D1-D5F6A68D0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12" name="Espaço Reservado para Data 11">
            <a:extLst>
              <a:ext uri="{FF2B5EF4-FFF2-40B4-BE49-F238E27FC236}">
                <a16:creationId xmlns:a16="http://schemas.microsoft.com/office/drawing/2014/main" id="{B9B847CC-33DB-45F8-B2C3-2E6F6EC174D0}"/>
              </a:ext>
            </a:extLst>
          </p:cNvPr>
          <p:cNvSpPr>
            <a:spLocks noGrp="1"/>
          </p:cNvSpPr>
          <p:nvPr>
            <p:ph type="dt" sz="half" idx="10"/>
          </p:nvPr>
        </p:nvSpPr>
        <p:spPr/>
        <p:txBody>
          <a:bodyPr/>
          <a:lstStyle/>
          <a:p>
            <a:fld id="{E9B041F7-D3C3-4994-A558-2E3B523E3A9D}" type="datetime1">
              <a:rPr lang="en-US" smtClean="0"/>
              <a:t>7/11/2020</a:t>
            </a:fld>
            <a:endParaRPr lang="en-US" dirty="0"/>
          </a:p>
        </p:txBody>
      </p:sp>
      <p:sp>
        <p:nvSpPr>
          <p:cNvPr id="13" name="Espaço Reservado para Número de Slide 12">
            <a:extLst>
              <a:ext uri="{FF2B5EF4-FFF2-40B4-BE49-F238E27FC236}">
                <a16:creationId xmlns:a16="http://schemas.microsoft.com/office/drawing/2014/main" id="{806F3E8F-263B-40AB-ACBB-895F46F336B0}"/>
              </a:ext>
            </a:extLst>
          </p:cNvPr>
          <p:cNvSpPr>
            <a:spLocks noGrp="1"/>
          </p:cNvSpPr>
          <p:nvPr>
            <p:ph type="sldNum" sz="quarter" idx="12"/>
          </p:nvPr>
        </p:nvSpPr>
        <p:spPr/>
        <p:txBody>
          <a:bodyPr/>
          <a:lstStyle/>
          <a:p>
            <a:fld id="{629637A9-119A-49DA-BD12-AAC58B377D80}" type="slidenum">
              <a:rPr lang="en-US" smtClean="0"/>
              <a:t>8</a:t>
            </a:fld>
            <a:endParaRPr lang="en-US" dirty="0"/>
          </a:p>
        </p:txBody>
      </p:sp>
    </p:spTree>
    <p:extLst>
      <p:ext uri="{BB962C8B-B14F-4D97-AF65-F5344CB8AC3E}">
        <p14:creationId xmlns:p14="http://schemas.microsoft.com/office/powerpoint/2010/main" val="34604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D8658-FA3D-49D6-B66B-009D6FFFE150}"/>
              </a:ext>
            </a:extLst>
          </p:cNvPr>
          <p:cNvSpPr>
            <a:spLocks noGrp="1"/>
          </p:cNvSpPr>
          <p:nvPr>
            <p:ph type="title"/>
          </p:nvPr>
        </p:nvSpPr>
        <p:spPr/>
        <p:txBody>
          <a:bodyPr>
            <a:normAutofit/>
          </a:bodyPr>
          <a:lstStyle/>
          <a:p>
            <a:r>
              <a:rPr lang="pt-BR" sz="3200" b="1" dirty="0"/>
              <a:t>Estimação de Estado e Criticalidades das Medidas</a:t>
            </a:r>
          </a:p>
        </p:txBody>
      </p:sp>
      <p:sp>
        <p:nvSpPr>
          <p:cNvPr id="3" name="Espaço Reservado para Conteúdo 2">
            <a:extLst>
              <a:ext uri="{FF2B5EF4-FFF2-40B4-BE49-F238E27FC236}">
                <a16:creationId xmlns:a16="http://schemas.microsoft.com/office/drawing/2014/main" id="{4CC572AD-A8B8-4E4F-BFC3-596A1D8D5B23}"/>
              </a:ext>
            </a:extLst>
          </p:cNvPr>
          <p:cNvSpPr>
            <a:spLocks noGrp="1"/>
          </p:cNvSpPr>
          <p:nvPr>
            <p:ph idx="1"/>
          </p:nvPr>
        </p:nvSpPr>
        <p:spPr/>
        <p:txBody>
          <a:bodyPr>
            <a:normAutofit/>
          </a:bodyPr>
          <a:lstStyle/>
          <a:p>
            <a:pPr>
              <a:buFont typeface="Arial" panose="020B0604020202020204" pitchFamily="34" charset="0"/>
              <a:buChar char="•"/>
            </a:pPr>
            <a:r>
              <a:rPr lang="pt-BR" dirty="0"/>
              <a:t> Estimação de Estado:</a:t>
            </a:r>
          </a:p>
          <a:p>
            <a:pPr>
              <a:buFont typeface="Arial" panose="020B0604020202020204" pitchFamily="34" charset="0"/>
              <a:buChar char="•"/>
            </a:pPr>
            <a:endParaRPr lang="pt-BR" dirty="0"/>
          </a:p>
          <a:p>
            <a:pPr>
              <a:buFont typeface="Arial" panose="020B0604020202020204" pitchFamily="34" charset="0"/>
              <a:buChar char="•"/>
            </a:pPr>
            <a:endParaRPr lang="pt-BR" dirty="0"/>
          </a:p>
          <a:p>
            <a:pPr>
              <a:buFont typeface="Arial" panose="020B0604020202020204" pitchFamily="34" charset="0"/>
              <a:buChar char="•"/>
            </a:pPr>
            <a:endParaRPr lang="pt-BR" dirty="0"/>
          </a:p>
          <a:p>
            <a:pPr>
              <a:buFont typeface="Arial" panose="020B0604020202020204" pitchFamily="34" charset="0"/>
              <a:buChar char="•"/>
            </a:pPr>
            <a:r>
              <a:rPr lang="pt-BR" dirty="0"/>
              <a:t>Análise de Criticalidades</a:t>
            </a:r>
          </a:p>
        </p:txBody>
      </p:sp>
      <p:cxnSp>
        <p:nvCxnSpPr>
          <p:cNvPr id="5" name="Conector de Seta Reta 4">
            <a:extLst>
              <a:ext uri="{FF2B5EF4-FFF2-40B4-BE49-F238E27FC236}">
                <a16:creationId xmlns:a16="http://schemas.microsoft.com/office/drawing/2014/main" id="{C9FF591E-603E-4B9E-AC0C-BC51165EAC41}"/>
              </a:ext>
            </a:extLst>
          </p:cNvPr>
          <p:cNvCxnSpPr/>
          <p:nvPr/>
        </p:nvCxnSpPr>
        <p:spPr>
          <a:xfrm>
            <a:off x="3551068" y="2015231"/>
            <a:ext cx="2876365" cy="71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de Seta Reta 5">
            <a:extLst>
              <a:ext uri="{FF2B5EF4-FFF2-40B4-BE49-F238E27FC236}">
                <a16:creationId xmlns:a16="http://schemas.microsoft.com/office/drawing/2014/main" id="{697CB07B-362B-4CD2-B628-87A005DFA695}"/>
              </a:ext>
            </a:extLst>
          </p:cNvPr>
          <p:cNvCxnSpPr>
            <a:cxnSpLocks/>
          </p:cNvCxnSpPr>
          <p:nvPr/>
        </p:nvCxnSpPr>
        <p:spPr>
          <a:xfrm flipH="1">
            <a:off x="2539014" y="4003829"/>
            <a:ext cx="93214" cy="1150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753AE30A-20D0-45D2-ACCC-B2DF2B309D90}"/>
              </a:ext>
            </a:extLst>
          </p:cNvPr>
          <p:cNvPicPr>
            <a:picLocks noChangeAspect="1"/>
          </p:cNvPicPr>
          <p:nvPr/>
        </p:nvPicPr>
        <p:blipFill>
          <a:blip r:embed="rId2"/>
          <a:stretch>
            <a:fillRect/>
          </a:stretch>
        </p:blipFill>
        <p:spPr>
          <a:xfrm>
            <a:off x="6553713" y="2015231"/>
            <a:ext cx="4475686" cy="2262054"/>
          </a:xfrm>
          <a:prstGeom prst="rect">
            <a:avLst/>
          </a:prstGeom>
        </p:spPr>
      </p:pic>
      <p:sp>
        <p:nvSpPr>
          <p:cNvPr id="10" name="CaixaDeTexto 9">
            <a:extLst>
              <a:ext uri="{FF2B5EF4-FFF2-40B4-BE49-F238E27FC236}">
                <a16:creationId xmlns:a16="http://schemas.microsoft.com/office/drawing/2014/main" id="{A7F584F3-1310-42BD-ABA6-127B531D0F70}"/>
              </a:ext>
            </a:extLst>
          </p:cNvPr>
          <p:cNvSpPr txBox="1"/>
          <p:nvPr/>
        </p:nvSpPr>
        <p:spPr>
          <a:xfrm>
            <a:off x="7972148" y="4297636"/>
            <a:ext cx="2139518" cy="369332"/>
          </a:xfrm>
          <a:prstGeom prst="rect">
            <a:avLst/>
          </a:prstGeom>
          <a:noFill/>
        </p:spPr>
        <p:txBody>
          <a:bodyPr wrap="square" rtlCol="0">
            <a:spAutoFit/>
          </a:bodyPr>
          <a:lstStyle/>
          <a:p>
            <a:r>
              <a:rPr lang="pt-BR" dirty="0"/>
              <a:t>Matriz Jacobiana </a:t>
            </a:r>
          </a:p>
        </p:txBody>
      </p:sp>
      <p:sp>
        <p:nvSpPr>
          <p:cNvPr id="11" name="Seta: para Baixo 10">
            <a:extLst>
              <a:ext uri="{FF2B5EF4-FFF2-40B4-BE49-F238E27FC236}">
                <a16:creationId xmlns:a16="http://schemas.microsoft.com/office/drawing/2014/main" id="{1CAB42EF-BDFC-4871-A167-549A66FB3F39}"/>
              </a:ext>
            </a:extLst>
          </p:cNvPr>
          <p:cNvSpPr/>
          <p:nvPr/>
        </p:nvSpPr>
        <p:spPr>
          <a:xfrm>
            <a:off x="8591808" y="4666968"/>
            <a:ext cx="399495" cy="7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34615FAA-E926-4E70-AF56-6751CB2F6AE3}"/>
              </a:ext>
            </a:extLst>
          </p:cNvPr>
          <p:cNvSpPr/>
          <p:nvPr/>
        </p:nvSpPr>
        <p:spPr>
          <a:xfrm>
            <a:off x="7122553" y="5394093"/>
            <a:ext cx="3512896" cy="844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Um plano de medição e a topologia da rede definem uma matriz Jacobiana (H)</a:t>
            </a:r>
          </a:p>
        </p:txBody>
      </p:sp>
      <p:sp>
        <p:nvSpPr>
          <p:cNvPr id="15" name="Retângulo 14">
            <a:extLst>
              <a:ext uri="{FF2B5EF4-FFF2-40B4-BE49-F238E27FC236}">
                <a16:creationId xmlns:a16="http://schemas.microsoft.com/office/drawing/2014/main" id="{D0E702C1-78E9-492A-953E-CD50E55016DE}"/>
              </a:ext>
            </a:extLst>
          </p:cNvPr>
          <p:cNvSpPr/>
          <p:nvPr/>
        </p:nvSpPr>
        <p:spPr>
          <a:xfrm>
            <a:off x="4247076" y="5087190"/>
            <a:ext cx="2565647" cy="11336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Insumo base para a análise de criticalidades</a:t>
            </a:r>
          </a:p>
        </p:txBody>
      </p:sp>
      <p:sp>
        <p:nvSpPr>
          <p:cNvPr id="16" name="Seta: para a Direita 15">
            <a:extLst>
              <a:ext uri="{FF2B5EF4-FFF2-40B4-BE49-F238E27FC236}">
                <a16:creationId xmlns:a16="http://schemas.microsoft.com/office/drawing/2014/main" id="{EE89DC8D-1358-40E9-9908-73D1756B8DF4}"/>
              </a:ext>
            </a:extLst>
          </p:cNvPr>
          <p:cNvSpPr/>
          <p:nvPr/>
        </p:nvSpPr>
        <p:spPr>
          <a:xfrm rot="10800000">
            <a:off x="3133817" y="5531751"/>
            <a:ext cx="1029809" cy="244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5E006813-D829-473B-B83D-1D51311F71DB}"/>
              </a:ext>
            </a:extLst>
          </p:cNvPr>
          <p:cNvSpPr/>
          <p:nvPr/>
        </p:nvSpPr>
        <p:spPr>
          <a:xfrm>
            <a:off x="1935330" y="5263078"/>
            <a:ext cx="1065321" cy="7819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Matriz E</a:t>
            </a:r>
          </a:p>
        </p:txBody>
      </p:sp>
      <p:cxnSp>
        <p:nvCxnSpPr>
          <p:cNvPr id="21" name="Conector de Seta Reta 20">
            <a:extLst>
              <a:ext uri="{FF2B5EF4-FFF2-40B4-BE49-F238E27FC236}">
                <a16:creationId xmlns:a16="http://schemas.microsoft.com/office/drawing/2014/main" id="{8ECFBC27-3637-4AD9-B2F3-8CBD71BA8D30}"/>
              </a:ext>
            </a:extLst>
          </p:cNvPr>
          <p:cNvCxnSpPr>
            <a:cxnSpLocks/>
          </p:cNvCxnSpPr>
          <p:nvPr/>
        </p:nvCxnSpPr>
        <p:spPr>
          <a:xfrm flipH="1">
            <a:off x="6896173" y="4579266"/>
            <a:ext cx="1162975" cy="74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6" descr="Luis Antonio Kowada">
            <a:extLst>
              <a:ext uri="{FF2B5EF4-FFF2-40B4-BE49-F238E27FC236}">
                <a16:creationId xmlns:a16="http://schemas.microsoft.com/office/drawing/2014/main" id="{70D903B6-E55D-46CD-AE64-9EC3F74B3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65613"/>
            <a:ext cx="3267075" cy="1400175"/>
          </a:xfrm>
          <a:prstGeom prst="rect">
            <a:avLst/>
          </a:prstGeom>
          <a:noFill/>
          <a:extLst>
            <a:ext uri="{909E8E84-426E-40DD-AFC4-6F175D3DCCD1}">
              <a14:hiddenFill xmlns:a14="http://schemas.microsoft.com/office/drawing/2010/main">
                <a:solidFill>
                  <a:srgbClr val="FFFFFF"/>
                </a:solidFill>
              </a14:hiddenFill>
            </a:ext>
          </a:extLst>
        </p:spPr>
      </p:pic>
      <p:sp>
        <p:nvSpPr>
          <p:cNvPr id="25" name="Espaço Reservado para Data 24">
            <a:extLst>
              <a:ext uri="{FF2B5EF4-FFF2-40B4-BE49-F238E27FC236}">
                <a16:creationId xmlns:a16="http://schemas.microsoft.com/office/drawing/2014/main" id="{546E406F-2292-4AAB-94A3-7AB6DD297783}"/>
              </a:ext>
            </a:extLst>
          </p:cNvPr>
          <p:cNvSpPr>
            <a:spLocks noGrp="1"/>
          </p:cNvSpPr>
          <p:nvPr>
            <p:ph type="dt" sz="half" idx="10"/>
          </p:nvPr>
        </p:nvSpPr>
        <p:spPr/>
        <p:txBody>
          <a:bodyPr/>
          <a:lstStyle/>
          <a:p>
            <a:fld id="{E6A0B8FA-264A-4F44-9AA0-E53D1903534D}" type="datetime1">
              <a:rPr lang="en-US" smtClean="0"/>
              <a:t>7/11/2020</a:t>
            </a:fld>
            <a:endParaRPr lang="en-US" dirty="0"/>
          </a:p>
        </p:txBody>
      </p:sp>
      <p:sp>
        <p:nvSpPr>
          <p:cNvPr id="26" name="Espaço Reservado para Número de Slide 25">
            <a:extLst>
              <a:ext uri="{FF2B5EF4-FFF2-40B4-BE49-F238E27FC236}">
                <a16:creationId xmlns:a16="http://schemas.microsoft.com/office/drawing/2014/main" id="{60873CD9-B0D2-4F58-89D9-9D8D6EC094A3}"/>
              </a:ext>
            </a:extLst>
          </p:cNvPr>
          <p:cNvSpPr>
            <a:spLocks noGrp="1"/>
          </p:cNvSpPr>
          <p:nvPr>
            <p:ph type="sldNum" sz="quarter" idx="12"/>
          </p:nvPr>
        </p:nvSpPr>
        <p:spPr/>
        <p:txBody>
          <a:bodyPr/>
          <a:lstStyle/>
          <a:p>
            <a:fld id="{629637A9-119A-49DA-BD12-AAC58B377D80}" type="slidenum">
              <a:rPr lang="en-US" smtClean="0"/>
              <a:t>9</a:t>
            </a:fld>
            <a:endParaRPr lang="en-US" dirty="0"/>
          </a:p>
        </p:txBody>
      </p:sp>
    </p:spTree>
    <p:extLst>
      <p:ext uri="{BB962C8B-B14F-4D97-AF65-F5344CB8AC3E}">
        <p14:creationId xmlns:p14="http://schemas.microsoft.com/office/powerpoint/2010/main" val="2821739610"/>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10344</TotalTime>
  <Words>2201</Words>
  <Application>Microsoft Office PowerPoint</Application>
  <PresentationFormat>Widescreen</PresentationFormat>
  <Paragraphs>350</Paragraphs>
  <Slides>47</Slides>
  <Notes>0</Notes>
  <HiddenSlides>7</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47</vt:i4>
      </vt:variant>
    </vt:vector>
  </HeadingPairs>
  <TitlesOfParts>
    <vt:vector size="52" baseType="lpstr">
      <vt:lpstr>Arial</vt:lpstr>
      <vt:lpstr>Calibri</vt:lpstr>
      <vt:lpstr>Calibri Light</vt:lpstr>
      <vt:lpstr>Cambria Math</vt:lpstr>
      <vt:lpstr>Retrospectiva</vt:lpstr>
      <vt:lpstr>Minimização de Criticalidades de Redes Elétricas com foco nos ganhos de confiabilidade e robustez na Estimação de Estado</vt:lpstr>
      <vt:lpstr>Aluno: Vinícius Biajoni Braga Flôr Disciplina: Inteligência Computacional</vt:lpstr>
      <vt:lpstr>Roteiro</vt:lpstr>
      <vt:lpstr>Roteiro</vt:lpstr>
      <vt:lpstr>Introdução</vt:lpstr>
      <vt:lpstr>Contexto e Motivações</vt:lpstr>
      <vt:lpstr>Contexto e Motivações</vt:lpstr>
      <vt:lpstr>Contexto e Motivações</vt:lpstr>
      <vt:lpstr>Estimação de Estado e Criticalidades das Medidas</vt:lpstr>
      <vt:lpstr>Formulação e Representação da Solução</vt:lpstr>
      <vt:lpstr>Formulação e Representação da Solução</vt:lpstr>
      <vt:lpstr>Formulação e Representação da Solução</vt:lpstr>
      <vt:lpstr>Formulação e Representação da Solução</vt:lpstr>
      <vt:lpstr>Formulação e Representação da Solução</vt:lpstr>
      <vt:lpstr>Formulação e Representação da Solução</vt:lpstr>
      <vt:lpstr>GRASP-VND</vt:lpstr>
      <vt:lpstr>GRASP-VND</vt:lpstr>
      <vt:lpstr>VNS-VND</vt:lpstr>
      <vt:lpstr>VNS-VND</vt:lpstr>
      <vt:lpstr>Busca Local (VND)</vt:lpstr>
      <vt:lpstr>Busca Local (VND)</vt:lpstr>
      <vt:lpstr>Hash Global Auxiliar</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Testes e Resultados</vt:lpstr>
      <vt:lpstr>Conclusões e Trabalhos Futuros</vt:lpstr>
      <vt:lpstr>Conclusões e Trabalhos Futuros</vt:lpstr>
      <vt:lpstr>Conclusões e Trabalhos Futuros</vt:lpstr>
      <vt:lpstr>Apresentação do PowerPoint</vt:lpstr>
      <vt:lpstr>Teste Adicional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Minimização de Criticalidades de Redes Elétricas com foco na qualidade da Estimação de Estado</dc:title>
  <dc:creator>Vinícius Biajoni Braga Flor</dc:creator>
  <cp:lastModifiedBy>Vinícius Biajoni Braga Flor</cp:lastModifiedBy>
  <cp:revision>71</cp:revision>
  <dcterms:created xsi:type="dcterms:W3CDTF">2020-06-26T14:16:41Z</dcterms:created>
  <dcterms:modified xsi:type="dcterms:W3CDTF">2020-07-13T17:22:35Z</dcterms:modified>
</cp:coreProperties>
</file>