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58" r:id="rId8"/>
    <p:sldId id="267" r:id="rId9"/>
    <p:sldId id="268" r:id="rId10"/>
    <p:sldId id="259" r:id="rId11"/>
    <p:sldId id="269" r:id="rId12"/>
    <p:sldId id="270" r:id="rId13"/>
    <p:sldId id="271" r:id="rId14"/>
    <p:sldId id="272" r:id="rId15"/>
    <p:sldId id="273" r:id="rId16"/>
    <p:sldId id="274" r:id="rId17"/>
    <p:sldId id="260" r:id="rId18"/>
    <p:sldId id="275" r:id="rId19"/>
    <p:sldId id="276" r:id="rId20"/>
    <p:sldId id="277" r:id="rId21"/>
    <p:sldId id="278" r:id="rId22"/>
    <p:sldId id="279" r:id="rId23"/>
    <p:sldId id="280" r:id="rId24"/>
    <p:sldId id="261" r:id="rId25"/>
    <p:sldId id="281" r:id="rId26"/>
    <p:sldId id="282" r:id="rId27"/>
    <p:sldId id="283" r:id="rId28"/>
    <p:sldId id="284" r:id="rId29"/>
    <p:sldId id="285" r:id="rId30"/>
    <p:sldId id="287" r:id="rId31"/>
    <p:sldId id="286" r:id="rId32"/>
    <p:sldId id="288" r:id="rId33"/>
    <p:sldId id="262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54C8-2AF7-40E3-B67B-82FEC11FEEA3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0C63-88C8-49BA-8CCE-0C38BAC253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54C8-2AF7-40E3-B67B-82FEC11FEEA3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0C63-88C8-49BA-8CCE-0C38BAC253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54C8-2AF7-40E3-B67B-82FEC11FEEA3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0C63-88C8-49BA-8CCE-0C38BAC253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54C8-2AF7-40E3-B67B-82FEC11FEEA3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0C63-88C8-49BA-8CCE-0C38BAC253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54C8-2AF7-40E3-B67B-82FEC11FEEA3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0C63-88C8-49BA-8CCE-0C38BAC253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54C8-2AF7-40E3-B67B-82FEC11FEEA3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0C63-88C8-49BA-8CCE-0C38BAC253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54C8-2AF7-40E3-B67B-82FEC11FEEA3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0C63-88C8-49BA-8CCE-0C38BAC253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54C8-2AF7-40E3-B67B-82FEC11FEEA3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0C63-88C8-49BA-8CCE-0C38BAC253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54C8-2AF7-40E3-B67B-82FEC11FEEA3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0C63-88C8-49BA-8CCE-0C38BAC253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54C8-2AF7-40E3-B67B-82FEC11FEEA3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0C63-88C8-49BA-8CCE-0C38BAC253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54C8-2AF7-40E3-B67B-82FEC11FEEA3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0C63-88C8-49BA-8CCE-0C38BAC253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854C8-2AF7-40E3-B67B-82FEC11FEEA3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20C63-88C8-49BA-8CCE-0C38BAC2534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643578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sz="54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r>
              <a:rPr lang="fr-FR" sz="5400" b="1" u="sng" cap="none" spc="0" baseline="3000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ème</a:t>
            </a:r>
            <a:r>
              <a:rPr lang="fr-FR" sz="5400" b="1" u="sng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BAC</a:t>
            </a:r>
            <a:endParaRPr lang="fr-FR" sz="5400" b="1" u="sng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28604"/>
            <a:ext cx="9144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r"/>
            <a:r>
              <a:rPr lang="fr-FR" sz="4000" b="1" u="sng" cap="all" spc="0" dirty="0" smtClean="0">
                <a:ln/>
                <a:solidFill>
                  <a:srgbClr val="C0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ook Antiqua" pitchFamily="18" charset="0"/>
              </a:rPr>
              <a:t>Sciences Physiques</a:t>
            </a:r>
            <a:endParaRPr lang="fr-FR" sz="4000" b="1" cap="all" spc="0" dirty="0">
              <a:ln/>
              <a:solidFill>
                <a:srgbClr val="C0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967335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fr-FR" sz="5400" b="1" u="sng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Programme</a:t>
            </a:r>
            <a:endParaRPr lang="fr-FR" sz="5400" b="1" u="sng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3000372"/>
            <a:ext cx="2786050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Book Antiqua" pitchFamily="18" charset="0"/>
              </a:rPr>
              <a:t>1</a:t>
            </a:r>
            <a:r>
              <a:rPr lang="fr-FR" sz="3200" b="1" baseline="30000" dirty="0" smtClean="0">
                <a:latin typeface="Book Antiqua" pitchFamily="18" charset="0"/>
              </a:rPr>
              <a:t>er</a:t>
            </a:r>
            <a:r>
              <a:rPr lang="fr-FR" sz="3200" b="1" dirty="0" smtClean="0">
                <a:latin typeface="Book Antiqua" pitchFamily="18" charset="0"/>
              </a:rPr>
              <a:t> Semestre</a:t>
            </a:r>
            <a:endParaRPr lang="fr-FR" sz="32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85728"/>
            <a:ext cx="4714908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Électricité</a:t>
            </a:r>
            <a:endParaRPr lang="fr-FR" sz="4000" b="1" dirty="0">
              <a:latin typeface="Book Antiqua" pitchFamily="18" charset="0"/>
            </a:endParaRPr>
          </a:p>
        </p:txBody>
      </p:sp>
      <p:pic>
        <p:nvPicPr>
          <p:cNvPr id="23" name="Image 22" descr="electricité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14612" cy="2857496"/>
          </a:xfrm>
          <a:prstGeom prst="rect">
            <a:avLst/>
          </a:prstGeom>
        </p:spPr>
      </p:pic>
      <p:pic>
        <p:nvPicPr>
          <p:cNvPr id="24" name="Image 23" descr="electricité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7222" y="4000504"/>
            <a:ext cx="3683026" cy="28574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3000372"/>
            <a:ext cx="2786050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Book Antiqua" pitchFamily="18" charset="0"/>
              </a:rPr>
              <a:t>1</a:t>
            </a:r>
            <a:r>
              <a:rPr lang="fr-FR" sz="3200" b="1" baseline="30000" dirty="0" smtClean="0">
                <a:latin typeface="Book Antiqua" pitchFamily="18" charset="0"/>
              </a:rPr>
              <a:t>er</a:t>
            </a:r>
            <a:r>
              <a:rPr lang="fr-FR" sz="3200" b="1" dirty="0" smtClean="0">
                <a:latin typeface="Book Antiqua" pitchFamily="18" charset="0"/>
              </a:rPr>
              <a:t> Semestre</a:t>
            </a:r>
            <a:endParaRPr lang="fr-FR" sz="3200" b="1" dirty="0">
              <a:latin typeface="Book Antiqua" pitchFamily="18" charset="0"/>
            </a:endParaRPr>
          </a:p>
        </p:txBody>
      </p:sp>
      <p:sp>
        <p:nvSpPr>
          <p:cNvPr id="8" name="Virage 7"/>
          <p:cNvSpPr/>
          <p:nvPr/>
        </p:nvSpPr>
        <p:spPr>
          <a:xfrm>
            <a:off x="2786050" y="1428736"/>
            <a:ext cx="857256" cy="1785950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786182" y="1357298"/>
            <a:ext cx="4929222" cy="5715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Dipôle RC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85728"/>
            <a:ext cx="4714908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Électricité</a:t>
            </a:r>
            <a:endParaRPr lang="fr-FR" sz="4000" b="1" dirty="0">
              <a:latin typeface="Book Antiqua" pitchFamily="18" charset="0"/>
            </a:endParaRPr>
          </a:p>
        </p:txBody>
      </p:sp>
      <p:pic>
        <p:nvPicPr>
          <p:cNvPr id="23" name="Image 22" descr="electricité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14612" cy="2857496"/>
          </a:xfrm>
          <a:prstGeom prst="rect">
            <a:avLst/>
          </a:prstGeom>
        </p:spPr>
      </p:pic>
      <p:pic>
        <p:nvPicPr>
          <p:cNvPr id="24" name="Image 23" descr="electricité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7222" y="4000504"/>
            <a:ext cx="3683026" cy="28574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3000372"/>
            <a:ext cx="2786050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Book Antiqua" pitchFamily="18" charset="0"/>
              </a:rPr>
              <a:t>1</a:t>
            </a:r>
            <a:r>
              <a:rPr lang="fr-FR" sz="3200" b="1" baseline="30000" dirty="0" smtClean="0">
                <a:latin typeface="Book Antiqua" pitchFamily="18" charset="0"/>
              </a:rPr>
              <a:t>er</a:t>
            </a:r>
            <a:r>
              <a:rPr lang="fr-FR" sz="3200" b="1" dirty="0" smtClean="0">
                <a:latin typeface="Book Antiqua" pitchFamily="18" charset="0"/>
              </a:rPr>
              <a:t> Semestre</a:t>
            </a:r>
            <a:endParaRPr lang="fr-FR" sz="3200" b="1" dirty="0">
              <a:latin typeface="Book Antiqua" pitchFamily="18" charset="0"/>
            </a:endParaRPr>
          </a:p>
        </p:txBody>
      </p:sp>
      <p:sp>
        <p:nvSpPr>
          <p:cNvPr id="8" name="Virage 7"/>
          <p:cNvSpPr/>
          <p:nvPr/>
        </p:nvSpPr>
        <p:spPr>
          <a:xfrm>
            <a:off x="2786050" y="1428736"/>
            <a:ext cx="857256" cy="1785950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786182" y="1357298"/>
            <a:ext cx="4929222" cy="5715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Dipôle RC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786182" y="2143116"/>
            <a:ext cx="4929222" cy="500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Dipôle RL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85728"/>
            <a:ext cx="4714908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Électricité</a:t>
            </a:r>
            <a:endParaRPr lang="fr-FR" sz="4000" b="1" dirty="0">
              <a:latin typeface="Book Antiqua" pitchFamily="18" charset="0"/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3071802" y="2285992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 descr="electricité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14612" cy="2857496"/>
          </a:xfrm>
          <a:prstGeom prst="rect">
            <a:avLst/>
          </a:prstGeom>
        </p:spPr>
      </p:pic>
      <p:pic>
        <p:nvPicPr>
          <p:cNvPr id="24" name="Image 23" descr="electricité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7222" y="4000504"/>
            <a:ext cx="3683026" cy="28574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3000372"/>
            <a:ext cx="2786050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Book Antiqua" pitchFamily="18" charset="0"/>
              </a:rPr>
              <a:t>1</a:t>
            </a:r>
            <a:r>
              <a:rPr lang="fr-FR" sz="3200" b="1" baseline="30000" dirty="0" smtClean="0">
                <a:latin typeface="Book Antiqua" pitchFamily="18" charset="0"/>
              </a:rPr>
              <a:t>er</a:t>
            </a:r>
            <a:r>
              <a:rPr lang="fr-FR" sz="3200" b="1" dirty="0" smtClean="0">
                <a:latin typeface="Book Antiqua" pitchFamily="18" charset="0"/>
              </a:rPr>
              <a:t> Semestre</a:t>
            </a:r>
            <a:endParaRPr lang="fr-FR" sz="3200" b="1" dirty="0">
              <a:latin typeface="Book Antiqua" pitchFamily="18" charset="0"/>
            </a:endParaRPr>
          </a:p>
        </p:txBody>
      </p:sp>
      <p:sp>
        <p:nvSpPr>
          <p:cNvPr id="8" name="Virage 7"/>
          <p:cNvSpPr/>
          <p:nvPr/>
        </p:nvSpPr>
        <p:spPr>
          <a:xfrm>
            <a:off x="2786050" y="1428736"/>
            <a:ext cx="857256" cy="1785950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786182" y="1357298"/>
            <a:ext cx="4929222" cy="5715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Dipôle RC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786182" y="2143116"/>
            <a:ext cx="4929222" cy="500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Dipôle RL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85728"/>
            <a:ext cx="4714908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Électricité</a:t>
            </a:r>
            <a:endParaRPr lang="fr-FR" sz="4000" b="1" dirty="0">
              <a:latin typeface="Book Antiqua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786182" y="2928934"/>
            <a:ext cx="4929222" cy="928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Oscillations libres d’un circuit RLC série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3071802" y="2285992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>
            <a:off x="3071802" y="3357562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 descr="electricité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14612" cy="2857496"/>
          </a:xfrm>
          <a:prstGeom prst="rect">
            <a:avLst/>
          </a:prstGeom>
        </p:spPr>
      </p:pic>
      <p:pic>
        <p:nvPicPr>
          <p:cNvPr id="24" name="Image 23" descr="electricité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7222" y="4000504"/>
            <a:ext cx="3683026" cy="28574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3000372"/>
            <a:ext cx="2786050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Book Antiqua" pitchFamily="18" charset="0"/>
              </a:rPr>
              <a:t>1</a:t>
            </a:r>
            <a:r>
              <a:rPr lang="fr-FR" sz="3200" b="1" baseline="30000" dirty="0" smtClean="0">
                <a:latin typeface="Book Antiqua" pitchFamily="18" charset="0"/>
              </a:rPr>
              <a:t>er</a:t>
            </a:r>
            <a:r>
              <a:rPr lang="fr-FR" sz="3200" b="1" dirty="0" smtClean="0">
                <a:latin typeface="Book Antiqua" pitchFamily="18" charset="0"/>
              </a:rPr>
              <a:t> Semestre</a:t>
            </a:r>
            <a:endParaRPr lang="fr-FR" sz="3200" b="1" dirty="0">
              <a:latin typeface="Book Antiqua" pitchFamily="18" charset="0"/>
            </a:endParaRPr>
          </a:p>
        </p:txBody>
      </p:sp>
      <p:sp>
        <p:nvSpPr>
          <p:cNvPr id="8" name="Virage 7"/>
          <p:cNvSpPr/>
          <p:nvPr/>
        </p:nvSpPr>
        <p:spPr>
          <a:xfrm>
            <a:off x="2786050" y="1428736"/>
            <a:ext cx="857256" cy="1785950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786182" y="1357298"/>
            <a:ext cx="4929222" cy="5715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Dipôle RC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786182" y="2143116"/>
            <a:ext cx="4929222" cy="500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Dipôle RL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85728"/>
            <a:ext cx="4714908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Électricité</a:t>
            </a:r>
            <a:endParaRPr lang="fr-FR" sz="4000" b="1" dirty="0">
              <a:latin typeface="Book Antiqua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786182" y="2928934"/>
            <a:ext cx="4929222" cy="928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Oscillations libres d’un circuit RLC série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857620" y="4071942"/>
            <a:ext cx="4929222" cy="928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Circuit RLC série en régime sinusoïdal forcé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3071802" y="2285992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>
            <a:off x="3071802" y="3357562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>
            <a:off x="3071802" y="4429132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 descr="electricité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14612" cy="2857496"/>
          </a:xfrm>
          <a:prstGeom prst="rect">
            <a:avLst/>
          </a:prstGeom>
        </p:spPr>
      </p:pic>
      <p:pic>
        <p:nvPicPr>
          <p:cNvPr id="24" name="Image 23" descr="electricité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7222" y="4000504"/>
            <a:ext cx="3683026" cy="28574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3000372"/>
            <a:ext cx="2786050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Book Antiqua" pitchFamily="18" charset="0"/>
              </a:rPr>
              <a:t>1</a:t>
            </a:r>
            <a:r>
              <a:rPr lang="fr-FR" sz="3200" b="1" baseline="30000" dirty="0" smtClean="0">
                <a:latin typeface="Book Antiqua" pitchFamily="18" charset="0"/>
              </a:rPr>
              <a:t>er</a:t>
            </a:r>
            <a:r>
              <a:rPr lang="fr-FR" sz="3200" b="1" dirty="0" smtClean="0">
                <a:latin typeface="Book Antiqua" pitchFamily="18" charset="0"/>
              </a:rPr>
              <a:t> Semestre</a:t>
            </a:r>
            <a:endParaRPr lang="fr-FR" sz="3200" b="1" dirty="0">
              <a:latin typeface="Book Antiqua" pitchFamily="18" charset="0"/>
            </a:endParaRPr>
          </a:p>
        </p:txBody>
      </p:sp>
      <p:sp>
        <p:nvSpPr>
          <p:cNvPr id="8" name="Virage 7"/>
          <p:cNvSpPr/>
          <p:nvPr/>
        </p:nvSpPr>
        <p:spPr>
          <a:xfrm>
            <a:off x="2786050" y="1428736"/>
            <a:ext cx="857256" cy="1785950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786182" y="1357298"/>
            <a:ext cx="4929222" cy="5715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Dipôle RC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786182" y="2143116"/>
            <a:ext cx="4929222" cy="500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Dipôle RL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85728"/>
            <a:ext cx="4714908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Électricité</a:t>
            </a:r>
            <a:endParaRPr lang="fr-FR" sz="4000" b="1" dirty="0">
              <a:latin typeface="Book Antiqua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786182" y="2928934"/>
            <a:ext cx="4929222" cy="928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Oscillations libres d’un circuit RLC série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857620" y="4071942"/>
            <a:ext cx="4929222" cy="928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Circuit RLC série en régime sinusoïdal forcé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857620" y="5143512"/>
            <a:ext cx="4929222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Ondes électromagnétiques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3071802" y="2285992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>
            <a:off x="3071802" y="3357562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>
            <a:off x="3071802" y="4429132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droite 20"/>
          <p:cNvSpPr/>
          <p:nvPr/>
        </p:nvSpPr>
        <p:spPr>
          <a:xfrm>
            <a:off x="3071802" y="5357826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 descr="electricité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14612" cy="2857496"/>
          </a:xfrm>
          <a:prstGeom prst="rect">
            <a:avLst/>
          </a:prstGeom>
        </p:spPr>
      </p:pic>
      <p:pic>
        <p:nvPicPr>
          <p:cNvPr id="24" name="Image 23" descr="electricité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7222" y="4000504"/>
            <a:ext cx="3683026" cy="285749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3000372"/>
            <a:ext cx="2786050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Book Antiqua" pitchFamily="18" charset="0"/>
              </a:rPr>
              <a:t>1</a:t>
            </a:r>
            <a:r>
              <a:rPr lang="fr-FR" sz="3200" b="1" baseline="30000" dirty="0" smtClean="0">
                <a:latin typeface="Book Antiqua" pitchFamily="18" charset="0"/>
              </a:rPr>
              <a:t>er</a:t>
            </a:r>
            <a:r>
              <a:rPr lang="fr-FR" sz="3200" b="1" dirty="0" smtClean="0">
                <a:latin typeface="Book Antiqua" pitchFamily="18" charset="0"/>
              </a:rPr>
              <a:t> Semestre</a:t>
            </a:r>
            <a:endParaRPr lang="fr-FR" sz="3200" b="1" dirty="0">
              <a:latin typeface="Book Antiqua" pitchFamily="18" charset="0"/>
            </a:endParaRPr>
          </a:p>
        </p:txBody>
      </p:sp>
      <p:sp>
        <p:nvSpPr>
          <p:cNvPr id="8" name="Virage 7"/>
          <p:cNvSpPr/>
          <p:nvPr/>
        </p:nvSpPr>
        <p:spPr>
          <a:xfrm>
            <a:off x="2786050" y="1428736"/>
            <a:ext cx="857256" cy="1785950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786182" y="1357298"/>
            <a:ext cx="4929222" cy="5715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Dipôle RC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786182" y="2143116"/>
            <a:ext cx="4929222" cy="500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Dipôle RL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85728"/>
            <a:ext cx="4714908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Électricité</a:t>
            </a:r>
            <a:endParaRPr lang="fr-FR" sz="4000" b="1" dirty="0">
              <a:latin typeface="Book Antiqua" pitchFamily="18" charset="0"/>
            </a:endParaRPr>
          </a:p>
        </p:txBody>
      </p:sp>
      <p:sp>
        <p:nvSpPr>
          <p:cNvPr id="15" name="Virage 14"/>
          <p:cNvSpPr/>
          <p:nvPr/>
        </p:nvSpPr>
        <p:spPr>
          <a:xfrm flipV="1">
            <a:off x="2786050" y="3929066"/>
            <a:ext cx="857256" cy="2571768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786182" y="2928934"/>
            <a:ext cx="4929222" cy="928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Oscillations libres d’un circuit RLC série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857620" y="4071942"/>
            <a:ext cx="4929222" cy="928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Circuit RLC série en régime sinusoïdal forcé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857620" y="5143512"/>
            <a:ext cx="4929222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Ondes électromagnétiques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857620" y="5929330"/>
            <a:ext cx="4929222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Modulation d’amplitude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3071802" y="2285992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>
            <a:off x="3071802" y="3357562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>
            <a:off x="3071802" y="4429132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droite 20"/>
          <p:cNvSpPr/>
          <p:nvPr/>
        </p:nvSpPr>
        <p:spPr>
          <a:xfrm>
            <a:off x="3071802" y="5357826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 descr="electricité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14612" cy="2857496"/>
          </a:xfrm>
          <a:prstGeom prst="rect">
            <a:avLst/>
          </a:prstGeom>
        </p:spPr>
      </p:pic>
      <p:pic>
        <p:nvPicPr>
          <p:cNvPr id="24" name="Image 23" descr="electricité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7222" y="4000504"/>
            <a:ext cx="3683026" cy="285749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3000372"/>
            <a:ext cx="2786050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Book Antiqua" pitchFamily="18" charset="0"/>
              </a:rPr>
              <a:t>1</a:t>
            </a:r>
            <a:r>
              <a:rPr lang="fr-FR" sz="3200" b="1" baseline="30000" dirty="0" smtClean="0">
                <a:latin typeface="Book Antiqua" pitchFamily="18" charset="0"/>
              </a:rPr>
              <a:t>er</a:t>
            </a:r>
            <a:r>
              <a:rPr lang="fr-FR" sz="3200" b="1" dirty="0" smtClean="0">
                <a:latin typeface="Book Antiqua" pitchFamily="18" charset="0"/>
              </a:rPr>
              <a:t> Semestre</a:t>
            </a:r>
            <a:endParaRPr lang="fr-FR" sz="32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14290"/>
            <a:ext cx="4714908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Chimie</a:t>
            </a:r>
            <a:endParaRPr lang="fr-FR" sz="4000" b="1" dirty="0">
              <a:latin typeface="Book Antiqua" pitchFamily="18" charset="0"/>
            </a:endParaRPr>
          </a:p>
        </p:txBody>
      </p:sp>
      <p:pic>
        <p:nvPicPr>
          <p:cNvPr id="1026" name="Picture 2" descr="C:\Users\HP\Downloads\chimi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2665587" cy="2709791"/>
          </a:xfrm>
          <a:prstGeom prst="rect">
            <a:avLst/>
          </a:prstGeom>
          <a:noFill/>
        </p:spPr>
      </p:pic>
      <p:pic>
        <p:nvPicPr>
          <p:cNvPr id="1027" name="Picture 3" descr="C:\Users\HP\Downloads\exercic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4214818"/>
            <a:ext cx="2571768" cy="242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3000372"/>
            <a:ext cx="2786050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Book Antiqua" pitchFamily="18" charset="0"/>
              </a:rPr>
              <a:t>1</a:t>
            </a:r>
            <a:r>
              <a:rPr lang="fr-FR" sz="3200" b="1" baseline="30000" dirty="0" smtClean="0">
                <a:latin typeface="Book Antiqua" pitchFamily="18" charset="0"/>
              </a:rPr>
              <a:t>er</a:t>
            </a:r>
            <a:r>
              <a:rPr lang="fr-FR" sz="3200" b="1" dirty="0" smtClean="0">
                <a:latin typeface="Book Antiqua" pitchFamily="18" charset="0"/>
              </a:rPr>
              <a:t> Semestre</a:t>
            </a:r>
            <a:endParaRPr lang="fr-FR" sz="3200" b="1" dirty="0">
              <a:latin typeface="Book Antiqua" pitchFamily="18" charset="0"/>
            </a:endParaRPr>
          </a:p>
        </p:txBody>
      </p:sp>
      <p:sp>
        <p:nvSpPr>
          <p:cNvPr id="8" name="Virage 7"/>
          <p:cNvSpPr/>
          <p:nvPr/>
        </p:nvSpPr>
        <p:spPr>
          <a:xfrm>
            <a:off x="2786050" y="1142984"/>
            <a:ext cx="857256" cy="2071702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786182" y="1000108"/>
            <a:ext cx="4929222" cy="857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Transformations lentes et transformations rapides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14290"/>
            <a:ext cx="4714908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Chimie</a:t>
            </a:r>
            <a:endParaRPr lang="fr-FR" sz="4000" b="1" dirty="0">
              <a:latin typeface="Book Antiqua" pitchFamily="18" charset="0"/>
            </a:endParaRPr>
          </a:p>
        </p:txBody>
      </p:sp>
      <p:pic>
        <p:nvPicPr>
          <p:cNvPr id="1026" name="Picture 2" descr="C:\Users\HP\Downloads\chimi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2665587" cy="2709791"/>
          </a:xfrm>
          <a:prstGeom prst="rect">
            <a:avLst/>
          </a:prstGeom>
          <a:noFill/>
        </p:spPr>
      </p:pic>
      <p:pic>
        <p:nvPicPr>
          <p:cNvPr id="1027" name="Picture 3" descr="C:\Users\HP\Downloads\exercic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4214818"/>
            <a:ext cx="2571768" cy="242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3000372"/>
            <a:ext cx="2786050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Book Antiqua" pitchFamily="18" charset="0"/>
              </a:rPr>
              <a:t>1</a:t>
            </a:r>
            <a:r>
              <a:rPr lang="fr-FR" sz="3200" b="1" baseline="30000" dirty="0" smtClean="0">
                <a:latin typeface="Book Antiqua" pitchFamily="18" charset="0"/>
              </a:rPr>
              <a:t>er</a:t>
            </a:r>
            <a:r>
              <a:rPr lang="fr-FR" sz="3200" b="1" dirty="0" smtClean="0">
                <a:latin typeface="Book Antiqua" pitchFamily="18" charset="0"/>
              </a:rPr>
              <a:t> Semestre</a:t>
            </a:r>
            <a:endParaRPr lang="fr-FR" sz="3200" b="1" dirty="0">
              <a:latin typeface="Book Antiqua" pitchFamily="18" charset="0"/>
            </a:endParaRPr>
          </a:p>
        </p:txBody>
      </p:sp>
      <p:sp>
        <p:nvSpPr>
          <p:cNvPr id="8" name="Virage 7"/>
          <p:cNvSpPr/>
          <p:nvPr/>
        </p:nvSpPr>
        <p:spPr>
          <a:xfrm>
            <a:off x="2786050" y="1142984"/>
            <a:ext cx="857256" cy="2071702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786182" y="1000108"/>
            <a:ext cx="4929222" cy="857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Transformations lentes et transformations rapides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786182" y="2000240"/>
            <a:ext cx="4929222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Suivi temporel d’une transformation chimique – Vitesse de réaction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14290"/>
            <a:ext cx="4714908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Chimie</a:t>
            </a:r>
            <a:endParaRPr lang="fr-FR" sz="4000" b="1" dirty="0">
              <a:latin typeface="Book Antiqua" pitchFamily="18" charset="0"/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3071802" y="2357430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HP\Downloads\chimi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2665587" cy="2709791"/>
          </a:xfrm>
          <a:prstGeom prst="rect">
            <a:avLst/>
          </a:prstGeom>
          <a:noFill/>
        </p:spPr>
      </p:pic>
      <p:pic>
        <p:nvPicPr>
          <p:cNvPr id="1027" name="Picture 3" descr="C:\Users\HP\Downloads\exercic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4214818"/>
            <a:ext cx="2571768" cy="242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2857496"/>
            <a:ext cx="2786050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Book Antiqua" pitchFamily="18" charset="0"/>
              </a:rPr>
              <a:t>1</a:t>
            </a:r>
            <a:r>
              <a:rPr lang="fr-FR" sz="3200" b="1" baseline="30000" dirty="0" smtClean="0">
                <a:latin typeface="Book Antiqua" pitchFamily="18" charset="0"/>
              </a:rPr>
              <a:t>er</a:t>
            </a:r>
            <a:r>
              <a:rPr lang="fr-FR" sz="3200" b="1" dirty="0" smtClean="0">
                <a:latin typeface="Book Antiqua" pitchFamily="18" charset="0"/>
              </a:rPr>
              <a:t> Semestre</a:t>
            </a:r>
            <a:endParaRPr lang="fr-FR" sz="3200" b="1" dirty="0">
              <a:latin typeface="Book Antiqua" pitchFamily="18" charset="0"/>
            </a:endParaRPr>
          </a:p>
        </p:txBody>
      </p:sp>
      <p:pic>
        <p:nvPicPr>
          <p:cNvPr id="18" name="Image 17" descr="on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14612" cy="2786058"/>
          </a:xfrm>
          <a:prstGeom prst="rect">
            <a:avLst/>
          </a:prstGeom>
        </p:spPr>
      </p:pic>
      <p:pic>
        <p:nvPicPr>
          <p:cNvPr id="19" name="Image 18" descr="ond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1942"/>
            <a:ext cx="2714612" cy="278605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3000372"/>
            <a:ext cx="2786050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Book Antiqua" pitchFamily="18" charset="0"/>
              </a:rPr>
              <a:t>1</a:t>
            </a:r>
            <a:r>
              <a:rPr lang="fr-FR" sz="3200" b="1" baseline="30000" dirty="0" smtClean="0">
                <a:latin typeface="Book Antiqua" pitchFamily="18" charset="0"/>
              </a:rPr>
              <a:t>er</a:t>
            </a:r>
            <a:r>
              <a:rPr lang="fr-FR" sz="3200" b="1" dirty="0" smtClean="0">
                <a:latin typeface="Book Antiqua" pitchFamily="18" charset="0"/>
              </a:rPr>
              <a:t> Semestre</a:t>
            </a:r>
            <a:endParaRPr lang="fr-FR" sz="3200" b="1" dirty="0">
              <a:latin typeface="Book Antiqua" pitchFamily="18" charset="0"/>
            </a:endParaRPr>
          </a:p>
        </p:txBody>
      </p:sp>
      <p:sp>
        <p:nvSpPr>
          <p:cNvPr id="8" name="Virage 7"/>
          <p:cNvSpPr/>
          <p:nvPr/>
        </p:nvSpPr>
        <p:spPr>
          <a:xfrm>
            <a:off x="2786050" y="1142984"/>
            <a:ext cx="857256" cy="2071702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786182" y="1000108"/>
            <a:ext cx="4929222" cy="857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Transformations lentes et transformations rapides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786182" y="2000240"/>
            <a:ext cx="4929222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Suivi temporel d’une transformation chimique – Vitesse de réaction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14290"/>
            <a:ext cx="4714908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Chimie</a:t>
            </a:r>
            <a:endParaRPr lang="fr-FR" sz="4000" b="1" dirty="0">
              <a:latin typeface="Book Antiqua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786182" y="3143248"/>
            <a:ext cx="4929222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Transformations chimiques s’effectuant dans les 2 sens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3071802" y="2357430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>
            <a:off x="3071802" y="3357562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HP\Downloads\chimi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2665587" cy="2709791"/>
          </a:xfrm>
          <a:prstGeom prst="rect">
            <a:avLst/>
          </a:prstGeom>
          <a:noFill/>
        </p:spPr>
      </p:pic>
      <p:pic>
        <p:nvPicPr>
          <p:cNvPr id="1027" name="Picture 3" descr="C:\Users\HP\Downloads\exercic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4214818"/>
            <a:ext cx="2571768" cy="242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3000372"/>
            <a:ext cx="2786050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Book Antiqua" pitchFamily="18" charset="0"/>
              </a:rPr>
              <a:t>1</a:t>
            </a:r>
            <a:r>
              <a:rPr lang="fr-FR" sz="3200" b="1" baseline="30000" dirty="0" smtClean="0">
                <a:latin typeface="Book Antiqua" pitchFamily="18" charset="0"/>
              </a:rPr>
              <a:t>er</a:t>
            </a:r>
            <a:r>
              <a:rPr lang="fr-FR" sz="3200" b="1" dirty="0" smtClean="0">
                <a:latin typeface="Book Antiqua" pitchFamily="18" charset="0"/>
              </a:rPr>
              <a:t> Semestre</a:t>
            </a:r>
            <a:endParaRPr lang="fr-FR" sz="3200" b="1" dirty="0">
              <a:latin typeface="Book Antiqua" pitchFamily="18" charset="0"/>
            </a:endParaRPr>
          </a:p>
        </p:txBody>
      </p:sp>
      <p:sp>
        <p:nvSpPr>
          <p:cNvPr id="8" name="Virage 7"/>
          <p:cNvSpPr/>
          <p:nvPr/>
        </p:nvSpPr>
        <p:spPr>
          <a:xfrm>
            <a:off x="2786050" y="1142984"/>
            <a:ext cx="857256" cy="2071702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786182" y="1000108"/>
            <a:ext cx="4929222" cy="857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Transformations lentes et transformations rapides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786182" y="2000240"/>
            <a:ext cx="4929222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Suivi temporel d’une transformation chimique – Vitesse de réaction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14290"/>
            <a:ext cx="4714908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Chimie</a:t>
            </a:r>
            <a:endParaRPr lang="fr-FR" sz="4000" b="1" dirty="0">
              <a:latin typeface="Book Antiqua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786182" y="3143248"/>
            <a:ext cx="4929222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Transformations chimiques s’effectuant dans les 2 sens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857620" y="4071942"/>
            <a:ext cx="4929222" cy="857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État d’équilibre d’un système chimique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3071802" y="2357430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>
            <a:off x="3071802" y="3357562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>
            <a:off x="3071802" y="4357694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HP\Downloads\chimi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2665587" cy="2709791"/>
          </a:xfrm>
          <a:prstGeom prst="rect">
            <a:avLst/>
          </a:prstGeom>
          <a:noFill/>
        </p:spPr>
      </p:pic>
      <p:pic>
        <p:nvPicPr>
          <p:cNvPr id="1027" name="Picture 3" descr="C:\Users\HP\Downloads\exercic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4214818"/>
            <a:ext cx="2571768" cy="242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3000372"/>
            <a:ext cx="2786050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Book Antiqua" pitchFamily="18" charset="0"/>
              </a:rPr>
              <a:t>1</a:t>
            </a:r>
            <a:r>
              <a:rPr lang="fr-FR" sz="3200" b="1" baseline="30000" dirty="0" smtClean="0">
                <a:latin typeface="Book Antiqua" pitchFamily="18" charset="0"/>
              </a:rPr>
              <a:t>er</a:t>
            </a:r>
            <a:r>
              <a:rPr lang="fr-FR" sz="3200" b="1" dirty="0" smtClean="0">
                <a:latin typeface="Book Antiqua" pitchFamily="18" charset="0"/>
              </a:rPr>
              <a:t> Semestre</a:t>
            </a:r>
            <a:endParaRPr lang="fr-FR" sz="3200" b="1" dirty="0">
              <a:latin typeface="Book Antiqua" pitchFamily="18" charset="0"/>
            </a:endParaRPr>
          </a:p>
        </p:txBody>
      </p:sp>
      <p:sp>
        <p:nvSpPr>
          <p:cNvPr id="8" name="Virage 7"/>
          <p:cNvSpPr/>
          <p:nvPr/>
        </p:nvSpPr>
        <p:spPr>
          <a:xfrm>
            <a:off x="2786050" y="1142984"/>
            <a:ext cx="857256" cy="2071702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786182" y="1000108"/>
            <a:ext cx="4929222" cy="857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Transformations lentes et transformations rapides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786182" y="2000240"/>
            <a:ext cx="4929222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Suivi temporel d’une transformation chimique – Vitesse de réaction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14290"/>
            <a:ext cx="4714908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Chimie</a:t>
            </a:r>
            <a:endParaRPr lang="fr-FR" sz="4000" b="1" dirty="0">
              <a:latin typeface="Book Antiqua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786182" y="3143248"/>
            <a:ext cx="4929222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Transformations chimiques s’effectuant dans les 2 sens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857620" y="4071942"/>
            <a:ext cx="4929222" cy="857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État d’équilibre d’un système chimique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857620" y="5072074"/>
            <a:ext cx="4929222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Transformations liées à des réactions acide-base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3071802" y="2357430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>
            <a:off x="3071802" y="3357562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>
            <a:off x="3071802" y="4357694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droite 20"/>
          <p:cNvSpPr/>
          <p:nvPr/>
        </p:nvSpPr>
        <p:spPr>
          <a:xfrm>
            <a:off x="3071802" y="5357826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HP\Downloads\chimi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2665587" cy="2709791"/>
          </a:xfrm>
          <a:prstGeom prst="rect">
            <a:avLst/>
          </a:prstGeom>
          <a:noFill/>
        </p:spPr>
      </p:pic>
      <p:pic>
        <p:nvPicPr>
          <p:cNvPr id="1027" name="Picture 3" descr="C:\Users\HP\Downloads\exercic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4214818"/>
            <a:ext cx="2571768" cy="242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3000372"/>
            <a:ext cx="2786050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Book Antiqua" pitchFamily="18" charset="0"/>
              </a:rPr>
              <a:t>1</a:t>
            </a:r>
            <a:r>
              <a:rPr lang="fr-FR" sz="3200" b="1" baseline="30000" dirty="0" smtClean="0">
                <a:latin typeface="Book Antiqua" pitchFamily="18" charset="0"/>
              </a:rPr>
              <a:t>er</a:t>
            </a:r>
            <a:r>
              <a:rPr lang="fr-FR" sz="3200" b="1" dirty="0" smtClean="0">
                <a:latin typeface="Book Antiqua" pitchFamily="18" charset="0"/>
              </a:rPr>
              <a:t> Semestre</a:t>
            </a:r>
            <a:endParaRPr lang="fr-FR" sz="3200" b="1" dirty="0">
              <a:latin typeface="Book Antiqua" pitchFamily="18" charset="0"/>
            </a:endParaRPr>
          </a:p>
        </p:txBody>
      </p:sp>
      <p:sp>
        <p:nvSpPr>
          <p:cNvPr id="8" name="Virage 7"/>
          <p:cNvSpPr/>
          <p:nvPr/>
        </p:nvSpPr>
        <p:spPr>
          <a:xfrm>
            <a:off x="2786050" y="1142984"/>
            <a:ext cx="857256" cy="2071702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786182" y="1000108"/>
            <a:ext cx="4929222" cy="857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Transformations lentes et transformations rapides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786182" y="2000240"/>
            <a:ext cx="4929222" cy="10001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Suivi temporel d’une transformation chimique – Vitesse de réaction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14290"/>
            <a:ext cx="4714908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Chimie</a:t>
            </a:r>
            <a:endParaRPr lang="fr-FR" sz="4000" b="1" dirty="0">
              <a:latin typeface="Book Antiqua" pitchFamily="18" charset="0"/>
            </a:endParaRPr>
          </a:p>
        </p:txBody>
      </p:sp>
      <p:sp>
        <p:nvSpPr>
          <p:cNvPr id="15" name="Virage 14"/>
          <p:cNvSpPr/>
          <p:nvPr/>
        </p:nvSpPr>
        <p:spPr>
          <a:xfrm flipV="1">
            <a:off x="2786050" y="3929066"/>
            <a:ext cx="857256" cy="2571768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786182" y="3143248"/>
            <a:ext cx="4929222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Transformations chimiques s’effectuant dans les 2 sens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857620" y="4071942"/>
            <a:ext cx="4929222" cy="857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État d’équilibre d’un système chimique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857620" y="5072074"/>
            <a:ext cx="4929222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Transformations liées à des réactions acide-base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857620" y="6072206"/>
            <a:ext cx="4929222" cy="500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Dosage </a:t>
            </a:r>
            <a:r>
              <a:rPr lang="fr-FR" sz="2400" b="1" dirty="0" err="1" smtClean="0">
                <a:latin typeface="Book Antiqua" pitchFamily="18" charset="0"/>
              </a:rPr>
              <a:t>acido</a:t>
            </a:r>
            <a:r>
              <a:rPr lang="fr-FR" sz="2400" b="1" dirty="0" smtClean="0">
                <a:latin typeface="Book Antiqua" pitchFamily="18" charset="0"/>
              </a:rPr>
              <a:t>- basique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3071802" y="2357430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>
            <a:off x="3071802" y="3357562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>
            <a:off x="3071802" y="4357694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droite 20"/>
          <p:cNvSpPr/>
          <p:nvPr/>
        </p:nvSpPr>
        <p:spPr>
          <a:xfrm>
            <a:off x="3071802" y="5357826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HP\Downloads\chimi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2665587" cy="2709791"/>
          </a:xfrm>
          <a:prstGeom prst="rect">
            <a:avLst/>
          </a:prstGeom>
          <a:noFill/>
        </p:spPr>
      </p:pic>
      <p:pic>
        <p:nvPicPr>
          <p:cNvPr id="1027" name="Picture 3" descr="C:\Users\HP\Downloads\exercic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4214818"/>
            <a:ext cx="2571768" cy="24288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3000372"/>
            <a:ext cx="2928926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latin typeface="Book Antiqua" pitchFamily="18" charset="0"/>
              </a:rPr>
              <a:t>2</a:t>
            </a:r>
            <a:r>
              <a:rPr lang="fr-FR" sz="3000" b="1" baseline="30000" dirty="0" smtClean="0">
                <a:latin typeface="Book Antiqua" pitchFamily="18" charset="0"/>
              </a:rPr>
              <a:t>ème</a:t>
            </a:r>
            <a:r>
              <a:rPr lang="fr-FR" sz="3000" b="1" dirty="0" smtClean="0">
                <a:latin typeface="Book Antiqua" pitchFamily="18" charset="0"/>
              </a:rPr>
              <a:t> Semestre</a:t>
            </a:r>
            <a:endParaRPr lang="fr-FR" sz="30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14290"/>
            <a:ext cx="4714908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Mécanique</a:t>
            </a:r>
            <a:endParaRPr lang="fr-FR" sz="4000" b="1" dirty="0">
              <a:latin typeface="Book Antiqua" pitchFamily="18" charset="0"/>
            </a:endParaRPr>
          </a:p>
        </p:txBody>
      </p:sp>
      <p:pic>
        <p:nvPicPr>
          <p:cNvPr id="26" name="Image 25" descr="mécaniqu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14612" cy="2857496"/>
          </a:xfrm>
          <a:prstGeom prst="rect">
            <a:avLst/>
          </a:prstGeom>
        </p:spPr>
      </p:pic>
      <p:pic>
        <p:nvPicPr>
          <p:cNvPr id="28" name="Image 27" descr="mé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786154"/>
            <a:ext cx="2714612" cy="307184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3000372"/>
            <a:ext cx="2928926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latin typeface="Book Antiqua" pitchFamily="18" charset="0"/>
              </a:rPr>
              <a:t>2</a:t>
            </a:r>
            <a:r>
              <a:rPr lang="fr-FR" sz="3000" b="1" baseline="30000" dirty="0" smtClean="0">
                <a:latin typeface="Book Antiqua" pitchFamily="18" charset="0"/>
              </a:rPr>
              <a:t>ème</a:t>
            </a:r>
            <a:r>
              <a:rPr lang="fr-FR" sz="3000" b="1" dirty="0" smtClean="0">
                <a:latin typeface="Book Antiqua" pitchFamily="18" charset="0"/>
              </a:rPr>
              <a:t> Semestre</a:t>
            </a:r>
            <a:endParaRPr lang="fr-FR" sz="3000" b="1" dirty="0">
              <a:latin typeface="Book Antiqua" pitchFamily="18" charset="0"/>
            </a:endParaRPr>
          </a:p>
        </p:txBody>
      </p:sp>
      <p:sp>
        <p:nvSpPr>
          <p:cNvPr id="8" name="Virage 7"/>
          <p:cNvSpPr/>
          <p:nvPr/>
        </p:nvSpPr>
        <p:spPr>
          <a:xfrm>
            <a:off x="2786050" y="1000108"/>
            <a:ext cx="857256" cy="2214578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786182" y="1000108"/>
            <a:ext cx="4929222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Lois de Newton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14290"/>
            <a:ext cx="4714908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Mécanique</a:t>
            </a:r>
            <a:endParaRPr lang="fr-FR" sz="4000" b="1" dirty="0">
              <a:latin typeface="Book Antiqua" pitchFamily="18" charset="0"/>
            </a:endParaRPr>
          </a:p>
        </p:txBody>
      </p:sp>
      <p:pic>
        <p:nvPicPr>
          <p:cNvPr id="26" name="Image 25" descr="mécaniqu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14612" cy="2857496"/>
          </a:xfrm>
          <a:prstGeom prst="rect">
            <a:avLst/>
          </a:prstGeom>
        </p:spPr>
      </p:pic>
      <p:pic>
        <p:nvPicPr>
          <p:cNvPr id="28" name="Image 27" descr="mé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786154"/>
            <a:ext cx="2714612" cy="307184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3000372"/>
            <a:ext cx="2928926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latin typeface="Book Antiqua" pitchFamily="18" charset="0"/>
              </a:rPr>
              <a:t>2</a:t>
            </a:r>
            <a:r>
              <a:rPr lang="fr-FR" sz="3000" b="1" baseline="30000" dirty="0" smtClean="0">
                <a:latin typeface="Book Antiqua" pitchFamily="18" charset="0"/>
              </a:rPr>
              <a:t>ème</a:t>
            </a:r>
            <a:r>
              <a:rPr lang="fr-FR" sz="3000" b="1" dirty="0" smtClean="0">
                <a:latin typeface="Book Antiqua" pitchFamily="18" charset="0"/>
              </a:rPr>
              <a:t> Semestre</a:t>
            </a:r>
            <a:endParaRPr lang="fr-FR" sz="3000" b="1" dirty="0">
              <a:latin typeface="Book Antiqua" pitchFamily="18" charset="0"/>
            </a:endParaRPr>
          </a:p>
        </p:txBody>
      </p:sp>
      <p:sp>
        <p:nvSpPr>
          <p:cNvPr id="8" name="Virage 7"/>
          <p:cNvSpPr/>
          <p:nvPr/>
        </p:nvSpPr>
        <p:spPr>
          <a:xfrm>
            <a:off x="2786050" y="1000108"/>
            <a:ext cx="857256" cy="2214578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786182" y="1000108"/>
            <a:ext cx="4929222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Lois de Newton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786182" y="1571612"/>
            <a:ext cx="4929222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Chute libre verticale d’un solide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14290"/>
            <a:ext cx="4714908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Mécanique</a:t>
            </a:r>
            <a:endParaRPr lang="fr-FR" sz="4000" b="1" dirty="0">
              <a:latin typeface="Book Antiqua" pitchFamily="18" charset="0"/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3071802" y="1714488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 descr="mécaniqu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14612" cy="2857496"/>
          </a:xfrm>
          <a:prstGeom prst="rect">
            <a:avLst/>
          </a:prstGeom>
        </p:spPr>
      </p:pic>
      <p:pic>
        <p:nvPicPr>
          <p:cNvPr id="28" name="Image 27" descr="mé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786154"/>
            <a:ext cx="2714612" cy="307184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3000372"/>
            <a:ext cx="2928926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latin typeface="Book Antiqua" pitchFamily="18" charset="0"/>
              </a:rPr>
              <a:t>2</a:t>
            </a:r>
            <a:r>
              <a:rPr lang="fr-FR" sz="3000" b="1" baseline="30000" dirty="0" smtClean="0">
                <a:latin typeface="Book Antiqua" pitchFamily="18" charset="0"/>
              </a:rPr>
              <a:t>ème</a:t>
            </a:r>
            <a:r>
              <a:rPr lang="fr-FR" sz="3000" b="1" dirty="0" smtClean="0">
                <a:latin typeface="Book Antiqua" pitchFamily="18" charset="0"/>
              </a:rPr>
              <a:t> Semestre</a:t>
            </a:r>
            <a:endParaRPr lang="fr-FR" sz="3000" b="1" dirty="0">
              <a:latin typeface="Book Antiqua" pitchFamily="18" charset="0"/>
            </a:endParaRPr>
          </a:p>
        </p:txBody>
      </p:sp>
      <p:sp>
        <p:nvSpPr>
          <p:cNvPr id="8" name="Virage 7"/>
          <p:cNvSpPr/>
          <p:nvPr/>
        </p:nvSpPr>
        <p:spPr>
          <a:xfrm>
            <a:off x="2786050" y="1000108"/>
            <a:ext cx="857256" cy="2214578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786182" y="1000108"/>
            <a:ext cx="4929222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Lois de Newton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786182" y="1571612"/>
            <a:ext cx="4929222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Chute libre verticale d’un solide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14290"/>
            <a:ext cx="4714908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Mécanique</a:t>
            </a:r>
            <a:endParaRPr lang="fr-FR" sz="4000" b="1" dirty="0">
              <a:latin typeface="Book Antiqua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786182" y="2214554"/>
            <a:ext cx="4929222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Mouvements plans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3071802" y="1714488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>
            <a:off x="3071802" y="2357430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 descr="mécaniqu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14612" cy="2857496"/>
          </a:xfrm>
          <a:prstGeom prst="rect">
            <a:avLst/>
          </a:prstGeom>
        </p:spPr>
      </p:pic>
      <p:pic>
        <p:nvPicPr>
          <p:cNvPr id="28" name="Image 27" descr="mé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786154"/>
            <a:ext cx="2714612" cy="307184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3000372"/>
            <a:ext cx="2928926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latin typeface="Book Antiqua" pitchFamily="18" charset="0"/>
              </a:rPr>
              <a:t>2</a:t>
            </a:r>
            <a:r>
              <a:rPr lang="fr-FR" sz="3000" b="1" baseline="30000" dirty="0" smtClean="0">
                <a:latin typeface="Book Antiqua" pitchFamily="18" charset="0"/>
              </a:rPr>
              <a:t>ème</a:t>
            </a:r>
            <a:r>
              <a:rPr lang="fr-FR" sz="3000" b="1" dirty="0" smtClean="0">
                <a:latin typeface="Book Antiqua" pitchFamily="18" charset="0"/>
              </a:rPr>
              <a:t> Semestre</a:t>
            </a:r>
            <a:endParaRPr lang="fr-FR" sz="3000" b="1" dirty="0">
              <a:latin typeface="Book Antiqua" pitchFamily="18" charset="0"/>
            </a:endParaRPr>
          </a:p>
        </p:txBody>
      </p:sp>
      <p:sp>
        <p:nvSpPr>
          <p:cNvPr id="8" name="Virage 7"/>
          <p:cNvSpPr/>
          <p:nvPr/>
        </p:nvSpPr>
        <p:spPr>
          <a:xfrm>
            <a:off x="2786050" y="1000108"/>
            <a:ext cx="857256" cy="2214578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786182" y="1000108"/>
            <a:ext cx="4929222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Lois de Newton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786182" y="1571612"/>
            <a:ext cx="4929222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Chute libre verticale d’un solide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14290"/>
            <a:ext cx="4714908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Mécanique</a:t>
            </a:r>
            <a:endParaRPr lang="fr-FR" sz="4000" b="1" dirty="0">
              <a:latin typeface="Book Antiqua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786182" y="2214554"/>
            <a:ext cx="4929222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Mouvements plans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786182" y="2857496"/>
            <a:ext cx="4929222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Mouvements des satellites et des planètes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3071802" y="1714488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>
            <a:off x="3071802" y="2357430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>
            <a:off x="3071802" y="3143248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 descr="mécaniqu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14612" cy="2857496"/>
          </a:xfrm>
          <a:prstGeom prst="rect">
            <a:avLst/>
          </a:prstGeom>
        </p:spPr>
      </p:pic>
      <p:pic>
        <p:nvPicPr>
          <p:cNvPr id="28" name="Image 27" descr="mé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786154"/>
            <a:ext cx="2714612" cy="307184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3000372"/>
            <a:ext cx="2928926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latin typeface="Book Antiqua" pitchFamily="18" charset="0"/>
              </a:rPr>
              <a:t>2</a:t>
            </a:r>
            <a:r>
              <a:rPr lang="fr-FR" sz="3000" b="1" baseline="30000" dirty="0" smtClean="0">
                <a:latin typeface="Book Antiqua" pitchFamily="18" charset="0"/>
              </a:rPr>
              <a:t>ème</a:t>
            </a:r>
            <a:r>
              <a:rPr lang="fr-FR" sz="3000" b="1" dirty="0" smtClean="0">
                <a:latin typeface="Book Antiqua" pitchFamily="18" charset="0"/>
              </a:rPr>
              <a:t> Semestre</a:t>
            </a:r>
            <a:endParaRPr lang="fr-FR" sz="3000" b="1" dirty="0">
              <a:latin typeface="Book Antiqua" pitchFamily="18" charset="0"/>
            </a:endParaRPr>
          </a:p>
        </p:txBody>
      </p:sp>
      <p:sp>
        <p:nvSpPr>
          <p:cNvPr id="8" name="Virage 7"/>
          <p:cNvSpPr/>
          <p:nvPr/>
        </p:nvSpPr>
        <p:spPr>
          <a:xfrm>
            <a:off x="2786050" y="1000108"/>
            <a:ext cx="857256" cy="2214578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786182" y="1000108"/>
            <a:ext cx="4929222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Lois de Newton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786182" y="1571612"/>
            <a:ext cx="4929222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Chute libre verticale d’un solide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14290"/>
            <a:ext cx="4714908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Mécanique</a:t>
            </a:r>
            <a:endParaRPr lang="fr-FR" sz="4000" b="1" dirty="0">
              <a:latin typeface="Book Antiqua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786182" y="2214554"/>
            <a:ext cx="4929222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Mouvements plans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786182" y="2857496"/>
            <a:ext cx="4929222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Mouvements des satellites et des planètes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857620" y="3714752"/>
            <a:ext cx="4929222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Mouvement de rotation d’un solide autour d’un axe fixe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3071802" y="1714488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>
            <a:off x="3071802" y="2357430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>
            <a:off x="3071802" y="3143248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droite 20"/>
          <p:cNvSpPr/>
          <p:nvPr/>
        </p:nvSpPr>
        <p:spPr>
          <a:xfrm>
            <a:off x="3071802" y="4000504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 descr="mécaniqu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14612" cy="2857496"/>
          </a:xfrm>
          <a:prstGeom prst="rect">
            <a:avLst/>
          </a:prstGeom>
        </p:spPr>
      </p:pic>
      <p:pic>
        <p:nvPicPr>
          <p:cNvPr id="28" name="Image 27" descr="mé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786154"/>
            <a:ext cx="2714612" cy="30718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2857496"/>
            <a:ext cx="2786050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Book Antiqua" pitchFamily="18" charset="0"/>
              </a:rPr>
              <a:t>1</a:t>
            </a:r>
            <a:r>
              <a:rPr lang="fr-FR" sz="3200" b="1" baseline="30000" dirty="0" smtClean="0">
                <a:latin typeface="Book Antiqua" pitchFamily="18" charset="0"/>
              </a:rPr>
              <a:t>er</a:t>
            </a:r>
            <a:r>
              <a:rPr lang="fr-FR" sz="3200" b="1" dirty="0" smtClean="0">
                <a:latin typeface="Book Antiqua" pitchFamily="18" charset="0"/>
              </a:rPr>
              <a:t> Semestre</a:t>
            </a:r>
            <a:endParaRPr lang="fr-FR" sz="32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85728"/>
            <a:ext cx="4714908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LES ONDES</a:t>
            </a:r>
            <a:endParaRPr lang="fr-FR" sz="4000" b="1" dirty="0">
              <a:latin typeface="Book Antiqua" pitchFamily="18" charset="0"/>
            </a:endParaRPr>
          </a:p>
        </p:txBody>
      </p:sp>
      <p:pic>
        <p:nvPicPr>
          <p:cNvPr id="18" name="Image 17" descr="on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14612" cy="2786058"/>
          </a:xfrm>
          <a:prstGeom prst="rect">
            <a:avLst/>
          </a:prstGeom>
        </p:spPr>
      </p:pic>
      <p:pic>
        <p:nvPicPr>
          <p:cNvPr id="19" name="Image 18" descr="ond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1942"/>
            <a:ext cx="2714612" cy="278605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3000372"/>
            <a:ext cx="2928926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latin typeface="Book Antiqua" pitchFamily="18" charset="0"/>
              </a:rPr>
              <a:t>2</a:t>
            </a:r>
            <a:r>
              <a:rPr lang="fr-FR" sz="3000" b="1" baseline="30000" dirty="0" smtClean="0">
                <a:latin typeface="Book Antiqua" pitchFamily="18" charset="0"/>
              </a:rPr>
              <a:t>ème</a:t>
            </a:r>
            <a:r>
              <a:rPr lang="fr-FR" sz="3000" b="1" dirty="0" smtClean="0">
                <a:latin typeface="Book Antiqua" pitchFamily="18" charset="0"/>
              </a:rPr>
              <a:t> Semestre</a:t>
            </a:r>
            <a:endParaRPr lang="fr-FR" sz="3000" b="1" dirty="0">
              <a:latin typeface="Book Antiqua" pitchFamily="18" charset="0"/>
            </a:endParaRPr>
          </a:p>
        </p:txBody>
      </p:sp>
      <p:sp>
        <p:nvSpPr>
          <p:cNvPr id="8" name="Virage 7"/>
          <p:cNvSpPr/>
          <p:nvPr/>
        </p:nvSpPr>
        <p:spPr>
          <a:xfrm>
            <a:off x="2786050" y="1000108"/>
            <a:ext cx="857256" cy="2214578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786182" y="1000108"/>
            <a:ext cx="4929222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Lois de Newton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786182" y="1571612"/>
            <a:ext cx="4929222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Chute libre verticale d’un solide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14290"/>
            <a:ext cx="4714908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Mécanique</a:t>
            </a:r>
            <a:endParaRPr lang="fr-FR" sz="4000" b="1" dirty="0">
              <a:latin typeface="Book Antiqua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786182" y="2214554"/>
            <a:ext cx="4929222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Mouvements plans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786182" y="2857496"/>
            <a:ext cx="4929222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Mouvements des satellites et des planètes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857620" y="3714752"/>
            <a:ext cx="4929222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Mouvement de rotation d’un solide autour d’un axe fixe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3071802" y="1714488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>
            <a:off x="3071802" y="2357430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>
            <a:off x="3071802" y="3143248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droite 20"/>
          <p:cNvSpPr/>
          <p:nvPr/>
        </p:nvSpPr>
        <p:spPr>
          <a:xfrm>
            <a:off x="3071802" y="4000504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3857620" y="4643446"/>
            <a:ext cx="4929222" cy="5715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Systèmes mécaniques oscillants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24" name="Flèche droite 23"/>
          <p:cNvSpPr/>
          <p:nvPr/>
        </p:nvSpPr>
        <p:spPr>
          <a:xfrm>
            <a:off x="3143240" y="4786322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 descr="mécaniqu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14612" cy="2857496"/>
          </a:xfrm>
          <a:prstGeom prst="rect">
            <a:avLst/>
          </a:prstGeom>
        </p:spPr>
      </p:pic>
      <p:pic>
        <p:nvPicPr>
          <p:cNvPr id="28" name="Image 27" descr="mé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786154"/>
            <a:ext cx="2714612" cy="307184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3000372"/>
            <a:ext cx="2928926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latin typeface="Book Antiqua" pitchFamily="18" charset="0"/>
              </a:rPr>
              <a:t>2</a:t>
            </a:r>
            <a:r>
              <a:rPr lang="fr-FR" sz="3000" b="1" baseline="30000" dirty="0" smtClean="0">
                <a:latin typeface="Book Antiqua" pitchFamily="18" charset="0"/>
              </a:rPr>
              <a:t>ème</a:t>
            </a:r>
            <a:r>
              <a:rPr lang="fr-FR" sz="3000" b="1" dirty="0" smtClean="0">
                <a:latin typeface="Book Antiqua" pitchFamily="18" charset="0"/>
              </a:rPr>
              <a:t> Semestre</a:t>
            </a:r>
            <a:endParaRPr lang="fr-FR" sz="3000" b="1" dirty="0">
              <a:latin typeface="Book Antiqua" pitchFamily="18" charset="0"/>
            </a:endParaRPr>
          </a:p>
        </p:txBody>
      </p:sp>
      <p:sp>
        <p:nvSpPr>
          <p:cNvPr id="8" name="Virage 7"/>
          <p:cNvSpPr/>
          <p:nvPr/>
        </p:nvSpPr>
        <p:spPr>
          <a:xfrm>
            <a:off x="2786050" y="1000108"/>
            <a:ext cx="857256" cy="2214578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786182" y="1000108"/>
            <a:ext cx="4929222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Lois de Newton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786182" y="1571612"/>
            <a:ext cx="4929222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Chute libre verticale d’un solide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14290"/>
            <a:ext cx="4714908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Mécanique</a:t>
            </a:r>
            <a:endParaRPr lang="fr-FR" sz="4000" b="1" dirty="0">
              <a:latin typeface="Book Antiqua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786182" y="2214554"/>
            <a:ext cx="4929222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Mouvements plans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786182" y="2857496"/>
            <a:ext cx="4929222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Mouvements des satellites et des planètes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857620" y="3714752"/>
            <a:ext cx="4929222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Mouvement de rotation d’un solide autour d’un axe fixe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857620" y="5357826"/>
            <a:ext cx="4929222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Aspects énergétiques des oscillations mécaniques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3071802" y="1714488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>
            <a:off x="3071802" y="2357430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>
            <a:off x="3071802" y="3143248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droite 20"/>
          <p:cNvSpPr/>
          <p:nvPr/>
        </p:nvSpPr>
        <p:spPr>
          <a:xfrm>
            <a:off x="3071802" y="4000504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3857620" y="4643446"/>
            <a:ext cx="4929222" cy="5715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Systèmes mécaniques oscillants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22" name="Flèche droite 21"/>
          <p:cNvSpPr/>
          <p:nvPr/>
        </p:nvSpPr>
        <p:spPr>
          <a:xfrm>
            <a:off x="3143240" y="5572140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3143240" y="4786322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 descr="mécaniqu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14612" cy="2857496"/>
          </a:xfrm>
          <a:prstGeom prst="rect">
            <a:avLst/>
          </a:prstGeom>
        </p:spPr>
      </p:pic>
      <p:pic>
        <p:nvPicPr>
          <p:cNvPr id="28" name="Image 27" descr="mé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786154"/>
            <a:ext cx="2714612" cy="307184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3000372"/>
            <a:ext cx="2928926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latin typeface="Book Antiqua" pitchFamily="18" charset="0"/>
              </a:rPr>
              <a:t>2</a:t>
            </a:r>
            <a:r>
              <a:rPr lang="fr-FR" sz="3000" b="1" baseline="30000" dirty="0" smtClean="0">
                <a:latin typeface="Book Antiqua" pitchFamily="18" charset="0"/>
              </a:rPr>
              <a:t>ème</a:t>
            </a:r>
            <a:r>
              <a:rPr lang="fr-FR" sz="3000" b="1" dirty="0" smtClean="0">
                <a:latin typeface="Book Antiqua" pitchFamily="18" charset="0"/>
              </a:rPr>
              <a:t> Semestre</a:t>
            </a:r>
            <a:endParaRPr lang="fr-FR" sz="3000" b="1" dirty="0">
              <a:latin typeface="Book Antiqua" pitchFamily="18" charset="0"/>
            </a:endParaRPr>
          </a:p>
        </p:txBody>
      </p:sp>
      <p:sp>
        <p:nvSpPr>
          <p:cNvPr id="8" name="Virage 7"/>
          <p:cNvSpPr/>
          <p:nvPr/>
        </p:nvSpPr>
        <p:spPr>
          <a:xfrm>
            <a:off x="2786050" y="1000108"/>
            <a:ext cx="857256" cy="2214578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786182" y="1000108"/>
            <a:ext cx="4929222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Lois de Newton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786182" y="1571612"/>
            <a:ext cx="4929222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Chute libre verticale d’un solide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14290"/>
            <a:ext cx="4714908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Mécanique</a:t>
            </a:r>
            <a:endParaRPr lang="fr-FR" sz="4000" b="1" dirty="0">
              <a:latin typeface="Book Antiqua" pitchFamily="18" charset="0"/>
            </a:endParaRPr>
          </a:p>
        </p:txBody>
      </p:sp>
      <p:sp>
        <p:nvSpPr>
          <p:cNvPr id="15" name="Virage 14"/>
          <p:cNvSpPr/>
          <p:nvPr/>
        </p:nvSpPr>
        <p:spPr>
          <a:xfrm flipV="1">
            <a:off x="2786050" y="3929066"/>
            <a:ext cx="857256" cy="2643206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3786182" y="2214554"/>
            <a:ext cx="4929222" cy="4286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Mouvements plans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786182" y="2857496"/>
            <a:ext cx="4929222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Mouvements des satellites et des planètes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3857620" y="3714752"/>
            <a:ext cx="4929222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Mouvement de rotation d’un solide autour d’un axe fixe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3857620" y="5357826"/>
            <a:ext cx="4929222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Aspects énergétiques des oscillations mécaniques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3071802" y="1714488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 droite 18"/>
          <p:cNvSpPr/>
          <p:nvPr/>
        </p:nvSpPr>
        <p:spPr>
          <a:xfrm>
            <a:off x="3071802" y="2357430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droite 19"/>
          <p:cNvSpPr/>
          <p:nvPr/>
        </p:nvSpPr>
        <p:spPr>
          <a:xfrm>
            <a:off x="3071802" y="3143248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droite 20"/>
          <p:cNvSpPr/>
          <p:nvPr/>
        </p:nvSpPr>
        <p:spPr>
          <a:xfrm>
            <a:off x="3071802" y="4000504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3857620" y="4643446"/>
            <a:ext cx="4929222" cy="5715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Systèmes mécaniques oscillants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22" name="Flèche droite 21"/>
          <p:cNvSpPr/>
          <p:nvPr/>
        </p:nvSpPr>
        <p:spPr>
          <a:xfrm>
            <a:off x="3143240" y="5572140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>
            <a:off x="3857620" y="6072206"/>
            <a:ext cx="4929222" cy="5715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Atome et mécanique de Newton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24" name="Flèche droite 23"/>
          <p:cNvSpPr/>
          <p:nvPr/>
        </p:nvSpPr>
        <p:spPr>
          <a:xfrm>
            <a:off x="3143240" y="4786322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 descr="mécaniqu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14612" cy="2857496"/>
          </a:xfrm>
          <a:prstGeom prst="rect">
            <a:avLst/>
          </a:prstGeom>
        </p:spPr>
      </p:pic>
      <p:pic>
        <p:nvPicPr>
          <p:cNvPr id="28" name="Image 27" descr="méc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786154"/>
            <a:ext cx="2714612" cy="307184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3000372"/>
            <a:ext cx="2928926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latin typeface="Book Antiqua" pitchFamily="18" charset="0"/>
              </a:rPr>
              <a:t>2</a:t>
            </a:r>
            <a:r>
              <a:rPr lang="fr-FR" sz="3000" b="1" baseline="30000" dirty="0" smtClean="0">
                <a:latin typeface="Book Antiqua" pitchFamily="18" charset="0"/>
              </a:rPr>
              <a:t>ème</a:t>
            </a:r>
            <a:r>
              <a:rPr lang="fr-FR" sz="3000" b="1" dirty="0" smtClean="0">
                <a:latin typeface="Book Antiqua" pitchFamily="18" charset="0"/>
              </a:rPr>
              <a:t> Semestre</a:t>
            </a:r>
            <a:endParaRPr lang="fr-FR" sz="30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14290"/>
            <a:ext cx="4714908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Chimie</a:t>
            </a:r>
            <a:endParaRPr lang="fr-FR" sz="4000" b="1" dirty="0">
              <a:latin typeface="Book Antiqua" pitchFamily="18" charset="0"/>
            </a:endParaRPr>
          </a:p>
        </p:txBody>
      </p:sp>
      <p:pic>
        <p:nvPicPr>
          <p:cNvPr id="2050" name="Picture 2" descr="C:\Users\HP\Downloads\ac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14818"/>
            <a:ext cx="2714612" cy="2643182"/>
          </a:xfrm>
          <a:prstGeom prst="rect">
            <a:avLst/>
          </a:prstGeom>
          <a:noFill/>
        </p:spPr>
      </p:pic>
      <p:pic>
        <p:nvPicPr>
          <p:cNvPr id="25" name="Image 24" descr="chimie 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14612" cy="292893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3000372"/>
            <a:ext cx="2928926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latin typeface="Book Antiqua" pitchFamily="18" charset="0"/>
              </a:rPr>
              <a:t>2</a:t>
            </a:r>
            <a:r>
              <a:rPr lang="fr-FR" sz="3000" b="1" baseline="30000" dirty="0" smtClean="0">
                <a:latin typeface="Book Antiqua" pitchFamily="18" charset="0"/>
              </a:rPr>
              <a:t>ème</a:t>
            </a:r>
            <a:r>
              <a:rPr lang="fr-FR" sz="3000" b="1" dirty="0" smtClean="0">
                <a:latin typeface="Book Antiqua" pitchFamily="18" charset="0"/>
              </a:rPr>
              <a:t> Semestre</a:t>
            </a:r>
            <a:endParaRPr lang="fr-FR" sz="3000" b="1" dirty="0">
              <a:latin typeface="Book Antiqua" pitchFamily="18" charset="0"/>
            </a:endParaRPr>
          </a:p>
        </p:txBody>
      </p:sp>
      <p:sp>
        <p:nvSpPr>
          <p:cNvPr id="8" name="Virage 7"/>
          <p:cNvSpPr/>
          <p:nvPr/>
        </p:nvSpPr>
        <p:spPr>
          <a:xfrm>
            <a:off x="2786050" y="1142984"/>
            <a:ext cx="857256" cy="2214578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929058" y="1000108"/>
            <a:ext cx="4929222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Évolution spontanée d’un système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14290"/>
            <a:ext cx="4714908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Chimie</a:t>
            </a:r>
            <a:endParaRPr lang="fr-FR" sz="4000" b="1" dirty="0">
              <a:latin typeface="Book Antiqua" pitchFamily="18" charset="0"/>
            </a:endParaRPr>
          </a:p>
        </p:txBody>
      </p:sp>
      <p:pic>
        <p:nvPicPr>
          <p:cNvPr id="2050" name="Picture 2" descr="C:\Users\HP\Downloads\ac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14818"/>
            <a:ext cx="2714612" cy="2643182"/>
          </a:xfrm>
          <a:prstGeom prst="rect">
            <a:avLst/>
          </a:prstGeom>
          <a:noFill/>
        </p:spPr>
      </p:pic>
      <p:pic>
        <p:nvPicPr>
          <p:cNvPr id="25" name="Image 24" descr="chimie 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14612" cy="292893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3000372"/>
            <a:ext cx="2928926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latin typeface="Book Antiqua" pitchFamily="18" charset="0"/>
              </a:rPr>
              <a:t>2</a:t>
            </a:r>
            <a:r>
              <a:rPr lang="fr-FR" sz="3000" b="1" baseline="30000" dirty="0" smtClean="0">
                <a:latin typeface="Book Antiqua" pitchFamily="18" charset="0"/>
              </a:rPr>
              <a:t>ème</a:t>
            </a:r>
            <a:r>
              <a:rPr lang="fr-FR" sz="3000" b="1" dirty="0" smtClean="0">
                <a:latin typeface="Book Antiqua" pitchFamily="18" charset="0"/>
              </a:rPr>
              <a:t> Semestre</a:t>
            </a:r>
            <a:endParaRPr lang="fr-FR" sz="3000" b="1" dirty="0">
              <a:latin typeface="Book Antiqua" pitchFamily="18" charset="0"/>
            </a:endParaRPr>
          </a:p>
        </p:txBody>
      </p:sp>
      <p:sp>
        <p:nvSpPr>
          <p:cNvPr id="8" name="Virage 7"/>
          <p:cNvSpPr/>
          <p:nvPr/>
        </p:nvSpPr>
        <p:spPr>
          <a:xfrm>
            <a:off x="2786050" y="1142984"/>
            <a:ext cx="857256" cy="2214578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929058" y="1000108"/>
            <a:ext cx="4929222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Évolution spontanée d’un système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929058" y="2071678"/>
            <a:ext cx="492922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Transformations spontanées dans les piles et production d’énergie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14290"/>
            <a:ext cx="4714908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Chimie</a:t>
            </a:r>
            <a:endParaRPr lang="fr-FR" sz="4000" b="1" dirty="0">
              <a:latin typeface="Book Antiqua" pitchFamily="18" charset="0"/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3071802" y="2500306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C:\Users\HP\Downloads\ac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14818"/>
            <a:ext cx="2714612" cy="2643182"/>
          </a:xfrm>
          <a:prstGeom prst="rect">
            <a:avLst/>
          </a:prstGeom>
          <a:noFill/>
        </p:spPr>
      </p:pic>
      <p:pic>
        <p:nvPicPr>
          <p:cNvPr id="25" name="Image 24" descr="chimie 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14612" cy="292893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3000372"/>
            <a:ext cx="2928926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latin typeface="Book Antiqua" pitchFamily="18" charset="0"/>
              </a:rPr>
              <a:t>2</a:t>
            </a:r>
            <a:r>
              <a:rPr lang="fr-FR" sz="3000" b="1" baseline="30000" dirty="0" smtClean="0">
                <a:latin typeface="Book Antiqua" pitchFamily="18" charset="0"/>
              </a:rPr>
              <a:t>ème</a:t>
            </a:r>
            <a:r>
              <a:rPr lang="fr-FR" sz="3000" b="1" dirty="0" smtClean="0">
                <a:latin typeface="Book Antiqua" pitchFamily="18" charset="0"/>
              </a:rPr>
              <a:t> Semestre</a:t>
            </a:r>
            <a:endParaRPr lang="fr-FR" sz="3000" b="1" dirty="0">
              <a:latin typeface="Book Antiqua" pitchFamily="18" charset="0"/>
            </a:endParaRPr>
          </a:p>
        </p:txBody>
      </p:sp>
      <p:sp>
        <p:nvSpPr>
          <p:cNvPr id="8" name="Virage 7"/>
          <p:cNvSpPr/>
          <p:nvPr/>
        </p:nvSpPr>
        <p:spPr>
          <a:xfrm>
            <a:off x="2786050" y="1142984"/>
            <a:ext cx="857256" cy="2214578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929058" y="1000108"/>
            <a:ext cx="4929222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Évolution spontanée d’un système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929058" y="2071678"/>
            <a:ext cx="492922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Transformations spontanées dans les piles et production d’énergie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14290"/>
            <a:ext cx="4714908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Chimie</a:t>
            </a:r>
            <a:endParaRPr lang="fr-FR" sz="4000" b="1" dirty="0">
              <a:latin typeface="Book Antiqua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000496" y="3500438"/>
            <a:ext cx="4929222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Transformations forcées (Électrolyse)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3071802" y="2500306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droite 20"/>
          <p:cNvSpPr/>
          <p:nvPr/>
        </p:nvSpPr>
        <p:spPr>
          <a:xfrm>
            <a:off x="3143240" y="3786190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C:\Users\HP\Downloads\ac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14818"/>
            <a:ext cx="2714612" cy="2643182"/>
          </a:xfrm>
          <a:prstGeom prst="rect">
            <a:avLst/>
          </a:prstGeom>
          <a:noFill/>
        </p:spPr>
      </p:pic>
      <p:pic>
        <p:nvPicPr>
          <p:cNvPr id="25" name="Image 24" descr="chimie 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14612" cy="292893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3000372"/>
            <a:ext cx="2928926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latin typeface="Book Antiqua" pitchFamily="18" charset="0"/>
              </a:rPr>
              <a:t>2</a:t>
            </a:r>
            <a:r>
              <a:rPr lang="fr-FR" sz="3000" b="1" baseline="30000" dirty="0" smtClean="0">
                <a:latin typeface="Book Antiqua" pitchFamily="18" charset="0"/>
              </a:rPr>
              <a:t>ème</a:t>
            </a:r>
            <a:r>
              <a:rPr lang="fr-FR" sz="3000" b="1" dirty="0" smtClean="0">
                <a:latin typeface="Book Antiqua" pitchFamily="18" charset="0"/>
              </a:rPr>
              <a:t> Semestre</a:t>
            </a:r>
            <a:endParaRPr lang="fr-FR" sz="3000" b="1" dirty="0">
              <a:latin typeface="Book Antiqua" pitchFamily="18" charset="0"/>
            </a:endParaRPr>
          </a:p>
        </p:txBody>
      </p:sp>
      <p:sp>
        <p:nvSpPr>
          <p:cNvPr id="8" name="Virage 7"/>
          <p:cNvSpPr/>
          <p:nvPr/>
        </p:nvSpPr>
        <p:spPr>
          <a:xfrm>
            <a:off x="2786050" y="1142984"/>
            <a:ext cx="857256" cy="2214578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929058" y="1000108"/>
            <a:ext cx="4929222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Évolution spontanée d’un système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929058" y="2071678"/>
            <a:ext cx="492922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Transformations spontanées dans les piles et production d’énergie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14290"/>
            <a:ext cx="4714908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Chimie</a:t>
            </a:r>
            <a:endParaRPr lang="fr-FR" sz="4000" b="1" dirty="0">
              <a:latin typeface="Book Antiqua" pitchFamily="18" charset="0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000496" y="3500438"/>
            <a:ext cx="4929222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Transformations forcées (Électrolyse)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4000496" y="4572008"/>
            <a:ext cx="4929222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Réactions d’</a:t>
            </a:r>
            <a:r>
              <a:rPr lang="fr-FR" sz="2400" b="1" dirty="0">
                <a:latin typeface="Book Antiqua" pitchFamily="18" charset="0"/>
              </a:rPr>
              <a:t>e</a:t>
            </a:r>
            <a:r>
              <a:rPr lang="fr-FR" sz="2400" b="1" dirty="0" smtClean="0">
                <a:latin typeface="Book Antiqua" pitchFamily="18" charset="0"/>
              </a:rPr>
              <a:t>stérification et d’hydrolyse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3071802" y="2500306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droite 20"/>
          <p:cNvSpPr/>
          <p:nvPr/>
        </p:nvSpPr>
        <p:spPr>
          <a:xfrm>
            <a:off x="3143240" y="3786190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3143240" y="4786322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C:\Users\HP\Downloads\ac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14818"/>
            <a:ext cx="2714612" cy="2643182"/>
          </a:xfrm>
          <a:prstGeom prst="rect">
            <a:avLst/>
          </a:prstGeom>
          <a:noFill/>
        </p:spPr>
      </p:pic>
      <p:pic>
        <p:nvPicPr>
          <p:cNvPr id="25" name="Image 24" descr="chimie 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14612" cy="292893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3000372"/>
            <a:ext cx="2928926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latin typeface="Book Antiqua" pitchFamily="18" charset="0"/>
              </a:rPr>
              <a:t>2</a:t>
            </a:r>
            <a:r>
              <a:rPr lang="fr-FR" sz="3000" b="1" baseline="30000" dirty="0" smtClean="0">
                <a:latin typeface="Book Antiqua" pitchFamily="18" charset="0"/>
              </a:rPr>
              <a:t>ème</a:t>
            </a:r>
            <a:r>
              <a:rPr lang="fr-FR" sz="3000" b="1" dirty="0" smtClean="0">
                <a:latin typeface="Book Antiqua" pitchFamily="18" charset="0"/>
              </a:rPr>
              <a:t> Semestre</a:t>
            </a:r>
            <a:endParaRPr lang="fr-FR" sz="3000" b="1" dirty="0">
              <a:latin typeface="Book Antiqua" pitchFamily="18" charset="0"/>
            </a:endParaRPr>
          </a:p>
        </p:txBody>
      </p:sp>
      <p:sp>
        <p:nvSpPr>
          <p:cNvPr id="8" name="Virage 7"/>
          <p:cNvSpPr/>
          <p:nvPr/>
        </p:nvSpPr>
        <p:spPr>
          <a:xfrm>
            <a:off x="2786050" y="1142984"/>
            <a:ext cx="857256" cy="2214578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929058" y="1000108"/>
            <a:ext cx="4929222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Évolution spontanée d’un système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929058" y="2071678"/>
            <a:ext cx="492922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Transformations spontanées dans les piles et production d’énergie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14290"/>
            <a:ext cx="4714908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Chimie</a:t>
            </a:r>
            <a:endParaRPr lang="fr-FR" sz="4000" b="1" dirty="0">
              <a:latin typeface="Book Antiqua" pitchFamily="18" charset="0"/>
            </a:endParaRPr>
          </a:p>
        </p:txBody>
      </p:sp>
      <p:sp>
        <p:nvSpPr>
          <p:cNvPr id="15" name="Virage 14"/>
          <p:cNvSpPr/>
          <p:nvPr/>
        </p:nvSpPr>
        <p:spPr>
          <a:xfrm flipV="1">
            <a:off x="2786050" y="3786190"/>
            <a:ext cx="857256" cy="2643206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000496" y="3500438"/>
            <a:ext cx="4929222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Transformations forcées (Électrolyse)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4000496" y="4572008"/>
            <a:ext cx="4929222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Réactions d’</a:t>
            </a:r>
            <a:r>
              <a:rPr lang="fr-FR" sz="2400" b="1" dirty="0">
                <a:latin typeface="Book Antiqua" pitchFamily="18" charset="0"/>
              </a:rPr>
              <a:t>e</a:t>
            </a:r>
            <a:r>
              <a:rPr lang="fr-FR" sz="2400" b="1" dirty="0" smtClean="0">
                <a:latin typeface="Book Antiqua" pitchFamily="18" charset="0"/>
              </a:rPr>
              <a:t>stérification et d’hydrolyse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4000496" y="5786454"/>
            <a:ext cx="4929222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Contrôle de l’évolution d’un système chimique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3071802" y="2500306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droite 20"/>
          <p:cNvSpPr/>
          <p:nvPr/>
        </p:nvSpPr>
        <p:spPr>
          <a:xfrm>
            <a:off x="3143240" y="3786190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lèche droite 23"/>
          <p:cNvSpPr/>
          <p:nvPr/>
        </p:nvSpPr>
        <p:spPr>
          <a:xfrm>
            <a:off x="3143240" y="4786322"/>
            <a:ext cx="642942" cy="28575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C:\Users\HP\Downloads\acid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14818"/>
            <a:ext cx="2714612" cy="2643182"/>
          </a:xfrm>
          <a:prstGeom prst="rect">
            <a:avLst/>
          </a:prstGeom>
          <a:noFill/>
        </p:spPr>
      </p:pic>
      <p:pic>
        <p:nvPicPr>
          <p:cNvPr id="25" name="Image 24" descr="chimie 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14612" cy="29289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2857496"/>
            <a:ext cx="2786050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Book Antiqua" pitchFamily="18" charset="0"/>
              </a:rPr>
              <a:t>1</a:t>
            </a:r>
            <a:r>
              <a:rPr lang="fr-FR" sz="3200" b="1" baseline="30000" dirty="0" smtClean="0">
                <a:latin typeface="Book Antiqua" pitchFamily="18" charset="0"/>
              </a:rPr>
              <a:t>er</a:t>
            </a:r>
            <a:r>
              <a:rPr lang="fr-FR" sz="3200" b="1" dirty="0" smtClean="0">
                <a:latin typeface="Book Antiqua" pitchFamily="18" charset="0"/>
              </a:rPr>
              <a:t> Semestre</a:t>
            </a:r>
            <a:endParaRPr lang="fr-FR" sz="3200" b="1" dirty="0">
              <a:latin typeface="Book Antiqua" pitchFamily="18" charset="0"/>
            </a:endParaRPr>
          </a:p>
        </p:txBody>
      </p:sp>
      <p:sp>
        <p:nvSpPr>
          <p:cNvPr id="8" name="Virage 7"/>
          <p:cNvSpPr/>
          <p:nvPr/>
        </p:nvSpPr>
        <p:spPr>
          <a:xfrm>
            <a:off x="2786050" y="1500174"/>
            <a:ext cx="857256" cy="1714512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857620" y="1357298"/>
            <a:ext cx="4929222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Ondes mécaniques progressives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85728"/>
            <a:ext cx="4714908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LES ONDES</a:t>
            </a:r>
            <a:endParaRPr lang="fr-FR" sz="4000" b="1" dirty="0">
              <a:latin typeface="Book Antiqua" pitchFamily="18" charset="0"/>
            </a:endParaRPr>
          </a:p>
        </p:txBody>
      </p:sp>
      <p:pic>
        <p:nvPicPr>
          <p:cNvPr id="18" name="Image 17" descr="on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14612" cy="2786058"/>
          </a:xfrm>
          <a:prstGeom prst="rect">
            <a:avLst/>
          </a:prstGeom>
        </p:spPr>
      </p:pic>
      <p:pic>
        <p:nvPicPr>
          <p:cNvPr id="19" name="Image 18" descr="ond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1942"/>
            <a:ext cx="2714612" cy="27860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2857496"/>
            <a:ext cx="2786050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Book Antiqua" pitchFamily="18" charset="0"/>
              </a:rPr>
              <a:t>1</a:t>
            </a:r>
            <a:r>
              <a:rPr lang="fr-FR" sz="3200" b="1" baseline="30000" dirty="0" smtClean="0">
                <a:latin typeface="Book Antiqua" pitchFamily="18" charset="0"/>
              </a:rPr>
              <a:t>er</a:t>
            </a:r>
            <a:r>
              <a:rPr lang="fr-FR" sz="3200" b="1" dirty="0" smtClean="0">
                <a:latin typeface="Book Antiqua" pitchFamily="18" charset="0"/>
              </a:rPr>
              <a:t> Semestre</a:t>
            </a:r>
            <a:endParaRPr lang="fr-FR" sz="3200" b="1" dirty="0">
              <a:latin typeface="Book Antiqua" pitchFamily="18" charset="0"/>
            </a:endParaRPr>
          </a:p>
        </p:txBody>
      </p:sp>
      <p:sp>
        <p:nvSpPr>
          <p:cNvPr id="8" name="Virage 7"/>
          <p:cNvSpPr/>
          <p:nvPr/>
        </p:nvSpPr>
        <p:spPr>
          <a:xfrm>
            <a:off x="2786050" y="1500174"/>
            <a:ext cx="857256" cy="1714512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857620" y="1357298"/>
            <a:ext cx="4929222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Ondes mécaniques progressives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929058" y="2928934"/>
            <a:ext cx="4929222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Ondes mécaniques progressives</a:t>
            </a:r>
          </a:p>
          <a:p>
            <a:pPr algn="ctr"/>
            <a:r>
              <a:rPr lang="fr-FR" sz="2400" b="1" dirty="0" smtClean="0">
                <a:latin typeface="Book Antiqua" pitchFamily="18" charset="0"/>
              </a:rPr>
              <a:t>périodiques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85728"/>
            <a:ext cx="4714908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LES ONDES</a:t>
            </a:r>
            <a:endParaRPr lang="fr-FR" sz="4000" b="1" dirty="0">
              <a:latin typeface="Book Antiqua" pitchFamily="18" charset="0"/>
            </a:endParaRPr>
          </a:p>
        </p:txBody>
      </p:sp>
      <p:sp>
        <p:nvSpPr>
          <p:cNvPr id="16" name="Flèche droite 15"/>
          <p:cNvSpPr/>
          <p:nvPr/>
        </p:nvSpPr>
        <p:spPr>
          <a:xfrm>
            <a:off x="3143240" y="3214686"/>
            <a:ext cx="571504" cy="35719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 descr="on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14612" cy="2786058"/>
          </a:xfrm>
          <a:prstGeom prst="rect">
            <a:avLst/>
          </a:prstGeom>
        </p:spPr>
      </p:pic>
      <p:pic>
        <p:nvPicPr>
          <p:cNvPr id="19" name="Image 18" descr="ond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1942"/>
            <a:ext cx="2714612" cy="27860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2857496"/>
            <a:ext cx="2786050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Book Antiqua" pitchFamily="18" charset="0"/>
              </a:rPr>
              <a:t>1</a:t>
            </a:r>
            <a:r>
              <a:rPr lang="fr-FR" sz="3200" b="1" baseline="30000" dirty="0" smtClean="0">
                <a:latin typeface="Book Antiqua" pitchFamily="18" charset="0"/>
              </a:rPr>
              <a:t>er</a:t>
            </a:r>
            <a:r>
              <a:rPr lang="fr-FR" sz="3200" b="1" dirty="0" smtClean="0">
                <a:latin typeface="Book Antiqua" pitchFamily="18" charset="0"/>
              </a:rPr>
              <a:t> Semestre</a:t>
            </a:r>
            <a:endParaRPr lang="fr-FR" sz="3200" b="1" dirty="0">
              <a:latin typeface="Book Antiqua" pitchFamily="18" charset="0"/>
            </a:endParaRPr>
          </a:p>
        </p:txBody>
      </p:sp>
      <p:sp>
        <p:nvSpPr>
          <p:cNvPr id="8" name="Virage 7"/>
          <p:cNvSpPr/>
          <p:nvPr/>
        </p:nvSpPr>
        <p:spPr>
          <a:xfrm>
            <a:off x="2786050" y="1500174"/>
            <a:ext cx="857256" cy="1714512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857620" y="1357298"/>
            <a:ext cx="4929222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Ondes mécaniques progressives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929058" y="2928934"/>
            <a:ext cx="4929222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Ondes mécaniques progressives</a:t>
            </a:r>
          </a:p>
          <a:p>
            <a:pPr algn="ctr"/>
            <a:r>
              <a:rPr lang="fr-FR" sz="2400" b="1" dirty="0" smtClean="0">
                <a:latin typeface="Book Antiqua" pitchFamily="18" charset="0"/>
              </a:rPr>
              <a:t>périodiques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3929058" y="4714884"/>
            <a:ext cx="4929222" cy="7143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Propagation des ondes lumineuses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85728"/>
            <a:ext cx="4714908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LES ONDES</a:t>
            </a:r>
            <a:endParaRPr lang="fr-FR" sz="4000" b="1" dirty="0">
              <a:latin typeface="Book Antiqua" pitchFamily="18" charset="0"/>
            </a:endParaRPr>
          </a:p>
        </p:txBody>
      </p:sp>
      <p:sp>
        <p:nvSpPr>
          <p:cNvPr id="15" name="Virage 14"/>
          <p:cNvSpPr/>
          <p:nvPr/>
        </p:nvSpPr>
        <p:spPr>
          <a:xfrm flipV="1">
            <a:off x="2786050" y="3643314"/>
            <a:ext cx="857256" cy="1714512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Flèche droite 15"/>
          <p:cNvSpPr/>
          <p:nvPr/>
        </p:nvSpPr>
        <p:spPr>
          <a:xfrm>
            <a:off x="3143240" y="3214686"/>
            <a:ext cx="571504" cy="35719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 descr="on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14612" cy="2786058"/>
          </a:xfrm>
          <a:prstGeom prst="rect">
            <a:avLst/>
          </a:prstGeom>
        </p:spPr>
      </p:pic>
      <p:pic>
        <p:nvPicPr>
          <p:cNvPr id="19" name="Image 18" descr="ond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1942"/>
            <a:ext cx="2714612" cy="27860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2857496"/>
            <a:ext cx="2786050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Book Antiqua" pitchFamily="18" charset="0"/>
              </a:rPr>
              <a:t>1</a:t>
            </a:r>
            <a:r>
              <a:rPr lang="fr-FR" sz="3200" b="1" baseline="30000" dirty="0" smtClean="0">
                <a:latin typeface="Book Antiqua" pitchFamily="18" charset="0"/>
              </a:rPr>
              <a:t>er</a:t>
            </a:r>
            <a:r>
              <a:rPr lang="fr-FR" sz="3200" b="1" dirty="0" smtClean="0">
                <a:latin typeface="Book Antiqua" pitchFamily="18" charset="0"/>
              </a:rPr>
              <a:t> Semestre</a:t>
            </a:r>
            <a:endParaRPr lang="fr-FR" sz="32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85728"/>
            <a:ext cx="4714908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Radioactivité</a:t>
            </a:r>
            <a:endParaRPr lang="fr-FR" sz="4000" b="1" dirty="0">
              <a:latin typeface="Book Antiqua" pitchFamily="18" charset="0"/>
            </a:endParaRPr>
          </a:p>
        </p:txBody>
      </p:sp>
      <p:pic>
        <p:nvPicPr>
          <p:cNvPr id="18" name="Image 17" descr="radioactivité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14612" cy="2714620"/>
          </a:xfrm>
          <a:prstGeom prst="rect">
            <a:avLst/>
          </a:prstGeom>
        </p:spPr>
      </p:pic>
      <p:pic>
        <p:nvPicPr>
          <p:cNvPr id="19" name="Image 18" descr="radioactivité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4143380"/>
            <a:ext cx="2571744" cy="25717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2857496"/>
            <a:ext cx="2786050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Book Antiqua" pitchFamily="18" charset="0"/>
              </a:rPr>
              <a:t>1</a:t>
            </a:r>
            <a:r>
              <a:rPr lang="fr-FR" sz="3200" b="1" baseline="30000" dirty="0" smtClean="0">
                <a:latin typeface="Book Antiqua" pitchFamily="18" charset="0"/>
              </a:rPr>
              <a:t>er</a:t>
            </a:r>
            <a:r>
              <a:rPr lang="fr-FR" sz="3200" b="1" dirty="0" smtClean="0">
                <a:latin typeface="Book Antiqua" pitchFamily="18" charset="0"/>
              </a:rPr>
              <a:t> Semestre</a:t>
            </a:r>
            <a:endParaRPr lang="fr-FR" sz="3200" b="1" dirty="0">
              <a:latin typeface="Book Antiqua" pitchFamily="18" charset="0"/>
            </a:endParaRPr>
          </a:p>
        </p:txBody>
      </p:sp>
      <p:sp>
        <p:nvSpPr>
          <p:cNvPr id="8" name="Virage 7"/>
          <p:cNvSpPr/>
          <p:nvPr/>
        </p:nvSpPr>
        <p:spPr>
          <a:xfrm>
            <a:off x="2786050" y="1785926"/>
            <a:ext cx="857256" cy="1500198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857620" y="1571612"/>
            <a:ext cx="492922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Décroissance radioactive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85728"/>
            <a:ext cx="4714908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Radioactivité</a:t>
            </a:r>
            <a:endParaRPr lang="fr-FR" sz="4000" b="1" dirty="0">
              <a:latin typeface="Book Antiqua" pitchFamily="18" charset="0"/>
            </a:endParaRPr>
          </a:p>
        </p:txBody>
      </p:sp>
      <p:pic>
        <p:nvPicPr>
          <p:cNvPr id="18" name="Image 17" descr="radioactivité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14612" cy="2714620"/>
          </a:xfrm>
          <a:prstGeom prst="rect">
            <a:avLst/>
          </a:prstGeom>
        </p:spPr>
      </p:pic>
      <p:pic>
        <p:nvPicPr>
          <p:cNvPr id="19" name="Image 18" descr="radioactivité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4143380"/>
            <a:ext cx="2571744" cy="25717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 droite 4"/>
          <p:cNvSpPr/>
          <p:nvPr/>
        </p:nvSpPr>
        <p:spPr>
          <a:xfrm>
            <a:off x="0" y="2857496"/>
            <a:ext cx="2786050" cy="11430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Book Antiqua" pitchFamily="18" charset="0"/>
              </a:rPr>
              <a:t>1</a:t>
            </a:r>
            <a:r>
              <a:rPr lang="fr-FR" sz="3200" b="1" baseline="30000" dirty="0" smtClean="0">
                <a:latin typeface="Book Antiqua" pitchFamily="18" charset="0"/>
              </a:rPr>
              <a:t>er</a:t>
            </a:r>
            <a:r>
              <a:rPr lang="fr-FR" sz="3200" b="1" dirty="0" smtClean="0">
                <a:latin typeface="Book Antiqua" pitchFamily="18" charset="0"/>
              </a:rPr>
              <a:t> Semestre</a:t>
            </a:r>
            <a:endParaRPr lang="fr-FR" sz="3200" b="1" dirty="0">
              <a:latin typeface="Book Antiqua" pitchFamily="18" charset="0"/>
            </a:endParaRPr>
          </a:p>
        </p:txBody>
      </p:sp>
      <p:sp>
        <p:nvSpPr>
          <p:cNvPr id="8" name="Virage 7"/>
          <p:cNvSpPr/>
          <p:nvPr/>
        </p:nvSpPr>
        <p:spPr>
          <a:xfrm>
            <a:off x="2786050" y="1785926"/>
            <a:ext cx="857256" cy="1500198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3857620" y="1571612"/>
            <a:ext cx="4929222" cy="11430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Décroissance radioactive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857620" y="4214818"/>
            <a:ext cx="4929222" cy="9286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latin typeface="Book Antiqua" pitchFamily="18" charset="0"/>
              </a:rPr>
              <a:t>Noyaux-Masse et Énergie</a:t>
            </a:r>
            <a:endParaRPr lang="fr-FR" sz="2400" b="1" dirty="0">
              <a:latin typeface="Book Antiqua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786182" y="285728"/>
            <a:ext cx="4714908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latin typeface="Book Antiqua" pitchFamily="18" charset="0"/>
              </a:rPr>
              <a:t>Radioactivité</a:t>
            </a:r>
            <a:endParaRPr lang="fr-FR" sz="4000" b="1" dirty="0">
              <a:latin typeface="Book Antiqua" pitchFamily="18" charset="0"/>
            </a:endParaRPr>
          </a:p>
        </p:txBody>
      </p:sp>
      <p:sp>
        <p:nvSpPr>
          <p:cNvPr id="15" name="Virage 14"/>
          <p:cNvSpPr/>
          <p:nvPr/>
        </p:nvSpPr>
        <p:spPr>
          <a:xfrm flipV="1">
            <a:off x="2786050" y="3643314"/>
            <a:ext cx="857256" cy="1285884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8" name="Image 17" descr="radioactivité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14612" cy="2714620"/>
          </a:xfrm>
          <a:prstGeom prst="rect">
            <a:avLst/>
          </a:prstGeom>
        </p:spPr>
      </p:pic>
      <p:pic>
        <p:nvPicPr>
          <p:cNvPr id="19" name="Image 18" descr="radioactivité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4143380"/>
            <a:ext cx="2571744" cy="25717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595</Words>
  <Application>Microsoft Office PowerPoint</Application>
  <PresentationFormat>Affichage à l'écran (4:3)</PresentationFormat>
  <Paragraphs>180</Paragraphs>
  <Slides>38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39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   2ème BAC</dc:title>
  <dc:creator>HP</dc:creator>
  <cp:lastModifiedBy>HP</cp:lastModifiedBy>
  <cp:revision>15</cp:revision>
  <dcterms:created xsi:type="dcterms:W3CDTF">2025-07-08T14:55:14Z</dcterms:created>
  <dcterms:modified xsi:type="dcterms:W3CDTF">2025-07-08T17:21:22Z</dcterms:modified>
</cp:coreProperties>
</file>