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67" r:id="rId11"/>
    <p:sldId id="268" r:id="rId12"/>
    <p:sldId id="269" r:id="rId13"/>
    <p:sldId id="270" r:id="rId14"/>
    <p:sldId id="259" r:id="rId15"/>
    <p:sldId id="271" r:id="rId16"/>
    <p:sldId id="272" r:id="rId17"/>
    <p:sldId id="2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B817A0-7F0B-474F-8B86-4D13E5FFE1C3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7F394B6-CF2C-43F3-8428-ACBBA2DFAEB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1785926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fr-FR" sz="9600" b="1" dirty="0" smtClean="0"/>
              <a:t>Programme</a:t>
            </a:r>
            <a:br>
              <a:rPr lang="fr-FR" sz="9600" b="1" dirty="0" smtClean="0"/>
            </a:b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4800" b="1" u="sng" dirty="0" smtClean="0"/>
              <a:t>1</a:t>
            </a:r>
            <a:r>
              <a:rPr lang="fr-FR" sz="4800" b="1" u="sng" baseline="30000" dirty="0" smtClean="0"/>
              <a:t>er</a:t>
            </a:r>
            <a:r>
              <a:rPr lang="fr-FR" sz="4800" b="1" u="sng" dirty="0" smtClean="0"/>
              <a:t> année Bac</a:t>
            </a:r>
            <a:endParaRPr lang="fr-FR" sz="48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214290"/>
            <a:ext cx="8458200" cy="914400"/>
          </a:xfrm>
        </p:spPr>
        <p:txBody>
          <a:bodyPr>
            <a:normAutofit/>
          </a:bodyPr>
          <a:lstStyle/>
          <a:p>
            <a:r>
              <a:rPr lang="fr-FR" sz="4800" b="1" u="sng" dirty="0" smtClean="0">
                <a:latin typeface="+mj-lt"/>
              </a:rPr>
              <a:t>Sciences Physiques</a:t>
            </a:r>
            <a:endParaRPr lang="fr-FR" sz="4800" b="1" u="sng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Électricité</a:t>
            </a:r>
            <a:endParaRPr lang="fr-FR" sz="40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Champ électrostatique (SM)</a:t>
            </a:r>
            <a:endParaRPr lang="fr-FR" sz="3000" b="1" dirty="0"/>
          </a:p>
        </p:txBody>
      </p:sp>
      <p:pic>
        <p:nvPicPr>
          <p:cNvPr id="21" name="Image 20" descr="Energie électriq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714612" cy="2357430"/>
          </a:xfrm>
          <a:prstGeom prst="rect">
            <a:avLst/>
          </a:prstGeom>
        </p:spPr>
      </p:pic>
      <p:pic>
        <p:nvPicPr>
          <p:cNvPr id="23" name="Image 22" descr="sens-cour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57628"/>
            <a:ext cx="2714612" cy="30003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Électricité</a:t>
            </a:r>
            <a:endParaRPr lang="fr-FR" sz="40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Champ électrostatique (SM)</a:t>
            </a:r>
            <a:endParaRPr lang="fr-FR" sz="30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428736"/>
            <a:ext cx="4714908" cy="2000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Énergie potentielle d’une charge électrique dans un champ électrique uniforme (SM)</a:t>
            </a:r>
            <a:endParaRPr lang="fr-FR" sz="3000" b="1" dirty="0"/>
          </a:p>
        </p:txBody>
      </p:sp>
      <p:sp>
        <p:nvSpPr>
          <p:cNvPr id="15" name="Flèche droite 14"/>
          <p:cNvSpPr/>
          <p:nvPr/>
        </p:nvSpPr>
        <p:spPr>
          <a:xfrm>
            <a:off x="3286116" y="214311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Energie électriq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714612" cy="2357430"/>
          </a:xfrm>
          <a:prstGeom prst="rect">
            <a:avLst/>
          </a:prstGeom>
        </p:spPr>
      </p:pic>
      <p:pic>
        <p:nvPicPr>
          <p:cNvPr id="23" name="Image 22" descr="sens-cour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57628"/>
            <a:ext cx="2714612" cy="30003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Électricité</a:t>
            </a:r>
            <a:endParaRPr lang="fr-FR" sz="40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Champ électrostatique (SM)</a:t>
            </a:r>
            <a:endParaRPr lang="fr-FR" sz="30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428736"/>
            <a:ext cx="4714908" cy="2000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Énergie potentielle d’une charge électrique dans un champ électrique uniforme (SM)</a:t>
            </a:r>
            <a:endParaRPr lang="fr-FR" sz="3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43372" y="3714752"/>
            <a:ext cx="4714908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Transfert de l’énergie dans un circuit électrique</a:t>
            </a:r>
            <a:endParaRPr lang="fr-FR" sz="3000" b="1" dirty="0"/>
          </a:p>
        </p:txBody>
      </p:sp>
      <p:sp>
        <p:nvSpPr>
          <p:cNvPr id="15" name="Flèche droite 14"/>
          <p:cNvSpPr/>
          <p:nvPr/>
        </p:nvSpPr>
        <p:spPr>
          <a:xfrm>
            <a:off x="3286116" y="214311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286116" y="400050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Energie électriq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714612" cy="2357430"/>
          </a:xfrm>
          <a:prstGeom prst="rect">
            <a:avLst/>
          </a:prstGeom>
        </p:spPr>
      </p:pic>
      <p:pic>
        <p:nvPicPr>
          <p:cNvPr id="23" name="Image 22" descr="sens-cour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57628"/>
            <a:ext cx="2714612" cy="30003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Électricité</a:t>
            </a:r>
            <a:endParaRPr lang="fr-FR" sz="40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Champ électrostatique (SM)</a:t>
            </a:r>
            <a:endParaRPr lang="fr-FR" sz="30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428736"/>
            <a:ext cx="4714908" cy="2000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Énergie potentielle d’une charge électrique dans un champ électrique uniforme (SM)</a:t>
            </a:r>
            <a:endParaRPr lang="fr-FR" sz="3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43372" y="3714752"/>
            <a:ext cx="4714908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Transfert de l’énergie dans un circuit électrique</a:t>
            </a:r>
            <a:endParaRPr lang="fr-FR" sz="30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143372" y="5072074"/>
            <a:ext cx="4714908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Comportement global d’un circuit électrique</a:t>
            </a:r>
            <a:endParaRPr lang="fr-FR" sz="3000" b="1" dirty="0"/>
          </a:p>
        </p:txBody>
      </p:sp>
      <p:sp>
        <p:nvSpPr>
          <p:cNvPr id="14" name="Virage 13"/>
          <p:cNvSpPr/>
          <p:nvPr/>
        </p:nvSpPr>
        <p:spPr>
          <a:xfrm flipV="1">
            <a:off x="2857488" y="3286124"/>
            <a:ext cx="1143008" cy="2928958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3286116" y="214311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286116" y="400050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Energie électriq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714612" cy="2357430"/>
          </a:xfrm>
          <a:prstGeom prst="rect">
            <a:avLst/>
          </a:prstGeom>
        </p:spPr>
      </p:pic>
      <p:pic>
        <p:nvPicPr>
          <p:cNvPr id="23" name="Image 22" descr="sens-cour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57628"/>
            <a:ext cx="2714612" cy="30003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300" b="1" dirty="0" smtClean="0"/>
              <a:t>Magnétisme</a:t>
            </a:r>
            <a:endParaRPr lang="fr-FR" sz="3300" b="1" dirty="0"/>
          </a:p>
        </p:txBody>
      </p:sp>
      <p:pic>
        <p:nvPicPr>
          <p:cNvPr id="17" name="Image 16" descr="aim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2852"/>
            <a:ext cx="2714612" cy="2214578"/>
          </a:xfrm>
          <a:prstGeom prst="rect">
            <a:avLst/>
          </a:prstGeom>
        </p:spPr>
      </p:pic>
      <p:pic>
        <p:nvPicPr>
          <p:cNvPr id="18" name="Image 17" descr="cha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2714612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300" b="1" dirty="0" smtClean="0"/>
              <a:t>Magnétisme</a:t>
            </a:r>
            <a:endParaRPr lang="fr-FR" sz="33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1285860"/>
            <a:ext cx="1143008" cy="164307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714356"/>
            <a:ext cx="4714908" cy="17859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Champ </a:t>
            </a:r>
            <a:r>
              <a:rPr lang="fr-FR" sz="3000" b="1" dirty="0" smtClean="0"/>
              <a:t>magnétique</a:t>
            </a:r>
            <a:endParaRPr lang="fr-FR" sz="3000" b="1" dirty="0"/>
          </a:p>
        </p:txBody>
      </p:sp>
      <p:pic>
        <p:nvPicPr>
          <p:cNvPr id="17" name="Image 16" descr="aim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2852"/>
            <a:ext cx="2714612" cy="2214578"/>
          </a:xfrm>
          <a:prstGeom prst="rect">
            <a:avLst/>
          </a:prstGeom>
        </p:spPr>
      </p:pic>
      <p:pic>
        <p:nvPicPr>
          <p:cNvPr id="18" name="Image 17" descr="cha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2714612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300" b="1" dirty="0" smtClean="0"/>
              <a:t>Magnétisme</a:t>
            </a:r>
            <a:endParaRPr lang="fr-FR" sz="33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1285860"/>
            <a:ext cx="1143008" cy="164307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714356"/>
            <a:ext cx="4714908" cy="17859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Champ </a:t>
            </a:r>
            <a:r>
              <a:rPr lang="fr-FR" sz="3000" b="1" dirty="0" smtClean="0"/>
              <a:t>magnétique</a:t>
            </a:r>
            <a:endParaRPr lang="fr-FR" sz="30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143372" y="4071942"/>
            <a:ext cx="4714908" cy="15001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Forces électromagnétiques</a:t>
            </a:r>
          </a:p>
          <a:p>
            <a:pPr algn="ctr"/>
            <a:r>
              <a:rPr lang="fr-FR" sz="3000" b="1" dirty="0" smtClean="0"/>
              <a:t>Loi de Laplace</a:t>
            </a:r>
            <a:endParaRPr lang="fr-FR" sz="3000" b="1" dirty="0"/>
          </a:p>
        </p:txBody>
      </p:sp>
      <p:sp>
        <p:nvSpPr>
          <p:cNvPr id="14" name="Virage 13"/>
          <p:cNvSpPr/>
          <p:nvPr/>
        </p:nvSpPr>
        <p:spPr>
          <a:xfrm flipV="1">
            <a:off x="2786050" y="3357562"/>
            <a:ext cx="1143008" cy="1857388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" name="Image 16" descr="aim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2852"/>
            <a:ext cx="2714612" cy="2214578"/>
          </a:xfrm>
          <a:prstGeom prst="rect">
            <a:avLst/>
          </a:prstGeom>
        </p:spPr>
      </p:pic>
      <p:pic>
        <p:nvPicPr>
          <p:cNvPr id="18" name="Image 17" descr="cham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90"/>
            <a:ext cx="2714612" cy="29289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214290"/>
            <a:ext cx="1143008" cy="264320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142852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L’importance de la mesure en chimie</a:t>
            </a:r>
            <a:endParaRPr lang="fr-FR" sz="2200" b="1" dirty="0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214290"/>
            <a:ext cx="1143008" cy="264320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142852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L’importance de la mesure en chimie</a:t>
            </a:r>
            <a:endParaRPr lang="fr-FR" sz="22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928670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grandeurs physiques liées à la quantité de matière</a:t>
            </a:r>
            <a:endParaRPr lang="fr-FR" sz="22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286116" y="114298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Mécanique</a:t>
            </a:r>
            <a:endParaRPr lang="fr-FR" sz="3600" b="1" dirty="0"/>
          </a:p>
        </p:txBody>
      </p:sp>
      <p:pic>
        <p:nvPicPr>
          <p:cNvPr id="20" name="Image 19" descr="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6050" cy="2286016"/>
          </a:xfrm>
          <a:prstGeom prst="rect">
            <a:avLst/>
          </a:prstGeom>
        </p:spPr>
      </p:pic>
      <p:pic>
        <p:nvPicPr>
          <p:cNvPr id="22" name="Image 21" descr="energ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786190"/>
            <a:ext cx="2714611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214290"/>
            <a:ext cx="1143008" cy="264320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142852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L’importance de la mesure en chimie</a:t>
            </a:r>
            <a:endParaRPr lang="fr-FR" sz="22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928670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grandeurs physiques liées à la quantité de matière</a:t>
            </a:r>
            <a:endParaRPr lang="fr-FR" sz="2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1857364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solutions électrolytiques et les concentrations</a:t>
            </a:r>
            <a:endParaRPr lang="fr-FR" sz="22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286116" y="114298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286116" y="207167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214290"/>
            <a:ext cx="1143008" cy="264320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142852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L’importance de la mesure en chimie</a:t>
            </a:r>
            <a:endParaRPr lang="fr-FR" sz="22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928670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grandeurs physiques liées à la quantité de matière</a:t>
            </a:r>
            <a:endParaRPr lang="fr-FR" sz="2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1857364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solutions électrolytiques et les concentrations</a:t>
            </a:r>
            <a:endParaRPr lang="fr-FR" sz="2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2786058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Suivi d’une transformation chimique</a:t>
            </a:r>
            <a:endParaRPr lang="fr-FR" sz="22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286116" y="114298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357554" y="292893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286116" y="207167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214290"/>
            <a:ext cx="1143008" cy="264320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142852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L’importance de la mesure en chimie</a:t>
            </a:r>
            <a:endParaRPr lang="fr-FR" sz="22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928670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grandeurs physiques liées à la quantité de matière</a:t>
            </a:r>
            <a:endParaRPr lang="fr-FR" sz="2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1857364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solutions électrolytiques et les concentrations</a:t>
            </a:r>
            <a:endParaRPr lang="fr-FR" sz="2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2786058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Suivi d’une transformation chimique</a:t>
            </a:r>
            <a:endParaRPr lang="fr-FR" sz="2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43372" y="3571876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Mesure de la conductance</a:t>
            </a:r>
            <a:endParaRPr lang="fr-FR" sz="22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286116" y="114298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357554" y="292893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357554" y="3714752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286116" y="207167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214290"/>
            <a:ext cx="1143008" cy="264320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142852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L’importance de la mesure en chimie</a:t>
            </a:r>
            <a:endParaRPr lang="fr-FR" sz="22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928670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grandeurs physiques liées à la quantité de matière</a:t>
            </a:r>
            <a:endParaRPr lang="fr-FR" sz="2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1857364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solutions électrolytiques et les concentrations</a:t>
            </a:r>
            <a:endParaRPr lang="fr-FR" sz="2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2786058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Suivi d’une transformation chimique</a:t>
            </a:r>
            <a:endParaRPr lang="fr-FR" sz="2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43372" y="3571876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Mesure de la conductance</a:t>
            </a:r>
            <a:endParaRPr lang="fr-FR" sz="22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143372" y="4357694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Réactions acido-basiques</a:t>
            </a:r>
            <a:endParaRPr lang="fr-FR" sz="22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286116" y="114298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357554" y="292893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357554" y="3714752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3357554" y="4429132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286116" y="207167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214290"/>
            <a:ext cx="1143008" cy="264320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142852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L’importance de la mesure en chimie</a:t>
            </a:r>
            <a:endParaRPr lang="fr-FR" sz="22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928670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grandeurs physiques liées à la quantité de matière</a:t>
            </a:r>
            <a:endParaRPr lang="fr-FR" sz="2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1857364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solutions électrolytiques et les concentrations</a:t>
            </a:r>
            <a:endParaRPr lang="fr-FR" sz="2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2786058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Suivi d’une transformation chimique</a:t>
            </a:r>
            <a:endParaRPr lang="fr-FR" sz="2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43372" y="3571876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Mesure de la conductance</a:t>
            </a:r>
            <a:endParaRPr lang="fr-FR" sz="22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143372" y="4357694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Réactions acido-basiques</a:t>
            </a:r>
            <a:endParaRPr lang="fr-FR" sz="22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143372" y="5072074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Réactions </a:t>
            </a:r>
            <a:r>
              <a:rPr lang="fr-FR" sz="2200" b="1" dirty="0" smtClean="0"/>
              <a:t>d’</a:t>
            </a:r>
            <a:r>
              <a:rPr lang="fr-FR" sz="2200" b="1" dirty="0" err="1" smtClean="0"/>
              <a:t>oxydo-réduction</a:t>
            </a:r>
            <a:endParaRPr lang="fr-FR" sz="22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286116" y="114298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357554" y="292893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357554" y="3714752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3357554" y="4429132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3286116" y="528638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286116" y="207167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 smtClean="0"/>
              <a:t>Chimie</a:t>
            </a:r>
            <a:endParaRPr lang="fr-FR" sz="5400" b="1" dirty="0"/>
          </a:p>
        </p:txBody>
      </p:sp>
      <p:sp>
        <p:nvSpPr>
          <p:cNvPr id="7" name="Virage 6"/>
          <p:cNvSpPr/>
          <p:nvPr/>
        </p:nvSpPr>
        <p:spPr>
          <a:xfrm>
            <a:off x="2786050" y="214290"/>
            <a:ext cx="1143008" cy="264320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142852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L’importance de la mesure en chimie</a:t>
            </a:r>
            <a:endParaRPr lang="fr-FR" sz="22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143372" y="6000768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Dosages directs</a:t>
            </a:r>
            <a:endParaRPr lang="fr-FR" sz="2200" b="1" dirty="0"/>
          </a:p>
        </p:txBody>
      </p:sp>
      <p:sp>
        <p:nvSpPr>
          <p:cNvPr id="14" name="Virage 13"/>
          <p:cNvSpPr/>
          <p:nvPr/>
        </p:nvSpPr>
        <p:spPr>
          <a:xfrm flipV="1">
            <a:off x="2786050" y="3214686"/>
            <a:ext cx="1143008" cy="335758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928670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grandeurs physiques liées à la quantité de matière</a:t>
            </a:r>
            <a:endParaRPr lang="fr-FR" sz="2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1857364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Les solutions électrolytiques et les concentrations</a:t>
            </a:r>
            <a:endParaRPr lang="fr-FR" sz="2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2786058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Suivi d’une transformation chimique</a:t>
            </a:r>
            <a:endParaRPr lang="fr-FR" sz="2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43372" y="3571876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Mesure de la conductance</a:t>
            </a:r>
            <a:endParaRPr lang="fr-FR" sz="22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143372" y="4357694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Réactions acido-basiques</a:t>
            </a:r>
            <a:endParaRPr lang="fr-FR" sz="22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143372" y="5072074"/>
            <a:ext cx="4714908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/>
              <a:t>Réactions </a:t>
            </a:r>
            <a:r>
              <a:rPr lang="fr-FR" sz="2200" b="1" dirty="0" smtClean="0"/>
              <a:t>d’</a:t>
            </a:r>
            <a:r>
              <a:rPr lang="fr-FR" sz="2200" b="1" dirty="0" err="1" smtClean="0"/>
              <a:t>oxydo-réduction</a:t>
            </a:r>
            <a:endParaRPr lang="fr-FR" sz="2200" b="1" dirty="0"/>
          </a:p>
        </p:txBody>
      </p:sp>
      <p:sp>
        <p:nvSpPr>
          <p:cNvPr id="19" name="Flèche droite 18"/>
          <p:cNvSpPr/>
          <p:nvPr/>
        </p:nvSpPr>
        <p:spPr>
          <a:xfrm>
            <a:off x="3286116" y="114298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357554" y="2928934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357554" y="3714752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21"/>
          <p:cNvSpPr/>
          <p:nvPr/>
        </p:nvSpPr>
        <p:spPr>
          <a:xfrm>
            <a:off x="3357554" y="4429132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3286116" y="528638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286116" y="2071678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 descr="oxydo-réd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3006" cy="2405628"/>
          </a:xfrm>
          <a:prstGeom prst="rect">
            <a:avLst/>
          </a:prstGeom>
        </p:spPr>
      </p:pic>
      <p:pic>
        <p:nvPicPr>
          <p:cNvPr id="26" name="Image 25" descr="acid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2"/>
            <a:ext cx="271461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Mécanique</a:t>
            </a:r>
            <a:endParaRPr lang="fr-FR" sz="36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de rotation d’un solide autour d’un axe fixe</a:t>
            </a:r>
            <a:endParaRPr lang="fr-FR" sz="2400" b="1" dirty="0"/>
          </a:p>
        </p:txBody>
      </p:sp>
      <p:pic>
        <p:nvPicPr>
          <p:cNvPr id="20" name="Image 19" descr="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6050" cy="2286016"/>
          </a:xfrm>
          <a:prstGeom prst="rect">
            <a:avLst/>
          </a:prstGeom>
        </p:spPr>
      </p:pic>
      <p:pic>
        <p:nvPicPr>
          <p:cNvPr id="22" name="Image 21" descr="energ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786190"/>
            <a:ext cx="2714611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Mécanique</a:t>
            </a:r>
            <a:endParaRPr lang="fr-FR" sz="36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de rotation d’un solide autour d’un axe fixe</a:t>
            </a:r>
            <a:endParaRPr lang="fr-FR" sz="2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500174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puissance d’une force</a:t>
            </a:r>
            <a:endParaRPr lang="fr-FR" sz="2400" b="1" dirty="0"/>
          </a:p>
        </p:txBody>
      </p:sp>
      <p:sp>
        <p:nvSpPr>
          <p:cNvPr id="15" name="Flèche droite 14"/>
          <p:cNvSpPr/>
          <p:nvPr/>
        </p:nvSpPr>
        <p:spPr>
          <a:xfrm>
            <a:off x="3286116" y="1643050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6050" cy="2286016"/>
          </a:xfrm>
          <a:prstGeom prst="rect">
            <a:avLst/>
          </a:prstGeom>
        </p:spPr>
      </p:pic>
      <p:pic>
        <p:nvPicPr>
          <p:cNvPr id="22" name="Image 21" descr="energ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786190"/>
            <a:ext cx="2714611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Mécanique</a:t>
            </a:r>
            <a:endParaRPr lang="fr-FR" sz="36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de rotation d’un solide autour d’un axe fixe</a:t>
            </a:r>
            <a:endParaRPr lang="fr-FR" sz="2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500174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puissance d’une force</a:t>
            </a:r>
            <a:endParaRPr lang="fr-FR" sz="2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2357430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cinétique</a:t>
            </a:r>
            <a:endParaRPr lang="fr-FR" sz="2400" b="1" dirty="0"/>
          </a:p>
        </p:txBody>
      </p:sp>
      <p:sp>
        <p:nvSpPr>
          <p:cNvPr id="15" name="Flèche droite 14"/>
          <p:cNvSpPr/>
          <p:nvPr/>
        </p:nvSpPr>
        <p:spPr>
          <a:xfrm>
            <a:off x="3286116" y="1643050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3286116" y="250030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6050" cy="2286016"/>
          </a:xfrm>
          <a:prstGeom prst="rect">
            <a:avLst/>
          </a:prstGeom>
        </p:spPr>
      </p:pic>
      <p:pic>
        <p:nvPicPr>
          <p:cNvPr id="22" name="Image 21" descr="energ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786190"/>
            <a:ext cx="2714611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Mécanique</a:t>
            </a:r>
            <a:endParaRPr lang="fr-FR" sz="36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de rotation d’un solide autour d’un axe fixe</a:t>
            </a:r>
            <a:endParaRPr lang="fr-FR" sz="2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500174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puissance d’une force</a:t>
            </a:r>
            <a:endParaRPr lang="fr-FR" sz="2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2357430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cinétique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3286124"/>
            <a:ext cx="471490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potentielle de pesanteur </a:t>
            </a:r>
            <a:endParaRPr lang="fr-FR" sz="2400" b="1" dirty="0"/>
          </a:p>
        </p:txBody>
      </p:sp>
      <p:sp>
        <p:nvSpPr>
          <p:cNvPr id="15" name="Flèche droite 14"/>
          <p:cNvSpPr/>
          <p:nvPr/>
        </p:nvSpPr>
        <p:spPr>
          <a:xfrm>
            <a:off x="3286116" y="1643050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3286116" y="250030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3286116" y="357187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6050" cy="2286016"/>
          </a:xfrm>
          <a:prstGeom prst="rect">
            <a:avLst/>
          </a:prstGeom>
        </p:spPr>
      </p:pic>
      <p:pic>
        <p:nvPicPr>
          <p:cNvPr id="22" name="Image 21" descr="energ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786190"/>
            <a:ext cx="2714611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Mécanique</a:t>
            </a:r>
            <a:endParaRPr lang="fr-FR" sz="36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de rotation d’un solide autour d’un axe fixe</a:t>
            </a:r>
            <a:endParaRPr lang="fr-FR" sz="2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500174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puissance d’une force</a:t>
            </a:r>
            <a:endParaRPr lang="fr-FR" sz="2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2357430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cinétique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3286124"/>
            <a:ext cx="471490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potentielle de pesanteur </a:t>
            </a:r>
            <a:endParaRPr lang="fr-FR" sz="24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43372" y="4500570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interne</a:t>
            </a:r>
            <a:endParaRPr lang="fr-FR" sz="2400" b="1" dirty="0"/>
          </a:p>
        </p:txBody>
      </p:sp>
      <p:sp>
        <p:nvSpPr>
          <p:cNvPr id="15" name="Flèche droite 14"/>
          <p:cNvSpPr/>
          <p:nvPr/>
        </p:nvSpPr>
        <p:spPr>
          <a:xfrm>
            <a:off x="3286116" y="1643050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3286116" y="250030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3286116" y="357187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286116" y="464344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6050" cy="2286016"/>
          </a:xfrm>
          <a:prstGeom prst="rect">
            <a:avLst/>
          </a:prstGeom>
        </p:spPr>
      </p:pic>
      <p:pic>
        <p:nvPicPr>
          <p:cNvPr id="22" name="Image 21" descr="energ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786190"/>
            <a:ext cx="2714611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Mécanique</a:t>
            </a:r>
            <a:endParaRPr lang="fr-FR" sz="3600" b="1" dirty="0"/>
          </a:p>
        </p:txBody>
      </p:sp>
      <p:sp>
        <p:nvSpPr>
          <p:cNvPr id="7" name="Virage 6"/>
          <p:cNvSpPr/>
          <p:nvPr/>
        </p:nvSpPr>
        <p:spPr>
          <a:xfrm>
            <a:off x="2857488" y="428604"/>
            <a:ext cx="1143008" cy="2357454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143372" y="214290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de rotation d’un solide autour d’un axe fixe</a:t>
            </a:r>
            <a:endParaRPr lang="fr-FR" sz="2400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143372" y="1500174"/>
            <a:ext cx="471490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puissance d’une force</a:t>
            </a:r>
            <a:endParaRPr lang="fr-FR" sz="2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43372" y="2357430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cinétique</a:t>
            </a:r>
            <a:endParaRPr lang="fr-FR" sz="24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143372" y="3286124"/>
            <a:ext cx="471490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potentielle de pesanteur </a:t>
            </a:r>
            <a:endParaRPr lang="fr-FR" sz="24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143372" y="4500570"/>
            <a:ext cx="471490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Travail et Énergie interne</a:t>
            </a:r>
            <a:endParaRPr lang="fr-FR" sz="24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143372" y="5429264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 Énergie thermique et transfert thermique</a:t>
            </a:r>
            <a:endParaRPr lang="fr-FR" sz="2400" b="1" dirty="0"/>
          </a:p>
        </p:txBody>
      </p:sp>
      <p:sp>
        <p:nvSpPr>
          <p:cNvPr id="14" name="Virage 13"/>
          <p:cNvSpPr/>
          <p:nvPr/>
        </p:nvSpPr>
        <p:spPr>
          <a:xfrm flipV="1">
            <a:off x="2857488" y="3286124"/>
            <a:ext cx="1143008" cy="2857520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>
            <a:off x="3286116" y="1643050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3286116" y="250030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3286116" y="357187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286116" y="4643446"/>
            <a:ext cx="71438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9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6050" cy="2286016"/>
          </a:xfrm>
          <a:prstGeom prst="rect">
            <a:avLst/>
          </a:prstGeom>
        </p:spPr>
      </p:pic>
      <p:pic>
        <p:nvPicPr>
          <p:cNvPr id="22" name="Image 21" descr="energ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3786190"/>
            <a:ext cx="2714611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42844" y="2571744"/>
            <a:ext cx="2500330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Électricité</a:t>
            </a:r>
            <a:endParaRPr lang="fr-FR" sz="4000" b="1" dirty="0"/>
          </a:p>
        </p:txBody>
      </p:sp>
      <p:pic>
        <p:nvPicPr>
          <p:cNvPr id="21" name="Image 20" descr="Energie électriq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2714612" cy="2357430"/>
          </a:xfrm>
          <a:prstGeom prst="rect">
            <a:avLst/>
          </a:prstGeom>
        </p:spPr>
      </p:pic>
      <p:pic>
        <p:nvPicPr>
          <p:cNvPr id="23" name="Image 22" descr="sens-cour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57628"/>
            <a:ext cx="2714612" cy="300037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132</TotalTime>
  <Words>436</Words>
  <Application>Microsoft Office PowerPoint</Application>
  <PresentationFormat>Affichage à l'écran (4:3)</PresentationFormat>
  <Paragraphs>97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Promenade</vt:lpstr>
      <vt:lpstr>Programme  1er année Bac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 1er année Bac</dc:title>
  <dc:creator>HP</dc:creator>
  <cp:lastModifiedBy>HP</cp:lastModifiedBy>
  <cp:revision>17</cp:revision>
  <dcterms:created xsi:type="dcterms:W3CDTF">2025-07-07T18:29:37Z</dcterms:created>
  <dcterms:modified xsi:type="dcterms:W3CDTF">2025-07-09T13:34:36Z</dcterms:modified>
</cp:coreProperties>
</file>