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86397" autoAdjust="0"/>
  </p:normalViewPr>
  <p:slideViewPr>
    <p:cSldViewPr>
      <p:cViewPr varScale="1">
        <p:scale>
          <a:sx n="75" d="100"/>
          <a:sy n="75" d="100"/>
        </p:scale>
        <p:origin x="-15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43EAD43-686D-474B-B235-2323DBCB2029}" type="datetimeFigureOut">
              <a:rPr lang="fr-FR" smtClean="0"/>
              <a:pPr/>
              <a:t>07/07/2025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E844459-4681-4037-A2DA-C8AF21EC386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854696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6000" dirty="0" smtClean="0"/>
              <a:t>Sciences Physiques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28794" y="-428652"/>
            <a:ext cx="6143668" cy="2486044"/>
          </a:xfrm>
        </p:spPr>
        <p:txBody>
          <a:bodyPr>
            <a:normAutofit/>
          </a:bodyPr>
          <a:lstStyle/>
          <a:p>
            <a:pPr algn="ctr"/>
            <a:r>
              <a:rPr lang="fr-FR" sz="8000" dirty="0" smtClean="0"/>
              <a:t>Programme</a:t>
            </a:r>
            <a:endParaRPr lang="fr-FR" sz="8000" dirty="0"/>
          </a:p>
        </p:txBody>
      </p:sp>
      <p:sp>
        <p:nvSpPr>
          <p:cNvPr id="4" name="Rectangle 3"/>
          <p:cNvSpPr/>
          <p:nvPr/>
        </p:nvSpPr>
        <p:spPr>
          <a:xfrm>
            <a:off x="571472" y="542926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16" y="442913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bg1"/>
                </a:solidFill>
              </a:rPr>
              <a:t>2</a:t>
            </a:r>
            <a:r>
              <a:rPr lang="fr-FR" sz="3000" baseline="30000" dirty="0" smtClean="0">
                <a:solidFill>
                  <a:schemeClr val="bg1"/>
                </a:solidFill>
              </a:rPr>
              <a:t>ème</a:t>
            </a:r>
            <a:r>
              <a:rPr lang="fr-FR" sz="3000" dirty="0" smtClean="0">
                <a:solidFill>
                  <a:schemeClr val="bg1"/>
                </a:solidFill>
              </a:rPr>
              <a:t>semestre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Mécanique</a:t>
            </a:r>
            <a:endParaRPr lang="fr-FR" sz="4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bg1"/>
                </a:solidFill>
              </a:rPr>
              <a:t>2</a:t>
            </a:r>
            <a:r>
              <a:rPr lang="fr-FR" sz="3000" baseline="30000" dirty="0" smtClean="0">
                <a:solidFill>
                  <a:schemeClr val="bg1"/>
                </a:solidFill>
              </a:rPr>
              <a:t>ème</a:t>
            </a:r>
            <a:r>
              <a:rPr lang="fr-FR" sz="3000" dirty="0" smtClean="0">
                <a:solidFill>
                  <a:schemeClr val="bg1"/>
                </a:solidFill>
              </a:rPr>
              <a:t>semestre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Mécanique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142984"/>
            <a:ext cx="1143008" cy="22145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Mouvement et repos</a:t>
            </a:r>
            <a:endParaRPr lang="fr-FR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bg1"/>
                </a:solidFill>
              </a:rPr>
              <a:t>2</a:t>
            </a:r>
            <a:r>
              <a:rPr lang="fr-FR" sz="3000" baseline="30000" dirty="0" smtClean="0">
                <a:solidFill>
                  <a:schemeClr val="bg1"/>
                </a:solidFill>
              </a:rPr>
              <a:t>ème</a:t>
            </a:r>
            <a:r>
              <a:rPr lang="fr-FR" sz="3000" dirty="0" smtClean="0">
                <a:solidFill>
                  <a:schemeClr val="bg1"/>
                </a:solidFill>
              </a:rPr>
              <a:t>semestre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Mécanique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142984"/>
            <a:ext cx="1143008" cy="22145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Mouvement et repos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3643306" y="2714620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929190" y="2428868"/>
            <a:ext cx="378621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Actions mécaniques-Forces</a:t>
            </a:r>
            <a:endParaRPr lang="fr-FR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bg1"/>
                </a:solidFill>
              </a:rPr>
              <a:t>2</a:t>
            </a:r>
            <a:r>
              <a:rPr lang="fr-FR" sz="3000" baseline="30000" dirty="0" smtClean="0">
                <a:solidFill>
                  <a:schemeClr val="bg1"/>
                </a:solidFill>
              </a:rPr>
              <a:t>ème</a:t>
            </a:r>
            <a:r>
              <a:rPr lang="fr-FR" sz="3000" dirty="0" smtClean="0">
                <a:solidFill>
                  <a:schemeClr val="bg1"/>
                </a:solidFill>
              </a:rPr>
              <a:t>semestre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Mécanique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142984"/>
            <a:ext cx="1143008" cy="22145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Mouvement et repos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3643306" y="2714620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929190" y="2428868"/>
            <a:ext cx="378621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Actions mécaniques-Forces</a:t>
            </a:r>
            <a:endParaRPr lang="fr-FR" sz="2400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4214818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29190" y="3929066"/>
            <a:ext cx="378621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Équilibre d’un corps soumis à deux forces</a:t>
            </a:r>
            <a:endParaRPr lang="fr-FR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bg1"/>
                </a:solidFill>
              </a:rPr>
              <a:t>2</a:t>
            </a:r>
            <a:r>
              <a:rPr lang="fr-FR" sz="3000" baseline="30000" dirty="0" smtClean="0">
                <a:solidFill>
                  <a:schemeClr val="bg1"/>
                </a:solidFill>
              </a:rPr>
              <a:t>ème</a:t>
            </a:r>
            <a:r>
              <a:rPr lang="fr-FR" sz="3000" dirty="0" smtClean="0">
                <a:solidFill>
                  <a:schemeClr val="bg1"/>
                </a:solidFill>
              </a:rPr>
              <a:t>semestre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Mécanique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142984"/>
            <a:ext cx="1143008" cy="22145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Mouvement et repos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3643306" y="2714620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929190" y="2428868"/>
            <a:ext cx="378621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Actions mécaniques-Forces</a:t>
            </a:r>
            <a:endParaRPr lang="fr-FR" sz="2400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4214818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29190" y="3929066"/>
            <a:ext cx="378621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Équilibre d’un corps soumis à deux forces</a:t>
            </a:r>
            <a:endParaRPr lang="fr-FR" sz="2400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929190" y="5500702"/>
            <a:ext cx="378621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Le Poids et la masse</a:t>
            </a:r>
            <a:endParaRPr lang="fr-FR" sz="2400" b="1" dirty="0"/>
          </a:p>
        </p:txBody>
      </p:sp>
      <p:sp>
        <p:nvSpPr>
          <p:cNvPr id="22" name="Virage 21"/>
          <p:cNvSpPr/>
          <p:nvPr/>
        </p:nvSpPr>
        <p:spPr>
          <a:xfrm flipV="1">
            <a:off x="3214678" y="3714752"/>
            <a:ext cx="1143008" cy="271464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bg1"/>
                </a:solidFill>
              </a:rPr>
              <a:t>2</a:t>
            </a:r>
            <a:r>
              <a:rPr lang="fr-FR" sz="3000" baseline="30000" dirty="0" smtClean="0">
                <a:solidFill>
                  <a:schemeClr val="bg1"/>
                </a:solidFill>
              </a:rPr>
              <a:t>ème</a:t>
            </a:r>
            <a:r>
              <a:rPr lang="fr-FR" sz="3000" dirty="0" smtClean="0">
                <a:solidFill>
                  <a:schemeClr val="bg1"/>
                </a:solidFill>
              </a:rPr>
              <a:t>semestre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Électricité</a:t>
            </a:r>
            <a:endParaRPr lang="fr-FR" sz="4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bg1"/>
                </a:solidFill>
              </a:rPr>
              <a:t>2</a:t>
            </a:r>
            <a:r>
              <a:rPr lang="fr-FR" sz="3000" baseline="30000" dirty="0" smtClean="0">
                <a:solidFill>
                  <a:schemeClr val="bg1"/>
                </a:solidFill>
              </a:rPr>
              <a:t>ème</a:t>
            </a:r>
            <a:r>
              <a:rPr lang="fr-FR" sz="3000" dirty="0" smtClean="0">
                <a:solidFill>
                  <a:schemeClr val="bg1"/>
                </a:solidFill>
              </a:rPr>
              <a:t>semestre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Électricité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285860"/>
            <a:ext cx="1143008" cy="2000264"/>
          </a:xfrm>
          <a:prstGeom prst="bentArrow">
            <a:avLst>
              <a:gd name="adj1" fmla="val 25000"/>
              <a:gd name="adj2" fmla="val 2411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Résistance électrique-Loi d’Ohm</a:t>
            </a:r>
            <a:endParaRPr lang="fr-FR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bg1"/>
                </a:solidFill>
              </a:rPr>
              <a:t>2</a:t>
            </a:r>
            <a:r>
              <a:rPr lang="fr-FR" sz="3000" baseline="30000" dirty="0" smtClean="0">
                <a:solidFill>
                  <a:schemeClr val="bg1"/>
                </a:solidFill>
              </a:rPr>
              <a:t>ème</a:t>
            </a:r>
            <a:r>
              <a:rPr lang="fr-FR" sz="3000" dirty="0" smtClean="0">
                <a:solidFill>
                  <a:schemeClr val="bg1"/>
                </a:solidFill>
              </a:rPr>
              <a:t>semestre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Électricité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285860"/>
            <a:ext cx="1143008" cy="2000264"/>
          </a:xfrm>
          <a:prstGeom prst="bentArrow">
            <a:avLst>
              <a:gd name="adj1" fmla="val 25000"/>
              <a:gd name="adj2" fmla="val 2411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Résistance électrique-Loi d’Ohm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3643306" y="3286124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929190" y="3000372"/>
            <a:ext cx="378621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Puissance électrique</a:t>
            </a:r>
            <a:endParaRPr lang="fr-FR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solidFill>
                  <a:schemeClr val="bg1"/>
                </a:solidFill>
              </a:rPr>
              <a:t>2</a:t>
            </a:r>
            <a:r>
              <a:rPr lang="fr-FR" sz="3000" baseline="30000" dirty="0" smtClean="0">
                <a:solidFill>
                  <a:schemeClr val="bg1"/>
                </a:solidFill>
              </a:rPr>
              <a:t>ème</a:t>
            </a:r>
            <a:r>
              <a:rPr lang="fr-FR" sz="3000" dirty="0" smtClean="0">
                <a:solidFill>
                  <a:schemeClr val="bg1"/>
                </a:solidFill>
              </a:rPr>
              <a:t>semestre</a:t>
            </a:r>
            <a:endParaRPr lang="fr-FR" sz="30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Électricité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285860"/>
            <a:ext cx="1143008" cy="2000264"/>
          </a:xfrm>
          <a:prstGeom prst="bentArrow">
            <a:avLst>
              <a:gd name="adj1" fmla="val 25000"/>
              <a:gd name="adj2" fmla="val 2411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Résistance électrique-Loi d’Ohm</a:t>
            </a:r>
            <a:endParaRPr lang="fr-FR" sz="2400" b="1" dirty="0"/>
          </a:p>
        </p:txBody>
      </p:sp>
      <p:sp>
        <p:nvSpPr>
          <p:cNvPr id="14" name="Flèche droite 13"/>
          <p:cNvSpPr/>
          <p:nvPr/>
        </p:nvSpPr>
        <p:spPr>
          <a:xfrm>
            <a:off x="3643306" y="3286124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929190" y="3000372"/>
            <a:ext cx="378621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Puissance électrique</a:t>
            </a:r>
            <a:endParaRPr lang="fr-FR" sz="2400" b="1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4929190" y="5000636"/>
            <a:ext cx="378621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Énergie électrique</a:t>
            </a:r>
            <a:endParaRPr lang="fr-FR" sz="2400" b="1" dirty="0"/>
          </a:p>
        </p:txBody>
      </p:sp>
      <p:sp>
        <p:nvSpPr>
          <p:cNvPr id="22" name="Virage 21"/>
          <p:cNvSpPr/>
          <p:nvPr/>
        </p:nvSpPr>
        <p:spPr>
          <a:xfrm flipV="1">
            <a:off x="3214678" y="3714752"/>
            <a:ext cx="1143008" cy="207170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1</a:t>
            </a:r>
            <a:r>
              <a:rPr lang="fr-FR" sz="3200" baseline="30000" dirty="0" smtClean="0">
                <a:solidFill>
                  <a:schemeClr val="bg1"/>
                </a:solidFill>
              </a:rPr>
              <a:t>er</a:t>
            </a:r>
            <a:r>
              <a:rPr lang="fr-FR" sz="3200" dirty="0" smtClean="0">
                <a:solidFill>
                  <a:schemeClr val="bg1"/>
                </a:solidFill>
              </a:rPr>
              <a:t> semestre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1</a:t>
            </a:r>
            <a:r>
              <a:rPr lang="fr-FR" sz="3200" baseline="30000" dirty="0" smtClean="0">
                <a:solidFill>
                  <a:schemeClr val="bg1"/>
                </a:solidFill>
              </a:rPr>
              <a:t>er</a:t>
            </a:r>
            <a:r>
              <a:rPr lang="fr-FR" sz="3200" dirty="0" smtClean="0">
                <a:solidFill>
                  <a:schemeClr val="bg1"/>
                </a:solidFill>
              </a:rPr>
              <a:t> semestre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Les Matériaux</a:t>
            </a:r>
            <a:endParaRPr lang="fr-FR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1</a:t>
            </a:r>
            <a:r>
              <a:rPr lang="fr-FR" sz="3200" baseline="30000" dirty="0" smtClean="0">
                <a:solidFill>
                  <a:schemeClr val="bg1"/>
                </a:solidFill>
              </a:rPr>
              <a:t>er</a:t>
            </a:r>
            <a:r>
              <a:rPr lang="fr-FR" sz="3200" dirty="0" smtClean="0">
                <a:solidFill>
                  <a:schemeClr val="bg1"/>
                </a:solidFill>
              </a:rPr>
              <a:t> semestre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Les Matériaux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142984"/>
            <a:ext cx="1143008" cy="22145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Quelques matériaux utilisés dans la vie quotidienne</a:t>
            </a:r>
            <a:endParaRPr lang="fr-F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1</a:t>
            </a:r>
            <a:r>
              <a:rPr lang="fr-FR" sz="3200" baseline="30000" dirty="0" smtClean="0">
                <a:solidFill>
                  <a:schemeClr val="bg1"/>
                </a:solidFill>
              </a:rPr>
              <a:t>er</a:t>
            </a:r>
            <a:r>
              <a:rPr lang="fr-FR" sz="3200" dirty="0" smtClean="0">
                <a:solidFill>
                  <a:schemeClr val="bg1"/>
                </a:solidFill>
              </a:rPr>
              <a:t> semestre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Les Matériaux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142984"/>
            <a:ext cx="1143008" cy="22145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Quelques matériaux utilisés dans la vie quotidienne</a:t>
            </a:r>
            <a:endParaRPr lang="fr-FR" b="1" dirty="0"/>
          </a:p>
        </p:txBody>
      </p:sp>
      <p:sp>
        <p:nvSpPr>
          <p:cNvPr id="14" name="Flèche droite 13"/>
          <p:cNvSpPr/>
          <p:nvPr/>
        </p:nvSpPr>
        <p:spPr>
          <a:xfrm>
            <a:off x="3643306" y="2000240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929190" y="1928802"/>
            <a:ext cx="378621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Matériaux et électricité</a:t>
            </a:r>
            <a:endParaRPr lang="fr-FR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1</a:t>
            </a:r>
            <a:r>
              <a:rPr lang="fr-FR" sz="3200" baseline="30000" dirty="0" smtClean="0">
                <a:solidFill>
                  <a:schemeClr val="bg1"/>
                </a:solidFill>
              </a:rPr>
              <a:t>er</a:t>
            </a:r>
            <a:r>
              <a:rPr lang="fr-FR" sz="3200" dirty="0" smtClean="0">
                <a:solidFill>
                  <a:schemeClr val="bg1"/>
                </a:solidFill>
              </a:rPr>
              <a:t> semestre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Les Matériaux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142984"/>
            <a:ext cx="1143008" cy="22145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Quelques matériaux utilisés dans la vie quotidienne</a:t>
            </a:r>
            <a:endParaRPr lang="fr-FR" b="1" dirty="0"/>
          </a:p>
        </p:txBody>
      </p:sp>
      <p:sp>
        <p:nvSpPr>
          <p:cNvPr id="14" name="Flèche droite 13"/>
          <p:cNvSpPr/>
          <p:nvPr/>
        </p:nvSpPr>
        <p:spPr>
          <a:xfrm>
            <a:off x="3643306" y="2000240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929190" y="1928802"/>
            <a:ext cx="378621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Matériaux et électricité</a:t>
            </a:r>
            <a:endParaRPr lang="fr-FR" sz="2000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2786058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29190" y="2571744"/>
            <a:ext cx="378621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Réactions de quelques matériaux avec l’air</a:t>
            </a:r>
            <a:endParaRPr lang="fr-FR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1</a:t>
            </a:r>
            <a:r>
              <a:rPr lang="fr-FR" sz="3200" baseline="30000" dirty="0" smtClean="0">
                <a:solidFill>
                  <a:schemeClr val="bg1"/>
                </a:solidFill>
              </a:rPr>
              <a:t>er</a:t>
            </a:r>
            <a:r>
              <a:rPr lang="fr-FR" sz="3200" dirty="0" smtClean="0">
                <a:solidFill>
                  <a:schemeClr val="bg1"/>
                </a:solidFill>
              </a:rPr>
              <a:t> semestre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Les Matériaux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142984"/>
            <a:ext cx="1143008" cy="22145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Quelques matériaux utilisés dans la vie quotidienne</a:t>
            </a:r>
            <a:endParaRPr lang="fr-FR" b="1" dirty="0"/>
          </a:p>
        </p:txBody>
      </p:sp>
      <p:sp>
        <p:nvSpPr>
          <p:cNvPr id="14" name="Flèche droite 13"/>
          <p:cNvSpPr/>
          <p:nvPr/>
        </p:nvSpPr>
        <p:spPr>
          <a:xfrm>
            <a:off x="3643306" y="2000240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929190" y="1928802"/>
            <a:ext cx="378621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Matériaux et électricité</a:t>
            </a:r>
            <a:endParaRPr lang="fr-FR" sz="2000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2786058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29190" y="2571744"/>
            <a:ext cx="378621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Réactions de quelques matériaux avec l’air</a:t>
            </a:r>
            <a:endParaRPr lang="fr-FR" sz="2000" b="1" dirty="0"/>
          </a:p>
        </p:txBody>
      </p:sp>
      <p:sp>
        <p:nvSpPr>
          <p:cNvPr id="18" name="Flèche droite 17"/>
          <p:cNvSpPr/>
          <p:nvPr/>
        </p:nvSpPr>
        <p:spPr>
          <a:xfrm>
            <a:off x="3643306" y="4000504"/>
            <a:ext cx="100013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4929190" y="3500438"/>
            <a:ext cx="378621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Réactions de quelques métaux avec des solutions acides et les solutions basiques</a:t>
            </a:r>
            <a:endParaRPr lang="fr-FR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1</a:t>
            </a:r>
            <a:r>
              <a:rPr lang="fr-FR" sz="3200" baseline="30000" dirty="0" smtClean="0">
                <a:solidFill>
                  <a:schemeClr val="bg1"/>
                </a:solidFill>
              </a:rPr>
              <a:t>er</a:t>
            </a:r>
            <a:r>
              <a:rPr lang="fr-FR" sz="3200" dirty="0" smtClean="0">
                <a:solidFill>
                  <a:schemeClr val="bg1"/>
                </a:solidFill>
              </a:rPr>
              <a:t> semestre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Les Matériaux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142984"/>
            <a:ext cx="1143008" cy="22145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Quelques matériaux utilisés dans la vie quotidienne</a:t>
            </a:r>
            <a:endParaRPr lang="fr-FR" b="1" dirty="0"/>
          </a:p>
        </p:txBody>
      </p:sp>
      <p:sp>
        <p:nvSpPr>
          <p:cNvPr id="14" name="Flèche droite 13"/>
          <p:cNvSpPr/>
          <p:nvPr/>
        </p:nvSpPr>
        <p:spPr>
          <a:xfrm>
            <a:off x="3643306" y="2000240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929190" y="1928802"/>
            <a:ext cx="378621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Matériaux et électricité</a:t>
            </a:r>
            <a:endParaRPr lang="fr-FR" sz="2000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2786058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29190" y="2571744"/>
            <a:ext cx="378621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Réactions de quelques matériaux avec l’air</a:t>
            </a:r>
            <a:endParaRPr lang="fr-FR" sz="2000" b="1" dirty="0"/>
          </a:p>
        </p:txBody>
      </p:sp>
      <p:sp>
        <p:nvSpPr>
          <p:cNvPr id="18" name="Flèche droite 17"/>
          <p:cNvSpPr/>
          <p:nvPr/>
        </p:nvSpPr>
        <p:spPr>
          <a:xfrm>
            <a:off x="3643306" y="4000504"/>
            <a:ext cx="100013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4929190" y="3500438"/>
            <a:ext cx="378621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Réactions de quelques métaux avec des solutions acides et les solutions basiques</a:t>
            </a:r>
            <a:endParaRPr lang="fr-FR" sz="2000" b="1" dirty="0"/>
          </a:p>
        </p:txBody>
      </p:sp>
      <p:sp>
        <p:nvSpPr>
          <p:cNvPr id="20" name="Flèche droite 19"/>
          <p:cNvSpPr/>
          <p:nvPr/>
        </p:nvSpPr>
        <p:spPr>
          <a:xfrm>
            <a:off x="3643306" y="5214950"/>
            <a:ext cx="100013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4929190" y="5000636"/>
            <a:ext cx="378621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Tests d’identification de quelques ions</a:t>
            </a:r>
            <a:endParaRPr lang="fr-FR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86454"/>
            <a:ext cx="1400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fr-FR" sz="5400" b="1" cap="none" spc="0" dirty="0" smtClean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3AC</a:t>
            </a:r>
            <a:endParaRPr lang="fr-FR" sz="5400" b="1" cap="none" spc="0" dirty="0">
              <a:ln w="11430"/>
              <a:solidFill>
                <a:srgbClr val="00206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6" name="Image 5" descr="atom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714752"/>
            <a:ext cx="2143140" cy="2099607"/>
          </a:xfrm>
          <a:prstGeom prst="rect">
            <a:avLst/>
          </a:prstGeom>
        </p:spPr>
      </p:pic>
      <p:pic>
        <p:nvPicPr>
          <p:cNvPr id="7" name="Image 6" descr="for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14290"/>
            <a:ext cx="2357455" cy="2007520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>
            <a:off x="285720" y="2786058"/>
            <a:ext cx="2714644" cy="1214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1</a:t>
            </a:r>
            <a:r>
              <a:rPr lang="fr-FR" sz="3200" baseline="30000" dirty="0" smtClean="0">
                <a:solidFill>
                  <a:schemeClr val="bg1"/>
                </a:solidFill>
              </a:rPr>
              <a:t>er</a:t>
            </a:r>
            <a:r>
              <a:rPr lang="fr-FR" sz="3200" dirty="0" smtClean="0">
                <a:solidFill>
                  <a:schemeClr val="bg1"/>
                </a:solidFill>
              </a:rPr>
              <a:t> semestre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428992" y="142852"/>
            <a:ext cx="5500726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 smtClean="0"/>
              <a:t>Les Matériaux</a:t>
            </a:r>
            <a:endParaRPr lang="fr-FR" sz="4800" b="1" dirty="0"/>
          </a:p>
        </p:txBody>
      </p:sp>
      <p:sp>
        <p:nvSpPr>
          <p:cNvPr id="12" name="Virage 11"/>
          <p:cNvSpPr/>
          <p:nvPr/>
        </p:nvSpPr>
        <p:spPr>
          <a:xfrm>
            <a:off x="3214678" y="1142984"/>
            <a:ext cx="1143008" cy="22145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929190" y="1142984"/>
            <a:ext cx="3786214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Quelques matériaux utilisés dans la vie quotidienne</a:t>
            </a:r>
            <a:endParaRPr lang="fr-FR" b="1" dirty="0"/>
          </a:p>
        </p:txBody>
      </p:sp>
      <p:sp>
        <p:nvSpPr>
          <p:cNvPr id="14" name="Flèche droite 13"/>
          <p:cNvSpPr/>
          <p:nvPr/>
        </p:nvSpPr>
        <p:spPr>
          <a:xfrm>
            <a:off x="3643306" y="2000240"/>
            <a:ext cx="785818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4929190" y="1928802"/>
            <a:ext cx="378621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Matériaux et électricité</a:t>
            </a:r>
            <a:endParaRPr lang="fr-FR" sz="2000" b="1" dirty="0"/>
          </a:p>
        </p:txBody>
      </p:sp>
      <p:sp>
        <p:nvSpPr>
          <p:cNvPr id="16" name="Flèche droite 15"/>
          <p:cNvSpPr/>
          <p:nvPr/>
        </p:nvSpPr>
        <p:spPr>
          <a:xfrm>
            <a:off x="3643306" y="2786058"/>
            <a:ext cx="107157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4929190" y="2571744"/>
            <a:ext cx="378621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Réactions de quelques matériaux avec l’air</a:t>
            </a:r>
            <a:endParaRPr lang="fr-FR" sz="2000" b="1" dirty="0"/>
          </a:p>
        </p:txBody>
      </p:sp>
      <p:sp>
        <p:nvSpPr>
          <p:cNvPr id="18" name="Flèche droite 17"/>
          <p:cNvSpPr/>
          <p:nvPr/>
        </p:nvSpPr>
        <p:spPr>
          <a:xfrm>
            <a:off x="3643306" y="4000504"/>
            <a:ext cx="100013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4929190" y="3500438"/>
            <a:ext cx="3786214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Réactions de quelques métaux avec des solutions acides et les solutions basiques</a:t>
            </a:r>
            <a:endParaRPr lang="fr-FR" sz="2000" b="1" dirty="0"/>
          </a:p>
        </p:txBody>
      </p:sp>
      <p:sp>
        <p:nvSpPr>
          <p:cNvPr id="20" name="Flèche droite 19"/>
          <p:cNvSpPr/>
          <p:nvPr/>
        </p:nvSpPr>
        <p:spPr>
          <a:xfrm>
            <a:off x="3643306" y="5214950"/>
            <a:ext cx="100013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4929190" y="5000636"/>
            <a:ext cx="378621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Tests d’identification de quelques ions</a:t>
            </a:r>
            <a:endParaRPr lang="fr-FR" sz="2000" b="1" dirty="0"/>
          </a:p>
        </p:txBody>
      </p:sp>
      <p:sp>
        <p:nvSpPr>
          <p:cNvPr id="22" name="Virage 21"/>
          <p:cNvSpPr/>
          <p:nvPr/>
        </p:nvSpPr>
        <p:spPr>
          <a:xfrm flipV="1">
            <a:off x="3214678" y="3643314"/>
            <a:ext cx="1143008" cy="30718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4929190" y="5929330"/>
            <a:ext cx="3786214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Dangers de quelques matériaux</a:t>
            </a:r>
            <a:endParaRPr lang="fr-FR" sz="2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</TotalTime>
  <Words>252</Words>
  <Application>Microsoft Office PowerPoint</Application>
  <PresentationFormat>Affichage à l'écran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Civil</vt:lpstr>
      <vt:lpstr>Programme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</dc:title>
  <dc:creator>HP</dc:creator>
  <cp:lastModifiedBy>HP</cp:lastModifiedBy>
  <cp:revision>8</cp:revision>
  <dcterms:created xsi:type="dcterms:W3CDTF">2025-07-07T11:38:31Z</dcterms:created>
  <dcterms:modified xsi:type="dcterms:W3CDTF">2025-07-07T12:47:10Z</dcterms:modified>
</cp:coreProperties>
</file>