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66" r:id="rId19"/>
    <p:sldId id="274" r:id="rId20"/>
    <p:sldId id="275" r:id="rId21"/>
    <p:sldId id="276" r:id="rId22"/>
    <p:sldId id="277" r:id="rId23"/>
    <p:sldId id="284" r:id="rId24"/>
    <p:sldId id="285" r:id="rId25"/>
    <p:sldId id="286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834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FD6440-25C6-42DB-BBB1-ED67F3634C27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F8C3AE-D2D5-4916-AD2B-6DDB1C144BC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57422" y="357166"/>
            <a:ext cx="6480048" cy="1752600"/>
          </a:xfrm>
        </p:spPr>
        <p:txBody>
          <a:bodyPr>
            <a:normAutofit/>
          </a:bodyPr>
          <a:lstStyle/>
          <a:p>
            <a:pPr algn="l"/>
            <a:r>
              <a:rPr lang="fr-FR" sz="4400" dirty="0" smtClean="0"/>
              <a:t>Sciences physiques</a:t>
            </a:r>
            <a:endParaRPr lang="fr-FR" sz="44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2071678"/>
            <a:ext cx="9144000" cy="2301240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/>
              <a:t>Programme</a:t>
            </a:r>
            <a:endParaRPr lang="fr-FR" sz="6000" dirty="0"/>
          </a:p>
        </p:txBody>
      </p:sp>
      <p:sp>
        <p:nvSpPr>
          <p:cNvPr id="4" name="Rectangle 3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Électricité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5" name="Image 24" descr="os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3000364" cy="2214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Électricité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428604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courant électrique continu</a:t>
            </a:r>
            <a:endParaRPr lang="fr-FR" sz="2000" b="1" dirty="0"/>
          </a:p>
        </p:txBody>
      </p:sp>
      <p:pic>
        <p:nvPicPr>
          <p:cNvPr id="25" name="Image 24" descr="os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3000364" cy="22145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Électricité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428604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courant électrique continu</a:t>
            </a:r>
            <a:endParaRPr lang="fr-FR" sz="20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1285860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La tension électrique</a:t>
            </a:r>
            <a:endParaRPr lang="fr-FR" sz="20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28586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s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3000364" cy="2214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Électricité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428604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courant électrique continu</a:t>
            </a:r>
            <a:endParaRPr lang="fr-FR" sz="20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1285860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La tension électrique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200024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conducteurs ohmiques</a:t>
            </a:r>
            <a:endParaRPr lang="fr-FR" sz="20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28586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714744" y="200024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s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3000364" cy="221457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Électricité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428604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courant électrique continu</a:t>
            </a:r>
            <a:endParaRPr lang="fr-FR" sz="20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1285860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La tension électrique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200024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conducteurs ohmiques</a:t>
            </a:r>
            <a:endParaRPr lang="fr-FR" sz="20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14876" y="2786058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caractéristiques de quelques dipôles passifs</a:t>
            </a:r>
            <a:endParaRPr lang="fr-FR" sz="20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28586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714744" y="200024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714744" y="292893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s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3000364" cy="22145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Électricité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428604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courant électrique continu</a:t>
            </a:r>
            <a:endParaRPr lang="fr-FR" sz="20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1285860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La tension électrique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200024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conducteurs ohmiques</a:t>
            </a:r>
            <a:endParaRPr lang="fr-FR" sz="20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14876" y="2786058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caractéristiques de quelques dipôles passifs</a:t>
            </a:r>
            <a:endParaRPr lang="fr-FR" sz="2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43438" y="4000504"/>
            <a:ext cx="400052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Caractéristiques d’un </a:t>
            </a:r>
            <a:r>
              <a:rPr lang="fr-FR" sz="2000" b="1" dirty="0" err="1" smtClean="0"/>
              <a:t>dipole</a:t>
            </a:r>
            <a:r>
              <a:rPr lang="fr-FR" sz="2000" b="1" dirty="0" smtClean="0"/>
              <a:t> actif –Point de fonctionnement</a:t>
            </a:r>
            <a:endParaRPr lang="fr-FR" sz="20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28586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714744" y="200024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714744" y="292893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3714744" y="428625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s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3000364" cy="221457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Électricité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428604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courant électrique continu</a:t>
            </a:r>
            <a:endParaRPr lang="fr-FR" sz="20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1285860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La tension électrique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200024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conducteurs ohmiques</a:t>
            </a:r>
            <a:endParaRPr lang="fr-FR" sz="20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14876" y="2786058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caractéristiques de quelques dipôles passifs</a:t>
            </a:r>
            <a:endParaRPr lang="fr-FR" sz="2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43438" y="4000504"/>
            <a:ext cx="400052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Caractéristiques d’un </a:t>
            </a:r>
            <a:r>
              <a:rPr lang="fr-FR" sz="2000" b="1" dirty="0" err="1" smtClean="0"/>
              <a:t>dipole</a:t>
            </a:r>
            <a:r>
              <a:rPr lang="fr-FR" sz="2000" b="1" dirty="0" smtClean="0"/>
              <a:t> actif –Point de fonctionnement</a:t>
            </a:r>
            <a:endParaRPr lang="fr-FR" sz="20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643438" y="5214950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transistor</a:t>
            </a:r>
            <a:endParaRPr lang="fr-FR" sz="20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28586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714744" y="200024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714744" y="292893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3714744" y="428625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3714744" y="52149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s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3000364" cy="22145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Électricité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428604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courant électrique continu</a:t>
            </a:r>
            <a:endParaRPr lang="fr-FR" sz="20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1285860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La tension électrique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200024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conducteurs ohmiques</a:t>
            </a:r>
            <a:endParaRPr lang="fr-FR" sz="20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14876" y="2786058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Les caractéristiques de quelques dipôles passifs</a:t>
            </a:r>
            <a:endParaRPr lang="fr-FR" sz="20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43438" y="4000504"/>
            <a:ext cx="400052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Caractéristiques d’un </a:t>
            </a:r>
            <a:r>
              <a:rPr lang="fr-FR" sz="2000" b="1" dirty="0" err="1" smtClean="0"/>
              <a:t>dipole</a:t>
            </a:r>
            <a:r>
              <a:rPr lang="fr-FR" sz="2000" b="1" dirty="0" smtClean="0"/>
              <a:t> actif –Point de fonctionnement</a:t>
            </a:r>
            <a:endParaRPr lang="fr-FR" sz="20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643438" y="5214950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Le transistor</a:t>
            </a:r>
            <a:endParaRPr lang="fr-FR" sz="20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43438" y="5929330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L’amplificateur opérationnel</a:t>
            </a:r>
            <a:endParaRPr lang="fr-FR" sz="2000" b="1" dirty="0"/>
          </a:p>
        </p:txBody>
      </p:sp>
      <p:sp>
        <p:nvSpPr>
          <p:cNvPr id="17" name="Virage 16"/>
          <p:cNvSpPr/>
          <p:nvPr/>
        </p:nvSpPr>
        <p:spPr>
          <a:xfrm flipV="1">
            <a:off x="3214678" y="3714752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3714744" y="128586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714744" y="200024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714744" y="292893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3714744" y="428625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3714744" y="52149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scill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4290"/>
            <a:ext cx="3000364" cy="221457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Mécanique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24" name="Image 23" descr="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2669394" cy="22731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1571612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 synthèse d’espèces chimiques</a:t>
            </a:r>
            <a:endParaRPr lang="fr-FR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6430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1571612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 synthèse d’espèces chimiques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35743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Modèle de l’atome</a:t>
            </a:r>
            <a:endParaRPr lang="fr-FR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6430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0" name="Flèche droite 29"/>
          <p:cNvSpPr/>
          <p:nvPr/>
        </p:nvSpPr>
        <p:spPr>
          <a:xfrm>
            <a:off x="3714744" y="235743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1571612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 synthèse d’espèces chimiques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35743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Modèle de l’atome</a:t>
            </a:r>
            <a:endParaRPr lang="fr-FR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6430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0" name="Flèche droite 29"/>
          <p:cNvSpPr/>
          <p:nvPr/>
        </p:nvSpPr>
        <p:spPr>
          <a:xfrm>
            <a:off x="3714744" y="235743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14876" y="2928934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Géométrie de quelques molécules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300037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1571612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 synthèse d’espèces chimiques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35743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Modèle de l’atome</a:t>
            </a:r>
            <a:endParaRPr lang="fr-FR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6430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0" name="Flèche droite 29"/>
          <p:cNvSpPr/>
          <p:nvPr/>
        </p:nvSpPr>
        <p:spPr>
          <a:xfrm>
            <a:off x="3714744" y="235743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14876" y="2928934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Géométrie de quelques molécules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300037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14876" y="3571876"/>
            <a:ext cx="400052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Classification périodiques des éléments chimiques</a:t>
            </a:r>
            <a:endParaRPr lang="fr-FR" b="1" dirty="0"/>
          </a:p>
        </p:txBody>
      </p:sp>
      <p:sp>
        <p:nvSpPr>
          <p:cNvPr id="18" name="Flèche droite 17"/>
          <p:cNvSpPr/>
          <p:nvPr/>
        </p:nvSpPr>
        <p:spPr>
          <a:xfrm>
            <a:off x="3714744" y="371475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1571612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 synthèse d’espèces chimiques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35743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Modèle de l’atome</a:t>
            </a:r>
            <a:endParaRPr lang="fr-FR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6430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0" name="Flèche droite 29"/>
          <p:cNvSpPr/>
          <p:nvPr/>
        </p:nvSpPr>
        <p:spPr>
          <a:xfrm>
            <a:off x="3714744" y="235743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14876" y="2928934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Géométrie de quelques molécules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300037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14876" y="3571876"/>
            <a:ext cx="400052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Classification périodiques des éléments chimiques</a:t>
            </a:r>
            <a:endParaRPr lang="fr-FR" b="1" dirty="0"/>
          </a:p>
        </p:txBody>
      </p:sp>
      <p:sp>
        <p:nvSpPr>
          <p:cNvPr id="18" name="Flèche droite 17"/>
          <p:cNvSpPr/>
          <p:nvPr/>
        </p:nvSpPr>
        <p:spPr>
          <a:xfrm>
            <a:off x="3714744" y="371475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714876" y="4357694"/>
            <a:ext cx="4000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Quantité de matière</a:t>
            </a:r>
            <a:endParaRPr lang="fr-FR" b="1" dirty="0"/>
          </a:p>
        </p:txBody>
      </p:sp>
      <p:sp>
        <p:nvSpPr>
          <p:cNvPr id="21" name="Flèche droite 20"/>
          <p:cNvSpPr/>
          <p:nvPr/>
        </p:nvSpPr>
        <p:spPr>
          <a:xfrm>
            <a:off x="3714744" y="435769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1571612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 synthèse d’espèces chimiques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35743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Modèle de l’atome</a:t>
            </a:r>
            <a:endParaRPr lang="fr-FR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6430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0" name="Flèche droite 29"/>
          <p:cNvSpPr/>
          <p:nvPr/>
        </p:nvSpPr>
        <p:spPr>
          <a:xfrm>
            <a:off x="3714744" y="235743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14876" y="2928934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Géométrie de quelques molécules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300037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14876" y="3571876"/>
            <a:ext cx="400052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Classification périodiques des éléments chimiques</a:t>
            </a:r>
            <a:endParaRPr lang="fr-FR" b="1" dirty="0"/>
          </a:p>
        </p:txBody>
      </p:sp>
      <p:sp>
        <p:nvSpPr>
          <p:cNvPr id="18" name="Flèche droite 17"/>
          <p:cNvSpPr/>
          <p:nvPr/>
        </p:nvSpPr>
        <p:spPr>
          <a:xfrm>
            <a:off x="3714744" y="371475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714876" y="4357694"/>
            <a:ext cx="4000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Quantité de matière</a:t>
            </a:r>
            <a:endParaRPr lang="fr-FR" b="1" dirty="0"/>
          </a:p>
        </p:txBody>
      </p:sp>
      <p:sp>
        <p:nvSpPr>
          <p:cNvPr id="21" name="Flèche droite 20"/>
          <p:cNvSpPr/>
          <p:nvPr/>
        </p:nvSpPr>
        <p:spPr>
          <a:xfrm>
            <a:off x="3714744" y="435769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714876" y="4857760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Concentration molaire des espèces moléculaires dans une solution</a:t>
            </a:r>
            <a:endParaRPr lang="fr-FR" sz="1600" b="1" dirty="0"/>
          </a:p>
        </p:txBody>
      </p:sp>
      <p:sp>
        <p:nvSpPr>
          <p:cNvPr id="23" name="Flèche droite 22"/>
          <p:cNvSpPr/>
          <p:nvPr/>
        </p:nvSpPr>
        <p:spPr>
          <a:xfrm>
            <a:off x="3714744" y="50006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1571612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 synthèse d’espèces chimiques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35743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Modèle de l’atome</a:t>
            </a:r>
            <a:endParaRPr lang="fr-FR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6430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0" name="Flèche droite 29"/>
          <p:cNvSpPr/>
          <p:nvPr/>
        </p:nvSpPr>
        <p:spPr>
          <a:xfrm>
            <a:off x="3714744" y="235743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14876" y="2928934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Géométrie de quelques molécules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300037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14876" y="3571876"/>
            <a:ext cx="400052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Classification périodiques des éléments chimiques</a:t>
            </a:r>
            <a:endParaRPr lang="fr-FR" b="1" dirty="0"/>
          </a:p>
        </p:txBody>
      </p:sp>
      <p:sp>
        <p:nvSpPr>
          <p:cNvPr id="18" name="Flèche droite 17"/>
          <p:cNvSpPr/>
          <p:nvPr/>
        </p:nvSpPr>
        <p:spPr>
          <a:xfrm>
            <a:off x="3714744" y="371475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714876" y="4357694"/>
            <a:ext cx="4000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Quantité de matière</a:t>
            </a:r>
            <a:endParaRPr lang="fr-FR" b="1" dirty="0"/>
          </a:p>
        </p:txBody>
      </p:sp>
      <p:sp>
        <p:nvSpPr>
          <p:cNvPr id="21" name="Flèche droite 20"/>
          <p:cNvSpPr/>
          <p:nvPr/>
        </p:nvSpPr>
        <p:spPr>
          <a:xfrm>
            <a:off x="3714744" y="435769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714876" y="4857760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Concentration molaire des espèces moléculaires dans une solution</a:t>
            </a:r>
            <a:endParaRPr lang="fr-FR" sz="1600" b="1" dirty="0"/>
          </a:p>
        </p:txBody>
      </p:sp>
      <p:sp>
        <p:nvSpPr>
          <p:cNvPr id="23" name="Flèche droite 22"/>
          <p:cNvSpPr/>
          <p:nvPr/>
        </p:nvSpPr>
        <p:spPr>
          <a:xfrm>
            <a:off x="3714744" y="50006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4714876" y="5643578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Modélisation de la transformation chimique</a:t>
            </a:r>
            <a:endParaRPr lang="fr-FR" b="1" dirty="0"/>
          </a:p>
        </p:txBody>
      </p:sp>
      <p:sp>
        <p:nvSpPr>
          <p:cNvPr id="26" name="Flèche droite 25"/>
          <p:cNvSpPr/>
          <p:nvPr/>
        </p:nvSpPr>
        <p:spPr>
          <a:xfrm>
            <a:off x="3786182" y="571501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Chimie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142852"/>
            <a:ext cx="1000132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142852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Les espèces chimiques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14876" y="71435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Extraction, séparation et identification des espèces chimiques</a:t>
            </a:r>
            <a:endParaRPr lang="fr-FR" sz="16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714876" y="1571612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La synthèse d’espèces chimiques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714876" y="2357430"/>
            <a:ext cx="400052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Modèle de l’atome</a:t>
            </a:r>
            <a:endParaRPr lang="fr-FR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14744" y="164305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chim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42852"/>
            <a:ext cx="2714644" cy="2568972"/>
          </a:xfrm>
          <a:prstGeom prst="rect">
            <a:avLst/>
          </a:prstGeom>
        </p:spPr>
      </p:pic>
      <p:sp>
        <p:nvSpPr>
          <p:cNvPr id="30" name="Flèche droite 29"/>
          <p:cNvSpPr/>
          <p:nvPr/>
        </p:nvSpPr>
        <p:spPr>
          <a:xfrm>
            <a:off x="3714744" y="2357430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3714744" y="85723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14876" y="2928934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Géométrie de quelques molécules</a:t>
            </a:r>
            <a:endParaRPr lang="fr-FR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300037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14876" y="3571876"/>
            <a:ext cx="400052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Classification périodiques des éléments chimiques</a:t>
            </a:r>
            <a:endParaRPr lang="fr-FR" b="1" dirty="0"/>
          </a:p>
        </p:txBody>
      </p:sp>
      <p:sp>
        <p:nvSpPr>
          <p:cNvPr id="18" name="Flèche droite 17"/>
          <p:cNvSpPr/>
          <p:nvPr/>
        </p:nvSpPr>
        <p:spPr>
          <a:xfrm>
            <a:off x="3714744" y="371475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714876" y="4357694"/>
            <a:ext cx="400052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Quantité de matière</a:t>
            </a:r>
            <a:endParaRPr lang="fr-FR" b="1" dirty="0"/>
          </a:p>
        </p:txBody>
      </p:sp>
      <p:sp>
        <p:nvSpPr>
          <p:cNvPr id="21" name="Flèche droite 20"/>
          <p:cNvSpPr/>
          <p:nvPr/>
        </p:nvSpPr>
        <p:spPr>
          <a:xfrm>
            <a:off x="3714744" y="435769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714876" y="4857760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Concentration molaire des espèces moléculaires dans une solution</a:t>
            </a:r>
            <a:endParaRPr lang="fr-FR" sz="1600" b="1" dirty="0"/>
          </a:p>
        </p:txBody>
      </p:sp>
      <p:sp>
        <p:nvSpPr>
          <p:cNvPr id="23" name="Flèche droite 22"/>
          <p:cNvSpPr/>
          <p:nvPr/>
        </p:nvSpPr>
        <p:spPr>
          <a:xfrm>
            <a:off x="3714744" y="50006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4714876" y="5643578"/>
            <a:ext cx="400052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Modélisation de la transformation chimique</a:t>
            </a:r>
            <a:endParaRPr lang="fr-FR" b="1" dirty="0"/>
          </a:p>
        </p:txBody>
      </p:sp>
      <p:sp>
        <p:nvSpPr>
          <p:cNvPr id="26" name="Flèche droite 25"/>
          <p:cNvSpPr/>
          <p:nvPr/>
        </p:nvSpPr>
        <p:spPr>
          <a:xfrm>
            <a:off x="3786182" y="571501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4714876" y="6286496"/>
            <a:ext cx="4000528" cy="428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Bilan de matière</a:t>
            </a:r>
            <a:endParaRPr lang="fr-FR" b="1" dirty="0"/>
          </a:p>
        </p:txBody>
      </p:sp>
      <p:sp>
        <p:nvSpPr>
          <p:cNvPr id="28" name="Virage 27"/>
          <p:cNvSpPr/>
          <p:nvPr/>
        </p:nvSpPr>
        <p:spPr>
          <a:xfrm flipV="1">
            <a:off x="3214678" y="3786190"/>
            <a:ext cx="1071570" cy="307181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Mécanique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35716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La gravitation universelle</a:t>
            </a:r>
            <a:endParaRPr lang="fr-FR" sz="2400" b="1" dirty="0"/>
          </a:p>
        </p:txBody>
      </p:sp>
      <p:pic>
        <p:nvPicPr>
          <p:cNvPr id="24" name="Image 23" descr="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2669394" cy="22731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Mécanique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35716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La gravitation universelle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86314" y="1214422"/>
            <a:ext cx="400052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Exemples d’actions mécaniques</a:t>
            </a:r>
            <a:endParaRPr lang="fr-FR" sz="24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86182" y="14287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2669394" cy="22731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Mécanique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35716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La gravitation universelle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86314" y="1214422"/>
            <a:ext cx="400052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Exemples d’actions mécaniques</a:t>
            </a:r>
            <a:endParaRPr lang="fr-FR" sz="24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86182" y="14287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2669394" cy="22731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786314" y="2143116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mouvement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786182" y="221455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Mécanique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35716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La gravitation universelle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86314" y="1214422"/>
            <a:ext cx="400052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Exemples d’actions mécaniques</a:t>
            </a:r>
            <a:endParaRPr lang="fr-FR" sz="24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86182" y="14287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2669394" cy="22731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786314" y="2143116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mouvement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786182" y="221455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786314" y="2786058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principe d’inertie</a:t>
            </a:r>
            <a:endParaRPr lang="fr-FR" sz="24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786182" y="285749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Mécanique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35716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La gravitation universelle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86314" y="1214422"/>
            <a:ext cx="400052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Exemples d’actions mécaniques</a:t>
            </a:r>
            <a:endParaRPr lang="fr-FR" sz="24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86182" y="14287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2669394" cy="22731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786314" y="2143116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mouvement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786182" y="221455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786314" y="2786058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principe d’inertie</a:t>
            </a:r>
            <a:endParaRPr lang="fr-FR" sz="24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786182" y="285749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86314" y="3429000"/>
            <a:ext cx="400052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Équilibre d’un corps soumis à deux forces</a:t>
            </a:r>
            <a:endParaRPr lang="fr-FR" sz="2400" b="1" dirty="0"/>
          </a:p>
        </p:txBody>
      </p:sp>
      <p:sp>
        <p:nvSpPr>
          <p:cNvPr id="18" name="Flèche droite 17"/>
          <p:cNvSpPr/>
          <p:nvPr/>
        </p:nvSpPr>
        <p:spPr>
          <a:xfrm>
            <a:off x="3786182" y="357187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Mécanique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35716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La gravitation universelle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86314" y="1214422"/>
            <a:ext cx="400052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Exemples d’actions mécaniques</a:t>
            </a:r>
            <a:endParaRPr lang="fr-FR" sz="24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86182" y="14287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2669394" cy="22731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786314" y="2143116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mouvement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786182" y="221455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786314" y="2786058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principe d’inertie</a:t>
            </a:r>
            <a:endParaRPr lang="fr-FR" sz="24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786182" y="285749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86314" y="3429000"/>
            <a:ext cx="400052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Équilibre d’un corps soumis à deux forces</a:t>
            </a:r>
            <a:endParaRPr lang="fr-FR" sz="2400" b="1" dirty="0"/>
          </a:p>
        </p:txBody>
      </p:sp>
      <p:sp>
        <p:nvSpPr>
          <p:cNvPr id="18" name="Flèche droite 17"/>
          <p:cNvSpPr/>
          <p:nvPr/>
        </p:nvSpPr>
        <p:spPr>
          <a:xfrm>
            <a:off x="3786182" y="357187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786314" y="4429132"/>
            <a:ext cx="400052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Équilibre d’un corps solide soumis à l’action de trois forces</a:t>
            </a:r>
            <a:endParaRPr lang="fr-FR" sz="2400" b="1" dirty="0"/>
          </a:p>
        </p:txBody>
      </p:sp>
      <p:sp>
        <p:nvSpPr>
          <p:cNvPr id="21" name="Flèche droite 20"/>
          <p:cNvSpPr/>
          <p:nvPr/>
        </p:nvSpPr>
        <p:spPr>
          <a:xfrm>
            <a:off x="3714744" y="478632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0" y="3000372"/>
            <a:ext cx="3143272" cy="928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Comic Sans MS" pitchFamily="66" charset="0"/>
              </a:rPr>
              <a:t>Mécanique</a:t>
            </a:r>
            <a:endParaRPr lang="fr-FR" sz="4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9" name="Virage 8"/>
          <p:cNvSpPr/>
          <p:nvPr/>
        </p:nvSpPr>
        <p:spPr>
          <a:xfrm>
            <a:off x="3214678" y="357166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714876" y="357166"/>
            <a:ext cx="400052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La gravitation universelle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786314" y="1214422"/>
            <a:ext cx="400052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Exemples d’actions mécaniques</a:t>
            </a:r>
            <a:endParaRPr lang="fr-FR" sz="24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786182" y="142873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or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6"/>
            <a:ext cx="2669394" cy="227315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720" y="5000636"/>
            <a:ext cx="26292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Tronc </a:t>
            </a:r>
          </a:p>
          <a:p>
            <a:pPr algn="ctr"/>
            <a:r>
              <a:rPr lang="fr-FR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Commun</a:t>
            </a:r>
            <a:endParaRPr lang="fr-FR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786314" y="2143116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mouvement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786182" y="2214554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786314" y="2786058"/>
            <a:ext cx="400052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principe d’inertie</a:t>
            </a:r>
            <a:endParaRPr lang="fr-FR" sz="24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786182" y="285749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786314" y="3429000"/>
            <a:ext cx="400052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Équilibre d’un corps soumis à deux forces</a:t>
            </a:r>
            <a:endParaRPr lang="fr-FR" sz="2400" b="1" dirty="0"/>
          </a:p>
        </p:txBody>
      </p:sp>
      <p:sp>
        <p:nvSpPr>
          <p:cNvPr id="18" name="Flèche droite 17"/>
          <p:cNvSpPr/>
          <p:nvPr/>
        </p:nvSpPr>
        <p:spPr>
          <a:xfrm>
            <a:off x="3786182" y="3571876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786314" y="4429132"/>
            <a:ext cx="400052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Équilibre d’un corps solide soumis à l’action de trois forces</a:t>
            </a:r>
            <a:endParaRPr lang="fr-FR" sz="2400" b="1" dirty="0"/>
          </a:p>
        </p:txBody>
      </p:sp>
      <p:sp>
        <p:nvSpPr>
          <p:cNvPr id="21" name="Flèche droite 20"/>
          <p:cNvSpPr/>
          <p:nvPr/>
        </p:nvSpPr>
        <p:spPr>
          <a:xfrm>
            <a:off x="3714744" y="4786322"/>
            <a:ext cx="714380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786314" y="5714992"/>
            <a:ext cx="4000528" cy="10001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Équilibre d’un solide mobile autour d’un axe fixe</a:t>
            </a:r>
            <a:endParaRPr lang="fr-FR" sz="2400" b="1" dirty="0"/>
          </a:p>
        </p:txBody>
      </p:sp>
      <p:sp>
        <p:nvSpPr>
          <p:cNvPr id="23" name="Virage 22"/>
          <p:cNvSpPr/>
          <p:nvPr/>
        </p:nvSpPr>
        <p:spPr>
          <a:xfrm flipV="1">
            <a:off x="3214678" y="3714752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125</TotalTime>
  <Words>564</Words>
  <Application>Microsoft Office PowerPoint</Application>
  <PresentationFormat>Affichage à l'écran (4:3)</PresentationFormat>
  <Paragraphs>196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Civil</vt:lpstr>
      <vt:lpstr>Programme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</dc:title>
  <dc:creator>HP</dc:creator>
  <cp:lastModifiedBy>HP</cp:lastModifiedBy>
  <cp:revision>19</cp:revision>
  <dcterms:created xsi:type="dcterms:W3CDTF">2025-07-07T12:55:50Z</dcterms:created>
  <dcterms:modified xsi:type="dcterms:W3CDTF">2025-07-09T13:32:29Z</dcterms:modified>
</cp:coreProperties>
</file>