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rto\Desktop\Data%20Analysis\Modulo_1\Aula_1\Analise_base_RH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yrto\Desktop\Data%20Analysis\Modulo_1\Aula_1\Analise_base_R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yrto\Desktop\Data%20Analysis\Modulo_1\Aula_1\Analise_base_RH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ayrto\Desktop\Data%20Analysis\Modulo_1\Aula_1\Analise_base_RH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yrto\Desktop\Data%20Analysis\Modulo_1\Aula_1\Analise_base_RH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ayrto\Desktop\Data%20Analysis\Modulo_1\Aula_1\Analise_base_RH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yrto\Downloads\Analise_Base_RH_M1_A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1">
                <a:solidFill>
                  <a:schemeClr val="tx1"/>
                </a:solidFill>
              </a:rPr>
              <a:t>Ativos</a:t>
            </a:r>
            <a:r>
              <a:rPr lang="pt-BR" sz="1800" b="1" baseline="0">
                <a:solidFill>
                  <a:schemeClr val="tx1"/>
                </a:solidFill>
              </a:rPr>
              <a:t> e Desligados</a:t>
            </a:r>
            <a:endParaRPr lang="pt-BR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5358705161854769E-2"/>
          <c:y val="0.19432888597258677"/>
          <c:w val="0.85140748031496061"/>
          <c:h val="0.685362715077281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WOE e IV'!$CH$112:$CH$113</c:f>
              <c:strCache>
                <c:ptCount val="2"/>
                <c:pt idx="0">
                  <c:v>Ativos</c:v>
                </c:pt>
                <c:pt idx="1">
                  <c:v>Desligados</c:v>
                </c:pt>
              </c:strCache>
            </c:strRef>
          </c:cat>
          <c:val>
            <c:numRef>
              <c:f>'Analise WOE e IV'!$CI$112:$CI$113</c:f>
              <c:numCache>
                <c:formatCode>General</c:formatCode>
                <c:ptCount val="2"/>
                <c:pt idx="0">
                  <c:v>207</c:v>
                </c:pt>
                <c:pt idx="1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9-4EB0-8C09-A041ACD53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78876080"/>
        <c:axId val="915866368"/>
      </c:barChart>
      <c:lineChart>
        <c:grouping val="standard"/>
        <c:varyColors val="0"/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 cap="flat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0201443569553805E-2"/>
                  <c:y val="4.20833333333333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D9-4EB0-8C09-A041ACD53D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WOE e IV'!$CH$112:$CH$113</c:f>
              <c:strCache>
                <c:ptCount val="2"/>
                <c:pt idx="0">
                  <c:v>Ativos</c:v>
                </c:pt>
                <c:pt idx="1">
                  <c:v>Desligados</c:v>
                </c:pt>
              </c:strCache>
            </c:strRef>
          </c:cat>
          <c:val>
            <c:numRef>
              <c:f>'Analise WOE e IV'!$CJ$112:$CJ$113</c:f>
              <c:numCache>
                <c:formatCode>0%</c:formatCode>
                <c:ptCount val="2"/>
                <c:pt idx="0">
                  <c:v>0.67028661575080628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9-4EB0-8C09-A041ACD53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6279232"/>
        <c:axId val="1060717568"/>
      </c:lineChart>
      <c:catAx>
        <c:axId val="127887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15866368"/>
        <c:crosses val="autoZero"/>
        <c:auto val="1"/>
        <c:lblAlgn val="ctr"/>
        <c:lblOffset val="100"/>
        <c:noMultiLvlLbl val="0"/>
      </c:catAx>
      <c:valAx>
        <c:axId val="915866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78876080"/>
        <c:crosses val="autoZero"/>
        <c:crossBetween val="between"/>
      </c:valAx>
      <c:valAx>
        <c:axId val="10607175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86279232"/>
        <c:crosses val="max"/>
        <c:crossBetween val="between"/>
      </c:valAx>
      <c:catAx>
        <c:axId val="1286279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60717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>
                <a:solidFill>
                  <a:schemeClr val="tx1"/>
                </a:solidFill>
              </a:rPr>
              <a:t>Distribuição</a:t>
            </a:r>
            <a:r>
              <a:rPr lang="pt-BR" sz="1600" b="1" baseline="0">
                <a:solidFill>
                  <a:schemeClr val="tx1"/>
                </a:solidFill>
              </a:rPr>
              <a:t> de pessoas em suas posições</a:t>
            </a:r>
            <a:endParaRPr lang="pt-BR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5932661949864964"/>
          <c:y val="1.5849432883579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0169733813437528E-2"/>
          <c:y val="0.1159309576239828"/>
          <c:w val="0.87859929578400253"/>
          <c:h val="0.59914007466705277"/>
        </c:manualLayout>
      </c:layout>
      <c:barChart>
        <c:barDir val="col"/>
        <c:grouping val="clustered"/>
        <c:varyColors val="0"/>
        <c:ser>
          <c:idx val="0"/>
          <c:order val="0"/>
          <c:tx>
            <c:v>Quantidade Pessoas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1'!$N$2:$N$32</c:f>
              <c:strCache>
                <c:ptCount val="31"/>
                <c:pt idx="0">
                  <c:v>Production Technician I</c:v>
                </c:pt>
                <c:pt idx="1">
                  <c:v>Production Technician II</c:v>
                </c:pt>
                <c:pt idx="2">
                  <c:v>Area Sales Manager</c:v>
                </c:pt>
                <c:pt idx="3">
                  <c:v>Production Manager</c:v>
                </c:pt>
                <c:pt idx="4">
                  <c:v>Software Engineer</c:v>
                </c:pt>
                <c:pt idx="5">
                  <c:v>Data Analyst</c:v>
                </c:pt>
                <c:pt idx="6">
                  <c:v>IT Support</c:v>
                </c:pt>
                <c:pt idx="7">
                  <c:v>Database Administrator</c:v>
                </c:pt>
                <c:pt idx="8">
                  <c:v>Network Engineer</c:v>
                </c:pt>
                <c:pt idx="9">
                  <c:v>Sr. Network Engineer</c:v>
                </c:pt>
                <c:pt idx="10">
                  <c:v>BI Developer</c:v>
                </c:pt>
                <c:pt idx="11">
                  <c:v>Sales Manager</c:v>
                </c:pt>
                <c:pt idx="12">
                  <c:v>Senior BI Developer</c:v>
                </c:pt>
                <c:pt idx="13">
                  <c:v>Administrative Assistant</c:v>
                </c:pt>
                <c:pt idx="14">
                  <c:v>Accountant I</c:v>
                </c:pt>
                <c:pt idx="15">
                  <c:v>Sr. DBA</c:v>
                </c:pt>
                <c:pt idx="16">
                  <c:v>IT Manager - DB</c:v>
                </c:pt>
                <c:pt idx="17">
                  <c:v>Shared Services Manager</c:v>
                </c:pt>
                <c:pt idx="18">
                  <c:v>Sr. Accountant</c:v>
                </c:pt>
                <c:pt idx="19">
                  <c:v>Director of Operations</c:v>
                </c:pt>
                <c:pt idx="20">
                  <c:v>CIO</c:v>
                </c:pt>
                <c:pt idx="21">
                  <c:v>BI Director</c:v>
                </c:pt>
                <c:pt idx="22">
                  <c:v>IT Director</c:v>
                </c:pt>
                <c:pt idx="23">
                  <c:v>Software Engineering Manager</c:v>
                </c:pt>
                <c:pt idx="24">
                  <c:v>Data Architect</c:v>
                </c:pt>
                <c:pt idx="25">
                  <c:v>Director of Sales</c:v>
                </c:pt>
                <c:pt idx="26">
                  <c:v>Enterprise Architect</c:v>
                </c:pt>
                <c:pt idx="27">
                  <c:v>President &amp; CEO</c:v>
                </c:pt>
                <c:pt idx="28">
                  <c:v>Principal Data Architect</c:v>
                </c:pt>
                <c:pt idx="29">
                  <c:v>IT Manager - Infra</c:v>
                </c:pt>
                <c:pt idx="30">
                  <c:v>IT Manager - Support</c:v>
                </c:pt>
              </c:strCache>
            </c:strRef>
          </c:cat>
          <c:val>
            <c:numRef>
              <c:f>'Analise 1'!$O$2:$O$32</c:f>
              <c:numCache>
                <c:formatCode>General</c:formatCode>
                <c:ptCount val="31"/>
                <c:pt idx="0">
                  <c:v>136</c:v>
                </c:pt>
                <c:pt idx="1">
                  <c:v>57</c:v>
                </c:pt>
                <c:pt idx="2">
                  <c:v>27</c:v>
                </c:pt>
                <c:pt idx="3">
                  <c:v>14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35-4065-A130-2A4F91C9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02827967"/>
        <c:axId val="256113103"/>
      </c:barChart>
      <c:lineChart>
        <c:grouping val="standard"/>
        <c:varyColors val="0"/>
        <c:ser>
          <c:idx val="1"/>
          <c:order val="1"/>
          <c:tx>
            <c:v>% Acumulado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-2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1'!$N$2:$N$32</c:f>
              <c:strCache>
                <c:ptCount val="31"/>
                <c:pt idx="0">
                  <c:v>Production Technician I</c:v>
                </c:pt>
                <c:pt idx="1">
                  <c:v>Production Technician II</c:v>
                </c:pt>
                <c:pt idx="2">
                  <c:v>Area Sales Manager</c:v>
                </c:pt>
                <c:pt idx="3">
                  <c:v>Production Manager</c:v>
                </c:pt>
                <c:pt idx="4">
                  <c:v>Software Engineer</c:v>
                </c:pt>
                <c:pt idx="5">
                  <c:v>Data Analyst</c:v>
                </c:pt>
                <c:pt idx="6">
                  <c:v>IT Support</c:v>
                </c:pt>
                <c:pt idx="7">
                  <c:v>Database Administrator</c:v>
                </c:pt>
                <c:pt idx="8">
                  <c:v>Network Engineer</c:v>
                </c:pt>
                <c:pt idx="9">
                  <c:v>Sr. Network Engineer</c:v>
                </c:pt>
                <c:pt idx="10">
                  <c:v>BI Developer</c:v>
                </c:pt>
                <c:pt idx="11">
                  <c:v>Sales Manager</c:v>
                </c:pt>
                <c:pt idx="12">
                  <c:v>Senior BI Developer</c:v>
                </c:pt>
                <c:pt idx="13">
                  <c:v>Administrative Assistant</c:v>
                </c:pt>
                <c:pt idx="14">
                  <c:v>Accountant I</c:v>
                </c:pt>
                <c:pt idx="15">
                  <c:v>Sr. DBA</c:v>
                </c:pt>
                <c:pt idx="16">
                  <c:v>IT Manager - DB</c:v>
                </c:pt>
                <c:pt idx="17">
                  <c:v>Shared Services Manager</c:v>
                </c:pt>
                <c:pt idx="18">
                  <c:v>Sr. Accountant</c:v>
                </c:pt>
                <c:pt idx="19">
                  <c:v>Director of Operations</c:v>
                </c:pt>
                <c:pt idx="20">
                  <c:v>CIO</c:v>
                </c:pt>
                <c:pt idx="21">
                  <c:v>BI Director</c:v>
                </c:pt>
                <c:pt idx="22">
                  <c:v>IT Director</c:v>
                </c:pt>
                <c:pt idx="23">
                  <c:v>Software Engineering Manager</c:v>
                </c:pt>
                <c:pt idx="24">
                  <c:v>Data Architect</c:v>
                </c:pt>
                <c:pt idx="25">
                  <c:v>Director of Sales</c:v>
                </c:pt>
                <c:pt idx="26">
                  <c:v>Enterprise Architect</c:v>
                </c:pt>
                <c:pt idx="27">
                  <c:v>President &amp; CEO</c:v>
                </c:pt>
                <c:pt idx="28">
                  <c:v>Principal Data Architect</c:v>
                </c:pt>
                <c:pt idx="29">
                  <c:v>IT Manager - Infra</c:v>
                </c:pt>
                <c:pt idx="30">
                  <c:v>IT Manager - Support</c:v>
                </c:pt>
              </c:strCache>
            </c:strRef>
          </c:cat>
          <c:val>
            <c:numRef>
              <c:f>'Analise 1'!$Q$2:$Q$32</c:f>
              <c:numCache>
                <c:formatCode>0.0%</c:formatCode>
                <c:ptCount val="31"/>
                <c:pt idx="0">
                  <c:v>0.43870967741935485</c:v>
                </c:pt>
                <c:pt idx="1">
                  <c:v>0.6225806451612903</c:v>
                </c:pt>
                <c:pt idx="2">
                  <c:v>0.70967741935483875</c:v>
                </c:pt>
                <c:pt idx="3">
                  <c:v>0.75483870967741939</c:v>
                </c:pt>
                <c:pt idx="4">
                  <c:v>0.78387096774193543</c:v>
                </c:pt>
                <c:pt idx="5">
                  <c:v>0.80967741935483872</c:v>
                </c:pt>
                <c:pt idx="6">
                  <c:v>0.8354838709677419</c:v>
                </c:pt>
                <c:pt idx="7">
                  <c:v>0.85161290322580641</c:v>
                </c:pt>
                <c:pt idx="8">
                  <c:v>0.86774193548387102</c:v>
                </c:pt>
                <c:pt idx="9">
                  <c:v>0.88387096774193552</c:v>
                </c:pt>
                <c:pt idx="10">
                  <c:v>0.89677419354838706</c:v>
                </c:pt>
                <c:pt idx="11">
                  <c:v>0.90645161290322585</c:v>
                </c:pt>
                <c:pt idx="12">
                  <c:v>0.91612903225806452</c:v>
                </c:pt>
                <c:pt idx="13">
                  <c:v>0.9258064516129032</c:v>
                </c:pt>
                <c:pt idx="14">
                  <c:v>0.93548387096774188</c:v>
                </c:pt>
                <c:pt idx="15">
                  <c:v>0.9419354838709677</c:v>
                </c:pt>
                <c:pt idx="16">
                  <c:v>0.94838709677419353</c:v>
                </c:pt>
                <c:pt idx="17">
                  <c:v>0.95483870967741935</c:v>
                </c:pt>
                <c:pt idx="18">
                  <c:v>0.96129032258064517</c:v>
                </c:pt>
                <c:pt idx="19">
                  <c:v>0.96451612903225803</c:v>
                </c:pt>
                <c:pt idx="20">
                  <c:v>0.967741935483871</c:v>
                </c:pt>
                <c:pt idx="21">
                  <c:v>0.97096774193548385</c:v>
                </c:pt>
                <c:pt idx="22">
                  <c:v>0.97419354838709682</c:v>
                </c:pt>
                <c:pt idx="23">
                  <c:v>0.97741935483870968</c:v>
                </c:pt>
                <c:pt idx="24">
                  <c:v>0.98064516129032253</c:v>
                </c:pt>
                <c:pt idx="25">
                  <c:v>0.9838709677419355</c:v>
                </c:pt>
                <c:pt idx="26">
                  <c:v>0.98709677419354835</c:v>
                </c:pt>
                <c:pt idx="27">
                  <c:v>0.99032258064516132</c:v>
                </c:pt>
                <c:pt idx="28">
                  <c:v>0.99354838709677418</c:v>
                </c:pt>
                <c:pt idx="29">
                  <c:v>0.99677419354838714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35-4065-A130-2A4F91C9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830367"/>
        <c:axId val="256111023"/>
      </c:lineChart>
      <c:catAx>
        <c:axId val="30282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6113103"/>
        <c:crosses val="autoZero"/>
        <c:auto val="1"/>
        <c:lblAlgn val="ctr"/>
        <c:lblOffset val="100"/>
        <c:noMultiLvlLbl val="0"/>
      </c:catAx>
      <c:valAx>
        <c:axId val="256113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827967"/>
        <c:crosses val="autoZero"/>
        <c:crossBetween val="between"/>
      </c:valAx>
      <c:valAx>
        <c:axId val="256111023"/>
        <c:scaling>
          <c:orientation val="minMax"/>
          <c:max val="1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830367"/>
        <c:crosses val="max"/>
        <c:crossBetween val="between"/>
      </c:valAx>
      <c:catAx>
        <c:axId val="302830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1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904323100916731"/>
          <c:y val="0.92694378630471719"/>
          <c:w val="0.24915991479325955"/>
          <c:h val="3.343263148633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sz="1600" b="1">
                <a:solidFill>
                  <a:schemeClr val="tx1"/>
                </a:solidFill>
              </a:rPr>
              <a:t>Distribuição</a:t>
            </a:r>
            <a:r>
              <a:rPr lang="pt-BR" sz="1600" b="1" baseline="0">
                <a:solidFill>
                  <a:schemeClr val="tx1"/>
                </a:solidFill>
              </a:rPr>
              <a:t> da quantidade de empregados por cada gerente</a:t>
            </a:r>
            <a:endParaRPr lang="pt-BR" sz="16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032497113409414E-2"/>
          <c:y val="0.13299610505145534"/>
          <c:w val="0.90403212137667743"/>
          <c:h val="0.61062474161620595"/>
        </c:manualLayout>
      </c:layout>
      <c:barChart>
        <c:barDir val="col"/>
        <c:grouping val="clustered"/>
        <c:varyColors val="0"/>
        <c:ser>
          <c:idx val="0"/>
          <c:order val="0"/>
          <c:tx>
            <c:v>Nome do Gerente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1'!$M$190:$M$210</c:f>
              <c:strCache>
                <c:ptCount val="21"/>
                <c:pt idx="0">
                  <c:v>Michael Albert</c:v>
                </c:pt>
                <c:pt idx="1">
                  <c:v>Kissy Sullivan</c:v>
                </c:pt>
                <c:pt idx="2">
                  <c:v>Kelley Spirea</c:v>
                </c:pt>
                <c:pt idx="3">
                  <c:v>Elijiah Gray</c:v>
                </c:pt>
                <c:pt idx="4">
                  <c:v>Brannon Miller</c:v>
                </c:pt>
                <c:pt idx="5">
                  <c:v>Webster Butler</c:v>
                </c:pt>
                <c:pt idx="6">
                  <c:v>David Stanley</c:v>
                </c:pt>
                <c:pt idx="7">
                  <c:v>Amy Dunn</c:v>
                </c:pt>
                <c:pt idx="8">
                  <c:v>Ketsia Liebig</c:v>
                </c:pt>
                <c:pt idx="9">
                  <c:v>Janet King</c:v>
                </c:pt>
                <c:pt idx="10">
                  <c:v>Simon Roup</c:v>
                </c:pt>
                <c:pt idx="11">
                  <c:v>John Smith</c:v>
                </c:pt>
                <c:pt idx="12">
                  <c:v>Peter Monroe</c:v>
                </c:pt>
                <c:pt idx="13">
                  <c:v>Lynn Daneault</c:v>
                </c:pt>
                <c:pt idx="14">
                  <c:v>Alex Sweetwater</c:v>
                </c:pt>
                <c:pt idx="15">
                  <c:v>Brian Champaigne</c:v>
                </c:pt>
                <c:pt idx="16">
                  <c:v>Jennifer Zamora</c:v>
                </c:pt>
                <c:pt idx="17">
                  <c:v>Brandon R. LeBlanc</c:v>
                </c:pt>
                <c:pt idx="18">
                  <c:v>Eric Dougall</c:v>
                </c:pt>
                <c:pt idx="19">
                  <c:v>Debra Houlihan</c:v>
                </c:pt>
                <c:pt idx="20">
                  <c:v>Board of Directors</c:v>
                </c:pt>
              </c:strCache>
            </c:strRef>
          </c:cat>
          <c:val>
            <c:numRef>
              <c:f>'Analise 1'!$N$190:$N$210</c:f>
              <c:numCache>
                <c:formatCode>General</c:formatCode>
                <c:ptCount val="21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14</c:v>
                </c:pt>
                <c:pt idx="12">
                  <c:v>14</c:v>
                </c:pt>
                <c:pt idx="13">
                  <c:v>13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4</c:v>
                </c:pt>
                <c:pt idx="19">
                  <c:v>3</c:v>
                </c:pt>
                <c:pt idx="2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95B-99A0-AB8C5FFA5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02827967"/>
        <c:axId val="256113103"/>
      </c:barChart>
      <c:lineChart>
        <c:grouping val="standard"/>
        <c:varyColors val="0"/>
        <c:ser>
          <c:idx val="1"/>
          <c:order val="1"/>
          <c:tx>
            <c:v>% Acumulado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ysClr val="window" lastClr="FFFFFF"/>
                </a:solidFill>
              </a:ln>
              <a:effectLst/>
            </c:spPr>
          </c:marker>
          <c:dLbls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1'!$M$190:$M$210</c:f>
              <c:strCache>
                <c:ptCount val="21"/>
                <c:pt idx="0">
                  <c:v>Michael Albert</c:v>
                </c:pt>
                <c:pt idx="1">
                  <c:v>Kissy Sullivan</c:v>
                </c:pt>
                <c:pt idx="2">
                  <c:v>Kelley Spirea</c:v>
                </c:pt>
                <c:pt idx="3">
                  <c:v>Elijiah Gray</c:v>
                </c:pt>
                <c:pt idx="4">
                  <c:v>Brannon Miller</c:v>
                </c:pt>
                <c:pt idx="5">
                  <c:v>Webster Butler</c:v>
                </c:pt>
                <c:pt idx="6">
                  <c:v>David Stanley</c:v>
                </c:pt>
                <c:pt idx="7">
                  <c:v>Amy Dunn</c:v>
                </c:pt>
                <c:pt idx="8">
                  <c:v>Ketsia Liebig</c:v>
                </c:pt>
                <c:pt idx="9">
                  <c:v>Janet King</c:v>
                </c:pt>
                <c:pt idx="10">
                  <c:v>Simon Roup</c:v>
                </c:pt>
                <c:pt idx="11">
                  <c:v>John Smith</c:v>
                </c:pt>
                <c:pt idx="12">
                  <c:v>Peter Monroe</c:v>
                </c:pt>
                <c:pt idx="13">
                  <c:v>Lynn Daneault</c:v>
                </c:pt>
                <c:pt idx="14">
                  <c:v>Alex Sweetwater</c:v>
                </c:pt>
                <c:pt idx="15">
                  <c:v>Brian Champaigne</c:v>
                </c:pt>
                <c:pt idx="16">
                  <c:v>Jennifer Zamora</c:v>
                </c:pt>
                <c:pt idx="17">
                  <c:v>Brandon R. LeBlanc</c:v>
                </c:pt>
                <c:pt idx="18">
                  <c:v>Eric Dougall</c:v>
                </c:pt>
                <c:pt idx="19">
                  <c:v>Debra Houlihan</c:v>
                </c:pt>
                <c:pt idx="20">
                  <c:v>Board of Directors</c:v>
                </c:pt>
              </c:strCache>
            </c:strRef>
          </c:cat>
          <c:val>
            <c:numRef>
              <c:f>'Analise 1'!$P$190:$P$210</c:f>
              <c:numCache>
                <c:formatCode>0.00%</c:formatCode>
                <c:ptCount val="21"/>
                <c:pt idx="0">
                  <c:v>7.0967741935483872E-2</c:v>
                </c:pt>
                <c:pt idx="1">
                  <c:v>0.14193548387096774</c:v>
                </c:pt>
                <c:pt idx="2">
                  <c:v>0.2129032258064516</c:v>
                </c:pt>
                <c:pt idx="3">
                  <c:v>0.28387096774193549</c:v>
                </c:pt>
                <c:pt idx="4">
                  <c:v>0.35161290322580646</c:v>
                </c:pt>
                <c:pt idx="5">
                  <c:v>0.41935483870967744</c:v>
                </c:pt>
                <c:pt idx="6">
                  <c:v>0.48709677419354841</c:v>
                </c:pt>
                <c:pt idx="7">
                  <c:v>0.55483870967741933</c:v>
                </c:pt>
                <c:pt idx="8">
                  <c:v>0.6225806451612903</c:v>
                </c:pt>
                <c:pt idx="9">
                  <c:v>0.68387096774193545</c:v>
                </c:pt>
                <c:pt idx="10">
                  <c:v>0.73870967741935489</c:v>
                </c:pt>
                <c:pt idx="11">
                  <c:v>0.78387096774193543</c:v>
                </c:pt>
                <c:pt idx="12">
                  <c:v>0.82903225806451608</c:v>
                </c:pt>
                <c:pt idx="13">
                  <c:v>0.87096774193548387</c:v>
                </c:pt>
                <c:pt idx="14">
                  <c:v>0.9</c:v>
                </c:pt>
                <c:pt idx="15">
                  <c:v>0.9258064516129032</c:v>
                </c:pt>
                <c:pt idx="16">
                  <c:v>0.94838709677419353</c:v>
                </c:pt>
                <c:pt idx="17">
                  <c:v>0.97096774193548385</c:v>
                </c:pt>
                <c:pt idx="18">
                  <c:v>0.9838709677419355</c:v>
                </c:pt>
                <c:pt idx="19">
                  <c:v>0.99354838709677418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20-495B-99A0-AB8C5FFA5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830367"/>
        <c:axId val="256111023"/>
      </c:lineChart>
      <c:catAx>
        <c:axId val="30282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6113103"/>
        <c:crosses val="autoZero"/>
        <c:auto val="1"/>
        <c:lblAlgn val="ctr"/>
        <c:lblOffset val="100"/>
        <c:noMultiLvlLbl val="0"/>
      </c:catAx>
      <c:valAx>
        <c:axId val="256113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827967"/>
        <c:crosses val="autoZero"/>
        <c:crossBetween val="between"/>
      </c:valAx>
      <c:valAx>
        <c:axId val="256111023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830367"/>
        <c:crosses val="max"/>
        <c:crossBetween val="between"/>
      </c:valAx>
      <c:catAx>
        <c:axId val="302830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1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>
                <a:solidFill>
                  <a:schemeClr val="tx1"/>
                </a:solidFill>
              </a:rPr>
              <a:t>Distribuição de Ativos e Desligados por</a:t>
            </a:r>
            <a:r>
              <a:rPr lang="pt-BR" sz="1600" b="1" baseline="0">
                <a:solidFill>
                  <a:schemeClr val="tx1"/>
                </a:solidFill>
              </a:rPr>
              <a:t> nome do gerente</a:t>
            </a:r>
            <a:endParaRPr lang="pt-BR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7306374469311473"/>
          <c:y val="3.6190299741944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422757627153255E-2"/>
          <c:y val="0.17078118176404419"/>
          <c:w val="0.87389817125530511"/>
          <c:h val="0.5148577491678492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'Analise 2'!$B$2</c:f>
              <c:strCache>
                <c:ptCount val="1"/>
                <c:pt idx="0">
                  <c:v>Ativos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2'!$A$192:$A$212</c:f>
              <c:strCache>
                <c:ptCount val="21"/>
                <c:pt idx="0">
                  <c:v>Michael Albert</c:v>
                </c:pt>
                <c:pt idx="1">
                  <c:v>Kissy Sullivan</c:v>
                </c:pt>
                <c:pt idx="2">
                  <c:v>Kelley Spirea</c:v>
                </c:pt>
                <c:pt idx="3">
                  <c:v>Elijiah Gray</c:v>
                </c:pt>
                <c:pt idx="4">
                  <c:v>Brannon Miller</c:v>
                </c:pt>
                <c:pt idx="5">
                  <c:v>Webster Butler</c:v>
                </c:pt>
                <c:pt idx="6">
                  <c:v>David Stanley</c:v>
                </c:pt>
                <c:pt idx="7">
                  <c:v>Amy Dunn</c:v>
                </c:pt>
                <c:pt idx="8">
                  <c:v>Ketsia Liebig</c:v>
                </c:pt>
                <c:pt idx="9">
                  <c:v>Janet King</c:v>
                </c:pt>
                <c:pt idx="10">
                  <c:v>Simon Roup</c:v>
                </c:pt>
                <c:pt idx="11">
                  <c:v>John Smith</c:v>
                </c:pt>
                <c:pt idx="12">
                  <c:v>Peter Monroe</c:v>
                </c:pt>
                <c:pt idx="13">
                  <c:v>Lynn Daneault</c:v>
                </c:pt>
                <c:pt idx="14">
                  <c:v>Alex Sweetwater</c:v>
                </c:pt>
                <c:pt idx="15">
                  <c:v>Brian Champaigne</c:v>
                </c:pt>
                <c:pt idx="16">
                  <c:v>Jennifer Zamora</c:v>
                </c:pt>
                <c:pt idx="17">
                  <c:v>Brandon R. LeBlanc</c:v>
                </c:pt>
                <c:pt idx="18">
                  <c:v>Eric Dougall</c:v>
                </c:pt>
                <c:pt idx="19">
                  <c:v>Debra Houlihan</c:v>
                </c:pt>
                <c:pt idx="20">
                  <c:v>Board of Directors</c:v>
                </c:pt>
              </c:strCache>
            </c:strRef>
          </c:cat>
          <c:val>
            <c:numRef>
              <c:f>'Analise 2'!$C$192:$C$212</c:f>
              <c:numCache>
                <c:formatCode>0.00%</c:formatCode>
                <c:ptCount val="21"/>
                <c:pt idx="0">
                  <c:v>0.59090909090909094</c:v>
                </c:pt>
                <c:pt idx="1">
                  <c:v>0.45454545454545453</c:v>
                </c:pt>
                <c:pt idx="2">
                  <c:v>0.72727272727272729</c:v>
                </c:pt>
                <c:pt idx="3">
                  <c:v>0.63636363636363635</c:v>
                </c:pt>
                <c:pt idx="4">
                  <c:v>0.7142857142857143</c:v>
                </c:pt>
                <c:pt idx="5">
                  <c:v>0.38095238095238093</c:v>
                </c:pt>
                <c:pt idx="6">
                  <c:v>0.7142857142857143</c:v>
                </c:pt>
                <c:pt idx="7">
                  <c:v>0.38095238095238093</c:v>
                </c:pt>
                <c:pt idx="8">
                  <c:v>0.76190476190476186</c:v>
                </c:pt>
                <c:pt idx="9">
                  <c:v>0.68421052631578949</c:v>
                </c:pt>
                <c:pt idx="10">
                  <c:v>0.52941176470588236</c:v>
                </c:pt>
                <c:pt idx="11">
                  <c:v>0.7857142857142857</c:v>
                </c:pt>
                <c:pt idx="12">
                  <c:v>0.9285714285714286</c:v>
                </c:pt>
                <c:pt idx="13">
                  <c:v>1</c:v>
                </c:pt>
                <c:pt idx="14">
                  <c:v>0.66666666666666663</c:v>
                </c:pt>
                <c:pt idx="15">
                  <c:v>1</c:v>
                </c:pt>
                <c:pt idx="16">
                  <c:v>0.8571428571428571</c:v>
                </c:pt>
                <c:pt idx="17">
                  <c:v>0.7142857142857143</c:v>
                </c:pt>
                <c:pt idx="18">
                  <c:v>1</c:v>
                </c:pt>
                <c:pt idx="19">
                  <c:v>0.66666666666666663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E-4994-87C3-6168E99CB0C6}"/>
            </c:ext>
          </c:extLst>
        </c:ser>
        <c:ser>
          <c:idx val="1"/>
          <c:order val="1"/>
          <c:tx>
            <c:strRef>
              <c:f>'Analise 2'!$D$2</c:f>
              <c:strCache>
                <c:ptCount val="1"/>
                <c:pt idx="0">
                  <c:v>Desligados</c:v>
                </c:pt>
              </c:strCache>
            </c:strRef>
          </c:tx>
          <c:spPr>
            <a:solidFill>
              <a:srgbClr val="C00000">
                <a:alpha val="3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2'!$A$192:$A$212</c:f>
              <c:strCache>
                <c:ptCount val="21"/>
                <c:pt idx="0">
                  <c:v>Michael Albert</c:v>
                </c:pt>
                <c:pt idx="1">
                  <c:v>Kissy Sullivan</c:v>
                </c:pt>
                <c:pt idx="2">
                  <c:v>Kelley Spirea</c:v>
                </c:pt>
                <c:pt idx="3">
                  <c:v>Elijiah Gray</c:v>
                </c:pt>
                <c:pt idx="4">
                  <c:v>Brannon Miller</c:v>
                </c:pt>
                <c:pt idx="5">
                  <c:v>Webster Butler</c:v>
                </c:pt>
                <c:pt idx="6">
                  <c:v>David Stanley</c:v>
                </c:pt>
                <c:pt idx="7">
                  <c:v>Amy Dunn</c:v>
                </c:pt>
                <c:pt idx="8">
                  <c:v>Ketsia Liebig</c:v>
                </c:pt>
                <c:pt idx="9">
                  <c:v>Janet King</c:v>
                </c:pt>
                <c:pt idx="10">
                  <c:v>Simon Roup</c:v>
                </c:pt>
                <c:pt idx="11">
                  <c:v>John Smith</c:v>
                </c:pt>
                <c:pt idx="12">
                  <c:v>Peter Monroe</c:v>
                </c:pt>
                <c:pt idx="13">
                  <c:v>Lynn Daneault</c:v>
                </c:pt>
                <c:pt idx="14">
                  <c:v>Alex Sweetwater</c:v>
                </c:pt>
                <c:pt idx="15">
                  <c:v>Brian Champaigne</c:v>
                </c:pt>
                <c:pt idx="16">
                  <c:v>Jennifer Zamora</c:v>
                </c:pt>
                <c:pt idx="17">
                  <c:v>Brandon R. LeBlanc</c:v>
                </c:pt>
                <c:pt idx="18">
                  <c:v>Eric Dougall</c:v>
                </c:pt>
                <c:pt idx="19">
                  <c:v>Debra Houlihan</c:v>
                </c:pt>
                <c:pt idx="20">
                  <c:v>Board of Directors</c:v>
                </c:pt>
              </c:strCache>
            </c:strRef>
          </c:cat>
          <c:val>
            <c:numRef>
              <c:f>'Analise 2'!$E$192:$E$212</c:f>
              <c:numCache>
                <c:formatCode>0.00%</c:formatCode>
                <c:ptCount val="21"/>
                <c:pt idx="0">
                  <c:v>0.40909090909090912</c:v>
                </c:pt>
                <c:pt idx="1">
                  <c:v>0.54545454545454541</c:v>
                </c:pt>
                <c:pt idx="2">
                  <c:v>0.27272727272727271</c:v>
                </c:pt>
                <c:pt idx="3">
                  <c:v>0.36363636363636365</c:v>
                </c:pt>
                <c:pt idx="4">
                  <c:v>0.2857142857142857</c:v>
                </c:pt>
                <c:pt idx="5">
                  <c:v>0.61904761904761907</c:v>
                </c:pt>
                <c:pt idx="6">
                  <c:v>0.2857142857142857</c:v>
                </c:pt>
                <c:pt idx="7">
                  <c:v>0.61904761904761907</c:v>
                </c:pt>
                <c:pt idx="8">
                  <c:v>0.23809523809523808</c:v>
                </c:pt>
                <c:pt idx="9">
                  <c:v>0.31578947368421051</c:v>
                </c:pt>
                <c:pt idx="10">
                  <c:v>0.47058823529411764</c:v>
                </c:pt>
                <c:pt idx="11">
                  <c:v>0.21428571428571427</c:v>
                </c:pt>
                <c:pt idx="12">
                  <c:v>7.1428571428571425E-2</c:v>
                </c:pt>
                <c:pt idx="13">
                  <c:v>0</c:v>
                </c:pt>
                <c:pt idx="14">
                  <c:v>0.33333333333333331</c:v>
                </c:pt>
                <c:pt idx="15">
                  <c:v>0</c:v>
                </c:pt>
                <c:pt idx="16">
                  <c:v>0.14285714285714285</c:v>
                </c:pt>
                <c:pt idx="17">
                  <c:v>0.2857142857142857</c:v>
                </c:pt>
                <c:pt idx="18">
                  <c:v>0</c:v>
                </c:pt>
                <c:pt idx="19">
                  <c:v>0.33333333333333331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EE-4994-87C3-6168E99CB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60111791"/>
        <c:axId val="1671848799"/>
      </c:barChart>
      <c:lineChart>
        <c:grouping val="standard"/>
        <c:varyColors val="0"/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2'!$A$192:$A$212</c:f>
              <c:strCache>
                <c:ptCount val="21"/>
                <c:pt idx="0">
                  <c:v>Michael Albert</c:v>
                </c:pt>
                <c:pt idx="1">
                  <c:v>Kissy Sullivan</c:v>
                </c:pt>
                <c:pt idx="2">
                  <c:v>Kelley Spirea</c:v>
                </c:pt>
                <c:pt idx="3">
                  <c:v>Elijiah Gray</c:v>
                </c:pt>
                <c:pt idx="4">
                  <c:v>Brannon Miller</c:v>
                </c:pt>
                <c:pt idx="5">
                  <c:v>Webster Butler</c:v>
                </c:pt>
                <c:pt idx="6">
                  <c:v>David Stanley</c:v>
                </c:pt>
                <c:pt idx="7">
                  <c:v>Amy Dunn</c:v>
                </c:pt>
                <c:pt idx="8">
                  <c:v>Ketsia Liebig</c:v>
                </c:pt>
                <c:pt idx="9">
                  <c:v>Janet King</c:v>
                </c:pt>
                <c:pt idx="10">
                  <c:v>Simon Roup</c:v>
                </c:pt>
                <c:pt idx="11">
                  <c:v>John Smith</c:v>
                </c:pt>
                <c:pt idx="12">
                  <c:v>Peter Monroe</c:v>
                </c:pt>
                <c:pt idx="13">
                  <c:v>Lynn Daneault</c:v>
                </c:pt>
                <c:pt idx="14">
                  <c:v>Alex Sweetwater</c:v>
                </c:pt>
                <c:pt idx="15">
                  <c:v>Brian Champaigne</c:v>
                </c:pt>
                <c:pt idx="16">
                  <c:v>Jennifer Zamora</c:v>
                </c:pt>
                <c:pt idx="17">
                  <c:v>Brandon R. LeBlanc</c:v>
                </c:pt>
                <c:pt idx="18">
                  <c:v>Eric Dougall</c:v>
                </c:pt>
                <c:pt idx="19">
                  <c:v>Debra Houlihan</c:v>
                </c:pt>
                <c:pt idx="20">
                  <c:v>Board of Directors</c:v>
                </c:pt>
              </c:strCache>
            </c:strRef>
          </c:cat>
          <c:val>
            <c:numRef>
              <c:f>'Analise 2'!$F$192:$F$212</c:f>
              <c:numCache>
                <c:formatCode>General</c:formatCode>
                <c:ptCount val="21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14</c:v>
                </c:pt>
                <c:pt idx="12">
                  <c:v>14</c:v>
                </c:pt>
                <c:pt idx="13">
                  <c:v>13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4</c:v>
                </c:pt>
                <c:pt idx="19">
                  <c:v>3</c:v>
                </c:pt>
                <c:pt idx="2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EE-4994-87C3-6168E99CB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634687"/>
        <c:axId val="1567712607"/>
      </c:lineChart>
      <c:catAx>
        <c:axId val="56011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1848799"/>
        <c:crosses val="autoZero"/>
        <c:auto val="1"/>
        <c:lblAlgn val="ctr"/>
        <c:lblOffset val="100"/>
        <c:noMultiLvlLbl val="0"/>
      </c:catAx>
      <c:valAx>
        <c:axId val="1671848799"/>
        <c:scaling>
          <c:orientation val="minMax"/>
          <c:max val="1.1000000000000001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0111791"/>
        <c:crosses val="autoZero"/>
        <c:crossBetween val="between"/>
      </c:valAx>
      <c:valAx>
        <c:axId val="1567712607"/>
        <c:scaling>
          <c:orientation val="minMax"/>
          <c:max val="310"/>
          <c:min val="-2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6634687"/>
        <c:crosses val="max"/>
        <c:crossBetween val="between"/>
      </c:valAx>
      <c:catAx>
        <c:axId val="16766346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677126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 rot="0"/>
    <a:lstStyle/>
    <a:p>
      <a:pPr>
        <a:defRPr/>
      </a:pPr>
      <a:endParaRPr lang="pt-BR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>
                <a:solidFill>
                  <a:schemeClr val="tx1"/>
                </a:solidFill>
              </a:rPr>
              <a:t>Distribuição</a:t>
            </a:r>
            <a:r>
              <a:rPr lang="pt-BR" sz="1600" b="1" baseline="0">
                <a:solidFill>
                  <a:schemeClr val="tx1"/>
                </a:solidFill>
              </a:rPr>
              <a:t> da quantidade de contratações por fonte de recrutamento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9.0169733813437528E-2"/>
          <c:y val="9.6119219395455105E-2"/>
          <c:w val="0.87859929578400253"/>
          <c:h val="0.58527179870595758"/>
        </c:manualLayout>
      </c:layout>
      <c:barChart>
        <c:barDir val="col"/>
        <c:grouping val="clustered"/>
        <c:varyColors val="0"/>
        <c:ser>
          <c:idx val="0"/>
          <c:order val="0"/>
          <c:tx>
            <c:v>Fonte de Recrutamento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1'!$M$228:$M$250</c:f>
              <c:strCache>
                <c:ptCount val="23"/>
                <c:pt idx="0">
                  <c:v>Employee Referral</c:v>
                </c:pt>
                <c:pt idx="1">
                  <c:v>Diversity Job Fair</c:v>
                </c:pt>
                <c:pt idx="2">
                  <c:v>Search Engine - Google Bing Yahoo</c:v>
                </c:pt>
                <c:pt idx="3">
                  <c:v>Monster.com</c:v>
                </c:pt>
                <c:pt idx="4">
                  <c:v>Pay Per Click - Google</c:v>
                </c:pt>
                <c:pt idx="5">
                  <c:v>Professional Society</c:v>
                </c:pt>
                <c:pt idx="6">
                  <c:v>Newspager/Magazine</c:v>
                </c:pt>
                <c:pt idx="7">
                  <c:v>MBTA ads</c:v>
                </c:pt>
                <c:pt idx="8">
                  <c:v>Billboard</c:v>
                </c:pt>
                <c:pt idx="9">
                  <c:v>Vendor Referral</c:v>
                </c:pt>
                <c:pt idx="10">
                  <c:v>Glassdoor</c:v>
                </c:pt>
                <c:pt idx="11">
                  <c:v>Website Banner Ads</c:v>
                </c:pt>
                <c:pt idx="12">
                  <c:v>Word of Mouth</c:v>
                </c:pt>
                <c:pt idx="13">
                  <c:v>On-campus Recruiting</c:v>
                </c:pt>
                <c:pt idx="14">
                  <c:v>Social Networks - Facebook Twitter etc</c:v>
                </c:pt>
                <c:pt idx="15">
                  <c:v>Other</c:v>
                </c:pt>
                <c:pt idx="16">
                  <c:v>Indeed</c:v>
                </c:pt>
                <c:pt idx="17">
                  <c:v>Internet Search</c:v>
                </c:pt>
                <c:pt idx="18">
                  <c:v>Information Session</c:v>
                </c:pt>
                <c:pt idx="19">
                  <c:v>On-line Web application</c:v>
                </c:pt>
                <c:pt idx="20">
                  <c:v>Pay Per Click</c:v>
                </c:pt>
                <c:pt idx="21">
                  <c:v>Company Intranet - Partner</c:v>
                </c:pt>
                <c:pt idx="22">
                  <c:v>Careerbuilder</c:v>
                </c:pt>
              </c:strCache>
            </c:strRef>
          </c:cat>
          <c:val>
            <c:numRef>
              <c:f>'Analise 1'!$N$228:$N$250</c:f>
              <c:numCache>
                <c:formatCode>General</c:formatCode>
                <c:ptCount val="23"/>
                <c:pt idx="0">
                  <c:v>31</c:v>
                </c:pt>
                <c:pt idx="1">
                  <c:v>29</c:v>
                </c:pt>
                <c:pt idx="2">
                  <c:v>25</c:v>
                </c:pt>
                <c:pt idx="3">
                  <c:v>24</c:v>
                </c:pt>
                <c:pt idx="4">
                  <c:v>21</c:v>
                </c:pt>
                <c:pt idx="5">
                  <c:v>20</c:v>
                </c:pt>
                <c:pt idx="6">
                  <c:v>18</c:v>
                </c:pt>
                <c:pt idx="7">
                  <c:v>17</c:v>
                </c:pt>
                <c:pt idx="8">
                  <c:v>16</c:v>
                </c:pt>
                <c:pt idx="9">
                  <c:v>15</c:v>
                </c:pt>
                <c:pt idx="10">
                  <c:v>14</c:v>
                </c:pt>
                <c:pt idx="11">
                  <c:v>13</c:v>
                </c:pt>
                <c:pt idx="12">
                  <c:v>13</c:v>
                </c:pt>
                <c:pt idx="13">
                  <c:v>12</c:v>
                </c:pt>
                <c:pt idx="14">
                  <c:v>11</c:v>
                </c:pt>
                <c:pt idx="15">
                  <c:v>9</c:v>
                </c:pt>
                <c:pt idx="16">
                  <c:v>8</c:v>
                </c:pt>
                <c:pt idx="17">
                  <c:v>6</c:v>
                </c:pt>
                <c:pt idx="18">
                  <c:v>4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2-4AA6-A289-45F68BCD7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02827967"/>
        <c:axId val="256113103"/>
      </c:barChart>
      <c:lineChart>
        <c:grouping val="standard"/>
        <c:varyColors val="0"/>
        <c:ser>
          <c:idx val="1"/>
          <c:order val="1"/>
          <c:tx>
            <c:v>% Acumulado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822-4AA6-A289-45F68BCD7B2F}"/>
                </c:ext>
              </c:extLst>
            </c:dLbl>
            <c:dLbl>
              <c:idx val="1"/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822-4AA6-A289-45F68BCD7B2F}"/>
                </c:ext>
              </c:extLst>
            </c:dLbl>
            <c:dLbl>
              <c:idx val="2"/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822-4AA6-A289-45F68BCD7B2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3C95EE-2C52-44F1-9AA3-41A97FAD3C1C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8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822-4AA6-A289-45F68BCD7B2F}"/>
                </c:ext>
              </c:extLst>
            </c:dLbl>
            <c:dLbl>
              <c:idx val="4"/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822-4AA6-A289-45F68BCD7B2F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56ADB7E-56D0-4107-BACE-828FD204D6F8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800"/>
                      </a:pPr>
                      <a:t>[VALOR]</a:t>
                    </a:fld>
                    <a:endParaRPr lang="pt-BR"/>
                  </a:p>
                </c:rich>
              </c:tx>
              <c:spPr>
                <a:solidFill>
                  <a:srgbClr val="C000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822-4AA6-A289-45F68BCD7B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1'!$M$228:$M$250</c:f>
              <c:strCache>
                <c:ptCount val="23"/>
                <c:pt idx="0">
                  <c:v>Employee Referral</c:v>
                </c:pt>
                <c:pt idx="1">
                  <c:v>Diversity Job Fair</c:v>
                </c:pt>
                <c:pt idx="2">
                  <c:v>Search Engine - Google Bing Yahoo</c:v>
                </c:pt>
                <c:pt idx="3">
                  <c:v>Monster.com</c:v>
                </c:pt>
                <c:pt idx="4">
                  <c:v>Pay Per Click - Google</c:v>
                </c:pt>
                <c:pt idx="5">
                  <c:v>Professional Society</c:v>
                </c:pt>
                <c:pt idx="6">
                  <c:v>Newspager/Magazine</c:v>
                </c:pt>
                <c:pt idx="7">
                  <c:v>MBTA ads</c:v>
                </c:pt>
                <c:pt idx="8">
                  <c:v>Billboard</c:v>
                </c:pt>
                <c:pt idx="9">
                  <c:v>Vendor Referral</c:v>
                </c:pt>
                <c:pt idx="10">
                  <c:v>Glassdoor</c:v>
                </c:pt>
                <c:pt idx="11">
                  <c:v>Website Banner Ads</c:v>
                </c:pt>
                <c:pt idx="12">
                  <c:v>Word of Mouth</c:v>
                </c:pt>
                <c:pt idx="13">
                  <c:v>On-campus Recruiting</c:v>
                </c:pt>
                <c:pt idx="14">
                  <c:v>Social Networks - Facebook Twitter etc</c:v>
                </c:pt>
                <c:pt idx="15">
                  <c:v>Other</c:v>
                </c:pt>
                <c:pt idx="16">
                  <c:v>Indeed</c:v>
                </c:pt>
                <c:pt idx="17">
                  <c:v>Internet Search</c:v>
                </c:pt>
                <c:pt idx="18">
                  <c:v>Information Session</c:v>
                </c:pt>
                <c:pt idx="19">
                  <c:v>On-line Web application</c:v>
                </c:pt>
                <c:pt idx="20">
                  <c:v>Pay Per Click</c:v>
                </c:pt>
                <c:pt idx="21">
                  <c:v>Company Intranet - Partner</c:v>
                </c:pt>
                <c:pt idx="22">
                  <c:v>Careerbuilder</c:v>
                </c:pt>
              </c:strCache>
            </c:strRef>
          </c:cat>
          <c:val>
            <c:numRef>
              <c:f>'Analise 1'!$P$228:$P$250</c:f>
              <c:numCache>
                <c:formatCode>0.00%</c:formatCode>
                <c:ptCount val="23"/>
                <c:pt idx="0">
                  <c:v>0.1</c:v>
                </c:pt>
                <c:pt idx="1">
                  <c:v>0.19354838709677419</c:v>
                </c:pt>
                <c:pt idx="2">
                  <c:v>0.27419354838709675</c:v>
                </c:pt>
                <c:pt idx="3">
                  <c:v>0.35161290322580646</c:v>
                </c:pt>
                <c:pt idx="4">
                  <c:v>0.41935483870967744</c:v>
                </c:pt>
                <c:pt idx="5">
                  <c:v>0.4838709677419355</c:v>
                </c:pt>
                <c:pt idx="6">
                  <c:v>0.54193548387096779</c:v>
                </c:pt>
                <c:pt idx="7">
                  <c:v>0.59677419354838712</c:v>
                </c:pt>
                <c:pt idx="8">
                  <c:v>0.64838709677419359</c:v>
                </c:pt>
                <c:pt idx="9">
                  <c:v>0.6967741935483871</c:v>
                </c:pt>
                <c:pt idx="10">
                  <c:v>0.74193548387096775</c:v>
                </c:pt>
                <c:pt idx="11">
                  <c:v>0.78387096774193543</c:v>
                </c:pt>
                <c:pt idx="12">
                  <c:v>0.82580645161290323</c:v>
                </c:pt>
                <c:pt idx="13">
                  <c:v>0.86451612903225805</c:v>
                </c:pt>
                <c:pt idx="14">
                  <c:v>0.9</c:v>
                </c:pt>
                <c:pt idx="15">
                  <c:v>0.92903225806451617</c:v>
                </c:pt>
                <c:pt idx="16">
                  <c:v>0.95483870967741935</c:v>
                </c:pt>
                <c:pt idx="17">
                  <c:v>0.97419354838709682</c:v>
                </c:pt>
                <c:pt idx="18">
                  <c:v>0.98709677419354835</c:v>
                </c:pt>
                <c:pt idx="19">
                  <c:v>0.99032258064516132</c:v>
                </c:pt>
                <c:pt idx="20">
                  <c:v>0.99354838709677418</c:v>
                </c:pt>
                <c:pt idx="21">
                  <c:v>0.99677419354838714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822-4AA6-A289-45F68BCD7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830367"/>
        <c:axId val="256111023"/>
      </c:lineChart>
      <c:catAx>
        <c:axId val="30282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6113103"/>
        <c:crosses val="autoZero"/>
        <c:auto val="1"/>
        <c:lblAlgn val="ctr"/>
        <c:lblOffset val="100"/>
        <c:noMultiLvlLbl val="0"/>
      </c:catAx>
      <c:valAx>
        <c:axId val="256113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827967"/>
        <c:crosses val="autoZero"/>
        <c:crossBetween val="between"/>
      </c:valAx>
      <c:valAx>
        <c:axId val="256111023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02830367"/>
        <c:crosses val="max"/>
        <c:crossBetween val="between"/>
      </c:valAx>
      <c:catAx>
        <c:axId val="3028303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110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00" b="1">
                <a:solidFill>
                  <a:schemeClr val="tx1"/>
                </a:solidFill>
              </a:rPr>
              <a:t>Distribuição de Ativos e Desligados por fonte</a:t>
            </a:r>
            <a:r>
              <a:rPr lang="pt-BR" sz="1600" b="1" baseline="0">
                <a:solidFill>
                  <a:schemeClr val="tx1"/>
                </a:solidFill>
              </a:rPr>
              <a:t> de recrutamento</a:t>
            </a:r>
            <a:endParaRPr lang="pt-BR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7452894632735675"/>
          <c:y val="2.7806383136277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8366769734564292E-2"/>
          <c:y val="0.14250652054073179"/>
          <c:w val="0.87975897779227341"/>
          <c:h val="0.464701042463735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'Analise 2'!$B$2</c:f>
              <c:strCache>
                <c:ptCount val="1"/>
                <c:pt idx="0">
                  <c:v>Ativos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C0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2'!$A$230:$A$252</c:f>
              <c:strCache>
                <c:ptCount val="23"/>
                <c:pt idx="0">
                  <c:v>Employee Referral</c:v>
                </c:pt>
                <c:pt idx="1">
                  <c:v>Diversity Job Fair</c:v>
                </c:pt>
                <c:pt idx="2">
                  <c:v>Search Engine - Google Bing Yahoo</c:v>
                </c:pt>
                <c:pt idx="3">
                  <c:v>Monster.com</c:v>
                </c:pt>
                <c:pt idx="4">
                  <c:v>Pay Per Click - Google</c:v>
                </c:pt>
                <c:pt idx="5">
                  <c:v>Professional Society</c:v>
                </c:pt>
                <c:pt idx="6">
                  <c:v>Newspager/Magazine</c:v>
                </c:pt>
                <c:pt idx="7">
                  <c:v>MBTA ads</c:v>
                </c:pt>
                <c:pt idx="8">
                  <c:v>Billboard</c:v>
                </c:pt>
                <c:pt idx="9">
                  <c:v>Vendor Referral</c:v>
                </c:pt>
                <c:pt idx="10">
                  <c:v>Glassdoor</c:v>
                </c:pt>
                <c:pt idx="11">
                  <c:v>Website Banner Ads</c:v>
                </c:pt>
                <c:pt idx="12">
                  <c:v>Word of Mouth</c:v>
                </c:pt>
                <c:pt idx="13">
                  <c:v>On-campus Recruiting</c:v>
                </c:pt>
                <c:pt idx="14">
                  <c:v>Social Networks - Facebook Twitter etc</c:v>
                </c:pt>
                <c:pt idx="15">
                  <c:v>Other</c:v>
                </c:pt>
                <c:pt idx="16">
                  <c:v>Indeed</c:v>
                </c:pt>
                <c:pt idx="17">
                  <c:v>Internet Search</c:v>
                </c:pt>
                <c:pt idx="18">
                  <c:v>Information Session</c:v>
                </c:pt>
                <c:pt idx="19">
                  <c:v>On-line Web application</c:v>
                </c:pt>
                <c:pt idx="20">
                  <c:v>Pay Per Click</c:v>
                </c:pt>
                <c:pt idx="21">
                  <c:v>Company Intranet - Partner</c:v>
                </c:pt>
                <c:pt idx="22">
                  <c:v>Careerbuilder</c:v>
                </c:pt>
              </c:strCache>
            </c:strRef>
          </c:cat>
          <c:val>
            <c:numRef>
              <c:f>'Analise 2'!$C$230:$C$252</c:f>
              <c:numCache>
                <c:formatCode>0.00%</c:formatCode>
                <c:ptCount val="23"/>
                <c:pt idx="0">
                  <c:v>0.87096774193548387</c:v>
                </c:pt>
                <c:pt idx="1">
                  <c:v>0.44827586206896552</c:v>
                </c:pt>
                <c:pt idx="2">
                  <c:v>0.4</c:v>
                </c:pt>
                <c:pt idx="3">
                  <c:v>0.54166666666666663</c:v>
                </c:pt>
                <c:pt idx="4">
                  <c:v>0.80952380952380953</c:v>
                </c:pt>
                <c:pt idx="5">
                  <c:v>0.85</c:v>
                </c:pt>
                <c:pt idx="6">
                  <c:v>0.72222222222222221</c:v>
                </c:pt>
                <c:pt idx="7">
                  <c:v>0.76470588235294112</c:v>
                </c:pt>
                <c:pt idx="8">
                  <c:v>0.6875</c:v>
                </c:pt>
                <c:pt idx="9">
                  <c:v>0.73333333333333328</c:v>
                </c:pt>
                <c:pt idx="10">
                  <c:v>0.5714285714285714</c:v>
                </c:pt>
                <c:pt idx="11">
                  <c:v>0.92307692307692313</c:v>
                </c:pt>
                <c:pt idx="12">
                  <c:v>0.46153846153846156</c:v>
                </c:pt>
                <c:pt idx="13">
                  <c:v>0.91666666666666663</c:v>
                </c:pt>
                <c:pt idx="14">
                  <c:v>0.27272727272727271</c:v>
                </c:pt>
                <c:pt idx="15">
                  <c:v>0.66666666666666663</c:v>
                </c:pt>
                <c:pt idx="16">
                  <c:v>1</c:v>
                </c:pt>
                <c:pt idx="17">
                  <c:v>0.66666666666666663</c:v>
                </c:pt>
                <c:pt idx="18">
                  <c:v>0.75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5-4AEB-B193-3B35B1829CEE}"/>
            </c:ext>
          </c:extLst>
        </c:ser>
        <c:ser>
          <c:idx val="1"/>
          <c:order val="1"/>
          <c:tx>
            <c:strRef>
              <c:f>'Analise 2'!$D$2</c:f>
              <c:strCache>
                <c:ptCount val="1"/>
                <c:pt idx="0">
                  <c:v>Desligados</c:v>
                </c:pt>
              </c:strCache>
            </c:strRef>
          </c:tx>
          <c:spPr>
            <a:solidFill>
              <a:srgbClr val="C00000">
                <a:alpha val="3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2'!$A$230:$A$252</c:f>
              <c:strCache>
                <c:ptCount val="23"/>
                <c:pt idx="0">
                  <c:v>Employee Referral</c:v>
                </c:pt>
                <c:pt idx="1">
                  <c:v>Diversity Job Fair</c:v>
                </c:pt>
                <c:pt idx="2">
                  <c:v>Search Engine - Google Bing Yahoo</c:v>
                </c:pt>
                <c:pt idx="3">
                  <c:v>Monster.com</c:v>
                </c:pt>
                <c:pt idx="4">
                  <c:v>Pay Per Click - Google</c:v>
                </c:pt>
                <c:pt idx="5">
                  <c:v>Professional Society</c:v>
                </c:pt>
                <c:pt idx="6">
                  <c:v>Newspager/Magazine</c:v>
                </c:pt>
                <c:pt idx="7">
                  <c:v>MBTA ads</c:v>
                </c:pt>
                <c:pt idx="8">
                  <c:v>Billboard</c:v>
                </c:pt>
                <c:pt idx="9">
                  <c:v>Vendor Referral</c:v>
                </c:pt>
                <c:pt idx="10">
                  <c:v>Glassdoor</c:v>
                </c:pt>
                <c:pt idx="11">
                  <c:v>Website Banner Ads</c:v>
                </c:pt>
                <c:pt idx="12">
                  <c:v>Word of Mouth</c:v>
                </c:pt>
                <c:pt idx="13">
                  <c:v>On-campus Recruiting</c:v>
                </c:pt>
                <c:pt idx="14">
                  <c:v>Social Networks - Facebook Twitter etc</c:v>
                </c:pt>
                <c:pt idx="15">
                  <c:v>Other</c:v>
                </c:pt>
                <c:pt idx="16">
                  <c:v>Indeed</c:v>
                </c:pt>
                <c:pt idx="17">
                  <c:v>Internet Search</c:v>
                </c:pt>
                <c:pt idx="18">
                  <c:v>Information Session</c:v>
                </c:pt>
                <c:pt idx="19">
                  <c:v>On-line Web application</c:v>
                </c:pt>
                <c:pt idx="20">
                  <c:v>Pay Per Click</c:v>
                </c:pt>
                <c:pt idx="21">
                  <c:v>Company Intranet - Partner</c:v>
                </c:pt>
                <c:pt idx="22">
                  <c:v>Careerbuilder</c:v>
                </c:pt>
              </c:strCache>
            </c:strRef>
          </c:cat>
          <c:val>
            <c:numRef>
              <c:f>'Analise 2'!$E$230:$E$252</c:f>
              <c:numCache>
                <c:formatCode>0.00%</c:formatCode>
                <c:ptCount val="23"/>
                <c:pt idx="0">
                  <c:v>0.12903225806451613</c:v>
                </c:pt>
                <c:pt idx="1">
                  <c:v>0.55172413793103448</c:v>
                </c:pt>
                <c:pt idx="2">
                  <c:v>0.6</c:v>
                </c:pt>
                <c:pt idx="3">
                  <c:v>0.45833333333333331</c:v>
                </c:pt>
                <c:pt idx="4">
                  <c:v>0.19047619047619047</c:v>
                </c:pt>
                <c:pt idx="5">
                  <c:v>0.15</c:v>
                </c:pt>
                <c:pt idx="6">
                  <c:v>0.27777777777777779</c:v>
                </c:pt>
                <c:pt idx="7">
                  <c:v>0.23529411764705882</c:v>
                </c:pt>
                <c:pt idx="8">
                  <c:v>0.3125</c:v>
                </c:pt>
                <c:pt idx="9">
                  <c:v>0.26666666666666666</c:v>
                </c:pt>
                <c:pt idx="10">
                  <c:v>0.42857142857142855</c:v>
                </c:pt>
                <c:pt idx="11">
                  <c:v>7.6923076923076927E-2</c:v>
                </c:pt>
                <c:pt idx="12">
                  <c:v>0.53846153846153844</c:v>
                </c:pt>
                <c:pt idx="13">
                  <c:v>8.3333333333333329E-2</c:v>
                </c:pt>
                <c:pt idx="14">
                  <c:v>0.72727272727272729</c:v>
                </c:pt>
                <c:pt idx="15">
                  <c:v>0.33333333333333331</c:v>
                </c:pt>
                <c:pt idx="16">
                  <c:v>0</c:v>
                </c:pt>
                <c:pt idx="17">
                  <c:v>0.33333333333333331</c:v>
                </c:pt>
                <c:pt idx="18">
                  <c:v>0.25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5-4AEB-B193-3B35B1829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560111791"/>
        <c:axId val="1671848799"/>
      </c:barChart>
      <c:lineChart>
        <c:grouping val="standard"/>
        <c:varyColors val="0"/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'Analise 2'!$A$230:$A$252</c:f>
              <c:strCache>
                <c:ptCount val="23"/>
                <c:pt idx="0">
                  <c:v>Employee Referral</c:v>
                </c:pt>
                <c:pt idx="1">
                  <c:v>Diversity Job Fair</c:v>
                </c:pt>
                <c:pt idx="2">
                  <c:v>Search Engine - Google Bing Yahoo</c:v>
                </c:pt>
                <c:pt idx="3">
                  <c:v>Monster.com</c:v>
                </c:pt>
                <c:pt idx="4">
                  <c:v>Pay Per Click - Google</c:v>
                </c:pt>
                <c:pt idx="5">
                  <c:v>Professional Society</c:v>
                </c:pt>
                <c:pt idx="6">
                  <c:v>Newspager/Magazine</c:v>
                </c:pt>
                <c:pt idx="7">
                  <c:v>MBTA ads</c:v>
                </c:pt>
                <c:pt idx="8">
                  <c:v>Billboard</c:v>
                </c:pt>
                <c:pt idx="9">
                  <c:v>Vendor Referral</c:v>
                </c:pt>
                <c:pt idx="10">
                  <c:v>Glassdoor</c:v>
                </c:pt>
                <c:pt idx="11">
                  <c:v>Website Banner Ads</c:v>
                </c:pt>
                <c:pt idx="12">
                  <c:v>Word of Mouth</c:v>
                </c:pt>
                <c:pt idx="13">
                  <c:v>On-campus Recruiting</c:v>
                </c:pt>
                <c:pt idx="14">
                  <c:v>Social Networks - Facebook Twitter etc</c:v>
                </c:pt>
                <c:pt idx="15">
                  <c:v>Other</c:v>
                </c:pt>
                <c:pt idx="16">
                  <c:v>Indeed</c:v>
                </c:pt>
                <c:pt idx="17">
                  <c:v>Internet Search</c:v>
                </c:pt>
                <c:pt idx="18">
                  <c:v>Information Session</c:v>
                </c:pt>
                <c:pt idx="19">
                  <c:v>On-line Web application</c:v>
                </c:pt>
                <c:pt idx="20">
                  <c:v>Pay Per Click</c:v>
                </c:pt>
                <c:pt idx="21">
                  <c:v>Company Intranet - Partner</c:v>
                </c:pt>
                <c:pt idx="22">
                  <c:v>Careerbuilder</c:v>
                </c:pt>
              </c:strCache>
            </c:strRef>
          </c:cat>
          <c:val>
            <c:numRef>
              <c:f>'Analise 2'!$F$230:$F$252</c:f>
              <c:numCache>
                <c:formatCode>General</c:formatCode>
                <c:ptCount val="23"/>
                <c:pt idx="0">
                  <c:v>31</c:v>
                </c:pt>
                <c:pt idx="1">
                  <c:v>29</c:v>
                </c:pt>
                <c:pt idx="2">
                  <c:v>25</c:v>
                </c:pt>
                <c:pt idx="3">
                  <c:v>24</c:v>
                </c:pt>
                <c:pt idx="4">
                  <c:v>21</c:v>
                </c:pt>
                <c:pt idx="5">
                  <c:v>20</c:v>
                </c:pt>
                <c:pt idx="6">
                  <c:v>18</c:v>
                </c:pt>
                <c:pt idx="7">
                  <c:v>17</c:v>
                </c:pt>
                <c:pt idx="8">
                  <c:v>16</c:v>
                </c:pt>
                <c:pt idx="9">
                  <c:v>15</c:v>
                </c:pt>
                <c:pt idx="10">
                  <c:v>14</c:v>
                </c:pt>
                <c:pt idx="11">
                  <c:v>13</c:v>
                </c:pt>
                <c:pt idx="12">
                  <c:v>13</c:v>
                </c:pt>
                <c:pt idx="13">
                  <c:v>12</c:v>
                </c:pt>
                <c:pt idx="14">
                  <c:v>11</c:v>
                </c:pt>
                <c:pt idx="15">
                  <c:v>9</c:v>
                </c:pt>
                <c:pt idx="16">
                  <c:v>8</c:v>
                </c:pt>
                <c:pt idx="17">
                  <c:v>6</c:v>
                </c:pt>
                <c:pt idx="18">
                  <c:v>4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D5-4AEB-B193-3B35B1829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634687"/>
        <c:axId val="1567712607"/>
      </c:lineChart>
      <c:catAx>
        <c:axId val="56011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1848799"/>
        <c:crosses val="autoZero"/>
        <c:auto val="1"/>
        <c:lblAlgn val="ctr"/>
        <c:lblOffset val="100"/>
        <c:noMultiLvlLbl val="0"/>
      </c:catAx>
      <c:valAx>
        <c:axId val="1671848799"/>
        <c:scaling>
          <c:orientation val="minMax"/>
          <c:max val="1.1000000000000001"/>
          <c:min val="0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0111791"/>
        <c:crosses val="autoZero"/>
        <c:crossBetween val="between"/>
      </c:valAx>
      <c:valAx>
        <c:axId val="1567712607"/>
        <c:scaling>
          <c:orientation val="minMax"/>
          <c:max val="310"/>
          <c:min val="-2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76634687"/>
        <c:crosses val="max"/>
        <c:crossBetween val="between"/>
      </c:valAx>
      <c:catAx>
        <c:axId val="16766346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677126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61744092958852392"/>
          <c:y val="0.94086589489793404"/>
          <c:w val="0.17537448304052183"/>
          <c:h val="4.0325327672598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userShapes r:id="rId5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BD!$K$2:$K$311</cx:f>
        <cx:lvl ptCount="310">
          <cx:pt idx="0">0</cx:pt>
          <cx:pt idx="1">0</cx:pt>
          <cx:pt idx="2">0</cx:pt>
          <cx:pt idx="3">1</cx:pt>
          <cx:pt idx="4">0</cx:pt>
          <cx:pt idx="5">1</cx:pt>
          <cx:pt idx="6">1</cx:pt>
          <cx:pt idx="7">0</cx:pt>
          <cx:pt idx="8">0</cx:pt>
          <cx:pt idx="9">0</cx:pt>
          <cx:pt idx="10">0</cx:pt>
          <cx:pt idx="11">1</cx:pt>
          <cx:pt idx="12">0</cx:pt>
          <cx:pt idx="13">1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1</cx:pt>
          <cx:pt idx="41">1</cx:pt>
          <cx:pt idx="42">1</cx:pt>
          <cx:pt idx="43">0</cx:pt>
          <cx:pt idx="44">0</cx:pt>
          <cx:pt idx="45">0</cx:pt>
          <cx:pt idx="46">1</cx:pt>
          <cx:pt idx="47">0</cx:pt>
          <cx:pt idx="48">0</cx:pt>
          <cx:pt idx="49">0</cx:pt>
          <cx:pt idx="50">1</cx:pt>
          <cx:pt idx="51">0</cx:pt>
          <cx:pt idx="52">0</cx:pt>
          <cx:pt idx="53">0</cx:pt>
          <cx:pt idx="54">0</cx:pt>
          <cx:pt idx="55">0</cx:pt>
          <cx:pt idx="56">0</cx:pt>
          <cx:pt idx="57">1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1</cx:pt>
          <cx:pt idx="72">0</cx:pt>
          <cx:pt idx="73">0</cx:pt>
          <cx:pt idx="74">0</cx:pt>
          <cx:pt idx="75">1</cx:pt>
          <cx:pt idx="76">0</cx:pt>
          <cx:pt idx="77">0</cx:pt>
          <cx:pt idx="78">0</cx:pt>
          <cx:pt idx="79">1</cx:pt>
          <cx:pt idx="80">1</cx:pt>
          <cx:pt idx="81">0</cx:pt>
          <cx:pt idx="82">0</cx:pt>
          <cx:pt idx="83">1</cx:pt>
          <cx:pt idx="84">0</cx:pt>
          <cx:pt idx="85">0</cx:pt>
          <cx:pt idx="86">0</cx:pt>
          <cx:pt idx="87">1</cx:pt>
          <cx:pt idx="88">0</cx:pt>
          <cx:pt idx="89">0</cx:pt>
          <cx:pt idx="90">1</cx:pt>
          <cx:pt idx="91">0</cx:pt>
          <cx:pt idx="92">0</cx:pt>
          <cx:pt idx="93">0</cx:pt>
          <cx:pt idx="94">0</cx:pt>
          <cx:pt idx="95">1</cx:pt>
          <cx:pt idx="96">1</cx:pt>
          <cx:pt idx="97">1</cx:pt>
          <cx:pt idx="98">1</cx:pt>
          <cx:pt idx="99">1</cx:pt>
          <cx:pt idx="100">0</cx:pt>
          <cx:pt idx="101">1</cx:pt>
          <cx:pt idx="102">1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1</cx:pt>
          <cx:pt idx="114">0</cx:pt>
          <cx:pt idx="115">0</cx:pt>
          <cx:pt idx="116">0</cx:pt>
          <cx:pt idx="117">1</cx:pt>
          <cx:pt idx="118">1</cx:pt>
          <cx:pt idx="119">1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1</cx:pt>
          <cx:pt idx="131">0</cx:pt>
          <cx:pt idx="132">0</cx:pt>
          <cx:pt idx="133">0</cx:pt>
          <cx:pt idx="134">0</cx:pt>
          <cx:pt idx="135">0</cx:pt>
          <cx:pt idx="136">0</cx:pt>
          <cx:pt idx="137">1</cx:pt>
          <cx:pt idx="138">1</cx:pt>
          <cx:pt idx="139">0</cx:pt>
          <cx:pt idx="140">1</cx:pt>
          <cx:pt idx="141">0</cx:pt>
          <cx:pt idx="142">0</cx:pt>
          <cx:pt idx="143">1</cx:pt>
          <cx:pt idx="144">1</cx:pt>
          <cx:pt idx="145">0</cx:pt>
          <cx:pt idx="146">0</cx:pt>
          <cx:pt idx="147">1</cx:pt>
          <cx:pt idx="148">0</cx:pt>
          <cx:pt idx="149">0</cx:pt>
          <cx:pt idx="150">0</cx:pt>
          <cx:pt idx="151">0</cx:pt>
          <cx:pt idx="152">0</cx:pt>
          <cx:pt idx="153">0</cx:pt>
          <cx:pt idx="154">1</cx:pt>
          <cx:pt idx="155">0</cx:pt>
          <cx:pt idx="156">1</cx:pt>
          <cx:pt idx="157">1</cx:pt>
          <cx:pt idx="158">0</cx:pt>
          <cx:pt idx="159">0</cx:pt>
          <cx:pt idx="160">0</cx:pt>
          <cx:pt idx="161">0</cx:pt>
          <cx:pt idx="162">1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1</cx:pt>
          <cx:pt idx="175">0</cx:pt>
          <cx:pt idx="176">1</cx:pt>
          <cx:pt idx="177">1</cx:pt>
          <cx:pt idx="178">1</cx:pt>
          <cx:pt idx="179">0</cx:pt>
          <cx:pt idx="180">1</cx:pt>
          <cx:pt idx="181">1</cx:pt>
          <cx:pt idx="182">0</cx:pt>
          <cx:pt idx="183">0</cx:pt>
          <cx:pt idx="184">0</cx:pt>
          <cx:pt idx="185">1</cx:pt>
          <cx:pt idx="186">0</cx:pt>
          <cx:pt idx="187">1</cx:pt>
          <cx:pt idx="188">1</cx:pt>
          <cx:pt idx="189">1</cx:pt>
          <cx:pt idx="190">1</cx:pt>
          <cx:pt idx="191">0</cx:pt>
          <cx:pt idx="192">1</cx:pt>
          <cx:pt idx="193">0</cx:pt>
          <cx:pt idx="194">1</cx:pt>
          <cx:pt idx="195">0</cx:pt>
          <cx:pt idx="196">0</cx:pt>
          <cx:pt idx="197">1</cx:pt>
          <cx:pt idx="198">0</cx:pt>
          <cx:pt idx="199">0</cx:pt>
          <cx:pt idx="200">1</cx:pt>
          <cx:pt idx="201">0</cx:pt>
          <cx:pt idx="202">1</cx:pt>
          <cx:pt idx="203">0</cx:pt>
          <cx:pt idx="204">0</cx:pt>
          <cx:pt idx="205">1</cx:pt>
          <cx:pt idx="206">1</cx:pt>
          <cx:pt idx="207">0</cx:pt>
          <cx:pt idx="208">0</cx:pt>
          <cx:pt idx="209">1</cx:pt>
          <cx:pt idx="210">0</cx:pt>
          <cx:pt idx="211">0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0</cx:pt>
          <cx:pt idx="221">0</cx:pt>
          <cx:pt idx="222">1</cx:pt>
          <cx:pt idx="223">1</cx:pt>
          <cx:pt idx="224">0</cx:pt>
          <cx:pt idx="225">1</cx:pt>
          <cx:pt idx="226">1</cx:pt>
          <cx:pt idx="227">1</cx:pt>
          <cx:pt idx="228">1</cx:pt>
          <cx:pt idx="229">1</cx:pt>
          <cx:pt idx="230">1</cx:pt>
          <cx:pt idx="231">1</cx:pt>
          <cx:pt idx="232">0</cx:pt>
          <cx:pt idx="233">1</cx:pt>
          <cx:pt idx="234">0</cx:pt>
          <cx:pt idx="235">1</cx:pt>
          <cx:pt idx="236">1</cx:pt>
          <cx:pt idx="237">0</cx:pt>
          <cx:pt idx="238">1</cx:pt>
          <cx:pt idx="239">0</cx:pt>
          <cx:pt idx="240">1</cx:pt>
          <cx:pt idx="241">0</cx:pt>
          <cx:pt idx="242">1</cx:pt>
          <cx:pt idx="243">0</cx:pt>
          <cx:pt idx="244">0</cx:pt>
          <cx:pt idx="245">0</cx:pt>
          <cx:pt idx="246">0</cx:pt>
          <cx:pt idx="247">0</cx:pt>
          <cx:pt idx="248">1</cx:pt>
          <cx:pt idx="249">0</cx:pt>
          <cx:pt idx="250">1</cx:pt>
          <cx:pt idx="251">0</cx:pt>
          <cx:pt idx="252">1</cx:pt>
          <cx:pt idx="253">0</cx:pt>
          <cx:pt idx="254">0</cx:pt>
          <cx:pt idx="255">0</cx:pt>
          <cx:pt idx="256">0</cx:pt>
          <cx:pt idx="257">1</cx:pt>
          <cx:pt idx="258">0</cx:pt>
          <cx:pt idx="259">0</cx:pt>
          <cx:pt idx="260">1</cx:pt>
          <cx:pt idx="261">0</cx:pt>
          <cx:pt idx="262">1</cx:pt>
          <cx:pt idx="263">0</cx:pt>
          <cx:pt idx="264">0</cx:pt>
          <cx:pt idx="265">1</cx:pt>
          <cx:pt idx="266">0</cx:pt>
          <cx:pt idx="267">1</cx:pt>
          <cx:pt idx="268">0</cx:pt>
          <cx:pt idx="269">0</cx:pt>
          <cx:pt idx="270">0</cx:pt>
          <cx:pt idx="271">1</cx:pt>
          <cx:pt idx="272">1</cx:pt>
          <cx:pt idx="273">0</cx:pt>
          <cx:pt idx="274">1</cx:pt>
          <cx:pt idx="275">0</cx:pt>
          <cx:pt idx="276">0</cx:pt>
          <cx:pt idx="277">0</cx:pt>
          <cx:pt idx="278">0</cx:pt>
          <cx:pt idx="279">1</cx:pt>
          <cx:pt idx="280">1</cx:pt>
          <cx:pt idx="281">0</cx:pt>
          <cx:pt idx="282">1</cx:pt>
          <cx:pt idx="283">0</cx:pt>
          <cx:pt idx="284">0</cx:pt>
          <cx:pt idx="285">0</cx:pt>
          <cx:pt idx="286">0</cx:pt>
          <cx:pt idx="287">0</cx:pt>
          <cx:pt idx="288">1</cx:pt>
          <cx:pt idx="289">0</cx:pt>
          <cx:pt idx="290">0</cx:pt>
          <cx:pt idx="291">0</cx:pt>
          <cx:pt idx="292">1</cx:pt>
          <cx:pt idx="293">0</cx:pt>
          <cx:pt idx="294">1</cx:pt>
          <cx:pt idx="295">0</cx:pt>
          <cx:pt idx="296">0</cx:pt>
          <cx:pt idx="297">1</cx:pt>
          <cx:pt idx="298">0</cx:pt>
          <cx:pt idx="299">0</cx:pt>
          <cx:pt idx="300">0</cx:pt>
          <cx:pt idx="301">1</cx:pt>
          <cx:pt idx="302">0</cx:pt>
          <cx:pt idx="303">1</cx:pt>
          <cx:pt idx="304">1</cx:pt>
          <cx:pt idx="305">0</cx:pt>
          <cx:pt idx="306">0</cx:pt>
          <cx:pt idx="307">0</cx:pt>
          <cx:pt idx="308">0</cx:pt>
          <cx:pt idx="309">0</cx:pt>
        </cx:lvl>
      </cx:strDim>
      <cx:numDim type="val">
        <cx:f>BD!$J$2:$J$311</cx:f>
        <cx:lvl ptCount="310" formatCode="#.##0,00">
          <cx:pt idx="0">28.5</cx:pt>
          <cx:pt idx="1">23</cx:pt>
          <cx:pt idx="2">29</cx:pt>
          <cx:pt idx="3">21.5</cx:pt>
          <cx:pt idx="4">16.559999999999999</cx:pt>
          <cx:pt idx="5">20.5</cx:pt>
          <cx:pt idx="6">55</cx:pt>
          <cx:pt idx="7">55</cx:pt>
          <cx:pt idx="8">55</cx:pt>
          <cx:pt idx="9">56</cx:pt>
          <cx:pt idx="10">55.5</cx:pt>
          <cx:pt idx="11">55</cx:pt>
          <cx:pt idx="12">55.5</cx:pt>
          <cx:pt idx="13">55</cx:pt>
          <cx:pt idx="14">55</cx:pt>
          <cx:pt idx="15">55</cx:pt>
          <cx:pt idx="16">55</cx:pt>
          <cx:pt idx="17">54</cx:pt>
          <cx:pt idx="18">55</cx:pt>
          <cx:pt idx="19">56</cx:pt>
          <cx:pt idx="20">55</cx:pt>
          <cx:pt idx="21">55</cx:pt>
          <cx:pt idx="22">55</cx:pt>
          <cx:pt idx="23">55</cx:pt>
          <cx:pt idx="24">56</cx:pt>
          <cx:pt idx="25">55</cx:pt>
          <cx:pt idx="26">56</cx:pt>
          <cx:pt idx="27">55</cx:pt>
          <cx:pt idx="28">55</cx:pt>
          <cx:pt idx="29">57</cx:pt>
          <cx:pt idx="30">55</cx:pt>
          <cx:pt idx="31">55</cx:pt>
          <cx:pt idx="32">55</cx:pt>
          <cx:pt idx="33">45</cx:pt>
          <cx:pt idx="34">46</cx:pt>
          <cx:pt idx="35">45</cx:pt>
          <cx:pt idx="36">45</cx:pt>
          <cx:pt idx="37">63.5</cx:pt>
          <cx:pt idx="38">65</cx:pt>
          <cx:pt idx="39">55</cx:pt>
          <cx:pt idx="40">43</cx:pt>
          <cx:pt idx="41">48.5</cx:pt>
          <cx:pt idx="42">40.100000000000001</cx:pt>
          <cx:pt idx="43">34</cx:pt>
          <cx:pt idx="44">40</cx:pt>
          <cx:pt idx="45">35.5</cx:pt>
          <cx:pt idx="46">41</cx:pt>
          <cx:pt idx="47">42.75</cx:pt>
          <cx:pt idx="48">39.549999999999997</cx:pt>
          <cx:pt idx="49">42.200000000000003</cx:pt>
          <cx:pt idx="50">45</cx:pt>
          <cx:pt idx="51">30.199999999999999</cx:pt>
          <cx:pt idx="52">31.399999999999999</cx:pt>
          <cx:pt idx="53">60</cx:pt>
          <cx:pt idx="54">60</cx:pt>
          <cx:pt idx="55">65</cx:pt>
          <cx:pt idx="56">62</cx:pt>
          <cx:pt idx="57">21</cx:pt>
          <cx:pt idx="58">63</cx:pt>
          <cx:pt idx="59">64</cx:pt>
          <cx:pt idx="60">28.989999999999998</cx:pt>
          <cx:pt idx="61">31.399999999999999</cx:pt>
          <cx:pt idx="62">26</cx:pt>
          <cx:pt idx="63">27.489999999999998</cx:pt>
          <cx:pt idx="64">45</cx:pt>
          <cx:pt idx="65">42</cx:pt>
          <cx:pt idx="66">37</cx:pt>
          <cx:pt idx="67">39</cx:pt>
          <cx:pt idx="68">43</cx:pt>
          <cx:pt idx="69">27</cx:pt>
          <cx:pt idx="70">47</cx:pt>
          <cx:pt idx="71">28</cx:pt>
          <cx:pt idx="72">49.100000000000001</cx:pt>
          <cx:pt idx="73">80</cx:pt>
          <cx:pt idx="74">54.5</cx:pt>
          <cx:pt idx="75">50.5</cx:pt>
          <cx:pt idx="76">55</cx:pt>
          <cx:pt idx="77">51</cx:pt>
          <cx:pt idx="78">54</cx:pt>
          <cx:pt idx="79">48.5</cx:pt>
          <cx:pt idx="80">42</cx:pt>
          <cx:pt idx="81">55</cx:pt>
          <cx:pt idx="82">53</cx:pt>
          <cx:pt idx="83">38.5</cx:pt>
          <cx:pt idx="84">52</cx:pt>
          <cx:pt idx="85">53</cx:pt>
          <cx:pt idx="86">55</cx:pt>
          <cx:pt idx="87">33.5</cx:pt>
          <cx:pt idx="88">23</cx:pt>
          <cx:pt idx="89">16</cx:pt>
          <cx:pt idx="90">21</cx:pt>
          <cx:pt idx="91">20</cx:pt>
          <cx:pt idx="92">18</cx:pt>
          <cx:pt idx="93">16</cx:pt>
          <cx:pt idx="94">20</cx:pt>
          <cx:pt idx="95">24</cx:pt>
          <cx:pt idx="96">15</cx:pt>
          <cx:pt idx="97">22</cx:pt>
          <cx:pt idx="98">22</cx:pt>
          <cx:pt idx="99">24</cx:pt>
          <cx:pt idx="100">15</cx:pt>
          <cx:pt idx="101">20</cx:pt>
          <cx:pt idx="102">21</cx:pt>
          <cx:pt idx="103">22</cx:pt>
          <cx:pt idx="104">16</cx:pt>
          <cx:pt idx="105">24.75</cx:pt>
          <cx:pt idx="106">22</cx:pt>
          <cx:pt idx="107">24</cx:pt>
          <cx:pt idx="108">16</cx:pt>
          <cx:pt idx="109">16</cx:pt>
          <cx:pt idx="110">21</cx:pt>
          <cx:pt idx="111">23</cx:pt>
          <cx:pt idx="112">15</cx:pt>
          <cx:pt idx="113">18</cx:pt>
          <cx:pt idx="114">17</cx:pt>
          <cx:pt idx="115">16</cx:pt>
          <cx:pt idx="116">24</cx:pt>
          <cx:pt idx="117">22</cx:pt>
          <cx:pt idx="118">17</cx:pt>
          <cx:pt idx="119">20</cx:pt>
          <cx:pt idx="120">15</cx:pt>
          <cx:pt idx="121">16.75</cx:pt>
          <cx:pt idx="122">19</cx:pt>
          <cx:pt idx="123">15</cx:pt>
          <cx:pt idx="124">20</cx:pt>
          <cx:pt idx="125">17</cx:pt>
          <cx:pt idx="126">20</cx:pt>
          <cx:pt idx="127">19</cx:pt>
          <cx:pt idx="128">17</cx:pt>
          <cx:pt idx="129">17</cx:pt>
          <cx:pt idx="130">21</cx:pt>
          <cx:pt idx="131">22</cx:pt>
          <cx:pt idx="132">15</cx:pt>
          <cx:pt idx="133">21</cx:pt>
          <cx:pt idx="134">22</cx:pt>
          <cx:pt idx="135">19.5</cx:pt>
          <cx:pt idx="136">15</cx:pt>
          <cx:pt idx="137">18</cx:pt>
          <cx:pt idx="138">22</cx:pt>
          <cx:pt idx="139">21</cx:pt>
          <cx:pt idx="140">21</cx:pt>
          <cx:pt idx="141">20</cx:pt>
          <cx:pt idx="142">15</cx:pt>
          <cx:pt idx="143">18</cx:pt>
          <cx:pt idx="144">20</cx:pt>
          <cx:pt idx="145">21</cx:pt>
          <cx:pt idx="146">14</cx:pt>
          <cx:pt idx="147">15</cx:pt>
          <cx:pt idx="148">16.760000000000002</cx:pt>
          <cx:pt idx="149">20</cx:pt>
          <cx:pt idx="150">15.75</cx:pt>
          <cx:pt idx="151">21.25</cx:pt>
          <cx:pt idx="152">21</cx:pt>
          <cx:pt idx="153">24</cx:pt>
          <cx:pt idx="154">14</cx:pt>
          <cx:pt idx="155">19</cx:pt>
          <cx:pt idx="156">15</cx:pt>
          <cx:pt idx="157">14</cx:pt>
          <cx:pt idx="158">16</cx:pt>
          <cx:pt idx="159">16</cx:pt>
          <cx:pt idx="160">20</cx:pt>
          <cx:pt idx="161">22</cx:pt>
          <cx:pt idx="162">21</cx:pt>
          <cx:pt idx="163">22</cx:pt>
          <cx:pt idx="164">22</cx:pt>
          <cx:pt idx="165">22</cx:pt>
          <cx:pt idx="166">21</cx:pt>
          <cx:pt idx="167">23</cx:pt>
          <cx:pt idx="168">17</cx:pt>
          <cx:pt idx="169">19</cx:pt>
          <cx:pt idx="170">14</cx:pt>
          <cx:pt idx="171">17</cx:pt>
          <cx:pt idx="172">21</cx:pt>
          <cx:pt idx="173">17</cx:pt>
          <cx:pt idx="174">16</cx:pt>
          <cx:pt idx="175">24.5</cx:pt>
          <cx:pt idx="176">20</cx:pt>
          <cx:pt idx="177">16</cx:pt>
          <cx:pt idx="178">22</cx:pt>
          <cx:pt idx="179">20</cx:pt>
          <cx:pt idx="180">15</cx:pt>
          <cx:pt idx="181">17</cx:pt>
          <cx:pt idx="182">18</cx:pt>
          <cx:pt idx="183">24</cx:pt>
          <cx:pt idx="184">21</cx:pt>
          <cx:pt idx="185">19</cx:pt>
          <cx:pt idx="186">24</cx:pt>
          <cx:pt idx="187">18.5</cx:pt>
          <cx:pt idx="188">19</cx:pt>
          <cx:pt idx="189">16</cx:pt>
          <cx:pt idx="190">18</cx:pt>
          <cx:pt idx="191">14</cx:pt>
          <cx:pt idx="192">19</cx:pt>
          <cx:pt idx="193">20</cx:pt>
          <cx:pt idx="194">18</cx:pt>
          <cx:pt idx="195">16</cx:pt>
          <cx:pt idx="196">19.75</cx:pt>
          <cx:pt idx="197">17</cx:pt>
          <cx:pt idx="198">19</cx:pt>
          <cx:pt idx="199">24</cx:pt>
          <cx:pt idx="200">17</cx:pt>
          <cx:pt idx="201">19</cx:pt>
          <cx:pt idx="202">15.25</cx:pt>
          <cx:pt idx="203">20</cx:pt>
          <cx:pt idx="204">22</cx:pt>
          <cx:pt idx="205">21</cx:pt>
          <cx:pt idx="206">21</cx:pt>
          <cx:pt idx="207">19</cx:pt>
          <cx:pt idx="208">20</cx:pt>
          <cx:pt idx="209">16</cx:pt>
          <cx:pt idx="210">17</cx:pt>
          <cx:pt idx="211">22</cx:pt>
          <cx:pt idx="212">23.5</cx:pt>
          <cx:pt idx="213">20</cx:pt>
          <cx:pt idx="214">15</cx:pt>
          <cx:pt idx="215">19.75</cx:pt>
          <cx:pt idx="216">22</cx:pt>
          <cx:pt idx="217">19</cx:pt>
          <cx:pt idx="218">18</cx:pt>
          <cx:pt idx="219">24</cx:pt>
          <cx:pt idx="220">22</cx:pt>
          <cx:pt idx="221">15.199999999999999</cx:pt>
          <cx:pt idx="222">15</cx:pt>
          <cx:pt idx="223">23</cx:pt>
          <cx:pt idx="224">25</cx:pt>
          <cx:pt idx="225">29</cx:pt>
          <cx:pt idx="226">23</cx:pt>
          <cx:pt idx="227">23</cx:pt>
          <cx:pt idx="228">28</cx:pt>
          <cx:pt idx="229">22</cx:pt>
          <cx:pt idx="230">25</cx:pt>
          <cx:pt idx="231">29</cx:pt>
          <cx:pt idx="232">25</cx:pt>
          <cx:pt idx="233">25</cx:pt>
          <cx:pt idx="234">26</cx:pt>
          <cx:pt idx="235">29</cx:pt>
          <cx:pt idx="236">26</cx:pt>
          <cx:pt idx="237">24.25</cx:pt>
          <cx:pt idx="238">22</cx:pt>
          <cx:pt idx="239">27</cx:pt>
          <cx:pt idx="240">26</cx:pt>
          <cx:pt idx="241">22</cx:pt>
          <cx:pt idx="242">26</cx:pt>
          <cx:pt idx="243">27</cx:pt>
          <cx:pt idx="244">25</cx:pt>
          <cx:pt idx="245">26.100000000000001</cx:pt>
          <cx:pt idx="246">26.390000000000001</cx:pt>
          <cx:pt idx="247">22</cx:pt>
          <cx:pt idx="248">28.75</cx:pt>
          <cx:pt idx="249">27</cx:pt>
          <cx:pt idx="250">29</cx:pt>
          <cx:pt idx="251">24</cx:pt>
          <cx:pt idx="252">24</cx:pt>
          <cx:pt idx="253">22</cx:pt>
          <cx:pt idx="254">26</cx:pt>
          <cx:pt idx="255">29</cx:pt>
          <cx:pt idx="256">26</cx:pt>
          <cx:pt idx="257">24</cx:pt>
          <cx:pt idx="258">22.5</cx:pt>
          <cx:pt idx="259">26</cx:pt>
          <cx:pt idx="260">29</cx:pt>
          <cx:pt idx="261">22</cx:pt>
          <cx:pt idx="262">29</cx:pt>
          <cx:pt idx="263">25</cx:pt>
          <cx:pt idx="264">27</cx:pt>
          <cx:pt idx="265">28</cx:pt>
          <cx:pt idx="266">25</cx:pt>
          <cx:pt idx="267">22</cx:pt>
          <cx:pt idx="268">24.25</cx:pt>
          <cx:pt idx="269">27</cx:pt>
          <cx:pt idx="270">24</cx:pt>
          <cx:pt idx="271">28</cx:pt>
          <cx:pt idx="272">24</cx:pt>
          <cx:pt idx="273">29</cx:pt>
          <cx:pt idx="274">23</cx:pt>
          <cx:pt idx="275">22</cx:pt>
          <cx:pt idx="276">24</cx:pt>
          <cx:pt idx="277">28</cx:pt>
          <cx:pt idx="278">23</cx:pt>
          <cx:pt idx="279">25</cx:pt>
          <cx:pt idx="280">23</cx:pt>
          <cx:pt idx="281">54</cx:pt>
          <cx:pt idx="282">60.25</cx:pt>
          <cx:pt idx="283">56</cx:pt>
          <cx:pt idx="284">50.25</cx:pt>
          <cx:pt idx="285">52.25</cx:pt>
          <cx:pt idx="286">51</cx:pt>
          <cx:pt idx="287">55</cx:pt>
          <cx:pt idx="288">55</cx:pt>
          <cx:pt idx="289">47.600000000000001</cx:pt>
          <cx:pt idx="290">56</cx:pt>
          <cx:pt idx="291">57.119999999999997</cx:pt>
          <cx:pt idx="292">48.5</cx:pt>
          <cx:pt idx="293">55.509999999999998</cx:pt>
          <cx:pt idx="294">52.25</cx:pt>
          <cx:pt idx="295">49.25</cx:pt>
          <cx:pt idx="296">48</cx:pt>
          <cx:pt idx="297">45.420000000000002</cx:pt>
          <cx:pt idx="298">27</cx:pt>
          <cx:pt idx="299">34.950000000000003</cx:pt>
          <cx:pt idx="300">34.950000000000003</cx:pt>
          <cx:pt idx="301">62</cx:pt>
          <cx:pt idx="302">61.299999999999997</cx:pt>
          <cx:pt idx="303">58.200000000000003</cx:pt>
          <cx:pt idx="304">58.5</cx:pt>
          <cx:pt idx="305">54.100000000000001</cx:pt>
          <cx:pt idx="306">56.200000000000003</cx:pt>
          <cx:pt idx="307">53.799999999999997</cx:pt>
          <cx:pt idx="308">53</cx:pt>
          <cx:pt idx="309">55.200000000000003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pt-BR" sz="1600" b="1" i="0" u="none" strike="noStrike" baseline="0" dirty="0">
                <a:solidFill>
                  <a:schemeClr val="tx1"/>
                </a:solidFill>
                <a:latin typeface="Calibri" panose="020F0502020204030204"/>
              </a:rPr>
              <a:t>Distribuição do Salário/hora por Ativo (0) Inativo (1)</a:t>
            </a:r>
            <a:endParaRPr lang="pt-BR" sz="1400" b="1" i="0" u="none" strike="noStrike" baseline="0" dirty="0">
              <a:solidFill>
                <a:schemeClr val="tx1"/>
              </a:solidFill>
              <a:latin typeface="Calibri" panose="020F0502020204030204"/>
            </a:endParaRPr>
          </a:p>
        </cx:rich>
      </cx:tx>
    </cx:title>
    <cx:plotArea>
      <cx:plotAreaRegion>
        <cx:series layoutId="boxWhisker" uniqueId="{00000000-2B46-4827-94CE-2D161599A691}">
          <cx:spPr>
            <a:noFill/>
            <a:ln>
              <a:solidFill>
                <a:srgbClr val="C00000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330000013"/>
        <cx:tickLabels/>
      </cx:axis>
      <cx:axis id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0.77462</cdr:x>
      <cdr:y>0.04861</cdr:y>
    </cdr:from>
    <cdr:to>
      <cdr:x>0.97348</cdr:x>
      <cdr:y>0.13384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BB9E321D-B3FA-4036-830A-0A2D293EE469}"/>
            </a:ext>
          </a:extLst>
        </cdr:cNvPr>
        <cdr:cNvSpPr txBox="1"/>
      </cdr:nvSpPr>
      <cdr:spPr>
        <a:xfrm xmlns:a="http://schemas.openxmlformats.org/drawingml/2006/main">
          <a:off x="3541568" y="133350"/>
          <a:ext cx="909205" cy="2337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 dirty="0">
              <a:solidFill>
                <a:schemeClr val="tx1"/>
              </a:solidFill>
            </a:rPr>
            <a:t>Total:  310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4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0.0009</cdr:x>
      <cdr:y>0.12394</cdr:y>
    </cdr:from>
    <cdr:to>
      <cdr:x>0.11723</cdr:x>
      <cdr:y>0.18972</cdr:y>
    </cdr:to>
    <cdr:sp macro="" textlink="">
      <cdr:nvSpPr>
        <cdr:cNvPr id="5" name="CaixaDeTexto 2">
          <a:extLst xmlns:a="http://schemas.openxmlformats.org/drawingml/2006/main">
            <a:ext uri="{FF2B5EF4-FFF2-40B4-BE49-F238E27FC236}">
              <a16:creationId xmlns:a16="http://schemas.microsoft.com/office/drawing/2014/main" id="{B0038F96-37D8-46CD-842F-0944F8B4586F}"/>
            </a:ext>
          </a:extLst>
        </cdr:cNvPr>
        <cdr:cNvSpPr txBox="1"/>
      </cdr:nvSpPr>
      <cdr:spPr>
        <a:xfrm xmlns:a="http://schemas.openxmlformats.org/drawingml/2006/main">
          <a:off x="7810" y="702422"/>
          <a:ext cx="1008320" cy="37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/>
            <a:t>Total</a:t>
          </a:r>
          <a:r>
            <a:rPr lang="pt-BR" sz="1100"/>
            <a:t> →</a:t>
          </a:r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3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6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7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8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9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0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1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2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4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</cdr:x>
      <cdr:y>0.0973</cdr:y>
    </cdr:from>
    <cdr:to>
      <cdr:x>0.11633</cdr:x>
      <cdr:y>0.16308</cdr:y>
    </cdr:to>
    <cdr:sp macro="" textlink="">
      <cdr:nvSpPr>
        <cdr:cNvPr id="5" name="CaixaDeTexto 2">
          <a:extLst xmlns:a="http://schemas.openxmlformats.org/drawingml/2006/main">
            <a:ext uri="{FF2B5EF4-FFF2-40B4-BE49-F238E27FC236}">
              <a16:creationId xmlns:a16="http://schemas.microsoft.com/office/drawing/2014/main" id="{B0038F96-37D8-46CD-842F-0944F8B4586F}"/>
            </a:ext>
          </a:extLst>
        </cdr:cNvPr>
        <cdr:cNvSpPr txBox="1"/>
      </cdr:nvSpPr>
      <cdr:spPr>
        <a:xfrm xmlns:a="http://schemas.openxmlformats.org/drawingml/2006/main">
          <a:off x="0" y="591274"/>
          <a:ext cx="1008319" cy="3997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pt-BR" sz="1200"/>
            <a:t>Total</a:t>
          </a:r>
          <a:r>
            <a:rPr lang="pt-BR" sz="1100"/>
            <a:t> →</a:t>
          </a:r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3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6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7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8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9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0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1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2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  <cdr:relSizeAnchor xmlns:cdr="http://schemas.openxmlformats.org/drawingml/2006/chartDrawing">
    <cdr:from>
      <cdr:x>0.00479</cdr:x>
      <cdr:y>0.04788</cdr:y>
    </cdr:from>
    <cdr:to>
      <cdr:x>0.04693</cdr:x>
      <cdr:y>0.10388</cdr:y>
    </cdr:to>
    <cdr:sp macro="" textlink="">
      <cdr:nvSpPr>
        <cdr:cNvPr id="13" name="CaixaDeTexto 1">
          <a:extLst xmlns:a="http://schemas.openxmlformats.org/drawingml/2006/main">
            <a:ext uri="{FF2B5EF4-FFF2-40B4-BE49-F238E27FC236}">
              <a16:creationId xmlns:a16="http://schemas.microsoft.com/office/drawing/2014/main" id="{9E9661F0-F4FF-4EEE-9C31-A569702F8976}"/>
            </a:ext>
          </a:extLst>
        </cdr:cNvPr>
        <cdr:cNvSpPr txBox="1"/>
      </cdr:nvSpPr>
      <cdr:spPr>
        <a:xfrm xmlns:a="http://schemas.openxmlformats.org/drawingml/2006/main">
          <a:off x="47625" y="252413"/>
          <a:ext cx="41910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B8F01-7ADF-44FC-8C50-4AB956F99CDC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2813-2BC0-4F42-956E-84675AD049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33FC-11A3-4E95-AC8D-03F2CDB03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65458-4599-41BD-B4D6-6F7033E3A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03CE-AE42-4CB2-A87D-EF658773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DC8E-2294-4051-9BAF-87A4694896AD}" type="datetime1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76CB9-79FD-4793-B495-AC87AAEE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9E075-B2DC-483B-B562-F6B51E8F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97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4822-FDDD-4B44-82DB-6359ADB3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DB13D2-0A5D-43D9-9111-A85723BDC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A8470-ECDA-4D66-83EC-BCEEA3FF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3393-2DF6-4768-9903-A33E253A1614}" type="datetime1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D5956-FDC5-4CFE-88DB-82908C98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CF0A3-B748-46A6-830D-8F361D83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7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56CC8C-1FFD-4060-8242-D980F6ED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C473F1-472F-4F38-8C5C-BCDB0B508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3A098-75BC-498E-8C25-312105B9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FFC0-7865-40CC-9E05-490E0870B452}" type="datetime1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924A7-A034-4B48-BEEA-7A66A989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B9B9F-3AAE-4B37-88BB-321DFC30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8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8DB0B-547B-426C-BD56-D3B775B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69D0F-8709-4D30-A158-9AC4A4A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32491-2C1D-48B4-B6FA-20D99F5C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5266-2C0A-428F-BE01-339C58E60EED}" type="datetime1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E7B68-65F3-4D6F-8C8A-6837C71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FA6AE-96D3-4A55-A3A5-FEA50A6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12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3C290-EBE8-40BA-A4F6-F547B2A8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36435-BCDD-45C1-8705-FC165C53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2615D-0EF0-4FFE-86BE-807291A6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BE06-F079-4188-AD10-B11C7C47C436}" type="datetime1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779A2-2540-4D9D-A8EB-F35A2785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828E7-3C09-4D8F-BEB9-7972F2A5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AE69D-F83F-46C0-ADC3-5B5CBC1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819D4-6365-4379-AE42-41BA26A44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4A3B8F-4588-408E-8510-F525AD9B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3A4CFE-B04E-4A43-AD53-7A702F3F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6235-7FC3-4974-A784-AB1B7328C291}" type="datetime1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58B011-4435-4B18-AC1E-F762516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4A8C4-997D-43D1-8603-A40F5A5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3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B447-AB88-4057-B555-04D3A70C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B7E55-B5BC-40D6-8B36-BBC7D185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E94D00-7E95-4156-BAC7-F184E0B2A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A227B1-F1B5-4FD8-BC26-DB89D2D79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CBBA8C-7E47-480A-B186-A9D254F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D14ACB-D80D-4665-ACCB-B8F65DB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6074-8A07-412D-963A-173C8AABBE38}" type="datetime1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56BFA9-A2B0-4D08-AB3D-8793215E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F012B5-0943-4A3D-86AD-FE00D988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4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D517F-37B4-4E70-9AA3-90D826C8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E89724-A5DB-4E9B-9299-8FC27A08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E55F-9F9F-42DA-9600-8D3A5D38AFBA}" type="datetime1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3000C3-136D-47AA-A9FF-90D5ADDB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689B2C-D9EE-4694-B733-3BFF1DE1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9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CD0FB2-8535-48A1-803F-69FD334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C29-CF5C-4C43-B1D0-89ACC53331B5}" type="datetime1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1E5FE8-6C6C-417C-B9F6-00F51B2E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0DF04C-A950-4DAC-9673-32B78E2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BE40-DD33-49BB-A993-34E98CE9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4CF28-2ABA-4316-89AD-D8A275B8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A6FF28-6853-4AA5-8035-24F294E29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66F1B-BA70-4F26-B4BB-55F4076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3B64-26D2-4F4A-B314-13E4B76B372E}" type="datetime1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751D4-CBF3-4160-AA29-3FC7334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EDD20-738A-4AF5-BA5F-89DD2096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84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B958F-6EFD-423D-92FA-1B53C349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23CC1B-3CCD-41AD-9981-12E2E1E9B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D02718-B645-4918-B37B-84E5753B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8BBDCE-E3AA-4CAD-AD10-AB3463EB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CF4BF-3E62-4720-AB61-F18055A4F005}" type="datetime1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9BBCE-AA2A-405D-A042-A9CB3B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4C1E58-21BB-406D-AC51-F375DEC8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7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241F38-3136-474A-90F1-3F03A02F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857521-20F5-4977-9BB7-11DEF395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5F852-A47F-4575-909C-36710C8D8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B5E3-FD90-4F8D-B558-F0F24EBE36FD}" type="datetime1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7AD9E-A8DD-4B2F-B216-6C21F737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647D74-E630-4751-BAC7-F1E9EB78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F04E8-F3A8-44E5-BE2B-06D2F7E99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8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63DEC1B-D2FC-42B7-89F3-1E49FCB6AF88}"/>
              </a:ext>
            </a:extLst>
          </p:cNvPr>
          <p:cNvSpPr txBox="1"/>
          <p:nvPr/>
        </p:nvSpPr>
        <p:spPr>
          <a:xfrm>
            <a:off x="831273" y="2967335"/>
            <a:ext cx="10917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0" u="none" strike="noStrike" dirty="0">
                <a:solidFill>
                  <a:srgbClr val="FFFFFF"/>
                </a:solidFill>
                <a:effectLst/>
                <a:latin typeface="Roboto"/>
              </a:rPr>
              <a:t>Estudo</a:t>
            </a:r>
            <a:r>
              <a:rPr lang="pt-BR" sz="5400" b="1" i="0" u="none" strike="noStrike" dirty="0">
                <a:solidFill>
                  <a:srgbClr val="FFFFFF"/>
                </a:solidFill>
                <a:effectLst/>
                <a:latin typeface="Roboto"/>
              </a:rPr>
              <a:t> </a:t>
            </a:r>
            <a:r>
              <a:rPr lang="pt-BR" sz="4400" b="1" i="0" u="none" strike="noStrike" dirty="0">
                <a:solidFill>
                  <a:srgbClr val="FFFFFF"/>
                </a:solidFill>
                <a:effectLst/>
                <a:latin typeface="Roboto"/>
              </a:rPr>
              <a:t>da base de dados RH</a:t>
            </a:r>
            <a:endParaRPr lang="pt-BR" sz="19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12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F2BCC12-EA8F-4DD4-8787-7F38EE156446}"/>
              </a:ext>
            </a:extLst>
          </p:cNvPr>
          <p:cNvSpPr txBox="1"/>
          <p:nvPr/>
        </p:nvSpPr>
        <p:spPr>
          <a:xfrm>
            <a:off x="786884" y="2967335"/>
            <a:ext cx="10917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FFFFFF"/>
                </a:solidFill>
                <a:latin typeface="Roboto"/>
              </a:rPr>
              <a:t>Perguntas?</a:t>
            </a:r>
            <a:endParaRPr lang="pt-BR" sz="19900" b="1" dirty="0">
              <a:latin typeface="+mj-lt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90AC1B-CDA4-48C1-876A-C78C432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4FEA9EE-35E1-4E2F-A5A4-0649DFCBDBBB}"/>
              </a:ext>
            </a:extLst>
          </p:cNvPr>
          <p:cNvSpPr/>
          <p:nvPr/>
        </p:nvSpPr>
        <p:spPr>
          <a:xfrm>
            <a:off x="5911273" y="0"/>
            <a:ext cx="6280727" cy="685800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C15E46-ADBD-4321-A84F-D23A14E149DA}"/>
              </a:ext>
            </a:extLst>
          </p:cNvPr>
          <p:cNvSpPr txBox="1"/>
          <p:nvPr/>
        </p:nvSpPr>
        <p:spPr>
          <a:xfrm>
            <a:off x="1158222" y="2967335"/>
            <a:ext cx="385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Roboto"/>
              </a:rPr>
              <a:t>Conclusões</a:t>
            </a:r>
            <a:endParaRPr lang="pt-BR" dirty="0">
              <a:solidFill>
                <a:srgbClr val="FF0000"/>
              </a:solidFill>
              <a:latin typeface="Roboto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5E6DFA1-F93D-42FB-8DF4-BF11F9B3F202}"/>
              </a:ext>
            </a:extLst>
          </p:cNvPr>
          <p:cNvGrpSpPr/>
          <p:nvPr/>
        </p:nvGrpSpPr>
        <p:grpSpPr>
          <a:xfrm>
            <a:off x="6380086" y="766548"/>
            <a:ext cx="5391705" cy="646331"/>
            <a:chOff x="6397841" y="502484"/>
            <a:chExt cx="5391705" cy="64633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CDBA2C8-D722-446D-93B7-48257CE03909}"/>
                </a:ext>
              </a:extLst>
            </p:cNvPr>
            <p:cNvSpPr/>
            <p:nvPr/>
          </p:nvSpPr>
          <p:spPr>
            <a:xfrm>
              <a:off x="6397841" y="70196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7DDB292-B869-4FB8-A7F6-9AF3DF5EBD27}"/>
                </a:ext>
              </a:extLst>
            </p:cNvPr>
            <p:cNvSpPr txBox="1"/>
            <p:nvPr/>
          </p:nvSpPr>
          <p:spPr>
            <a:xfrm>
              <a:off x="6800295" y="502484"/>
              <a:ext cx="498925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67% dos funcionários da base de dados estão ativos.</a:t>
              </a:r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968ED51-823F-4AD1-9485-B46B58F7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chemeClr val="bg1"/>
                </a:solidFill>
              </a:rPr>
              <a:t>2</a:t>
            </a:fld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D5D3AC0-FE32-4276-84DA-2B49096935B3}"/>
              </a:ext>
            </a:extLst>
          </p:cNvPr>
          <p:cNvGrpSpPr/>
          <p:nvPr/>
        </p:nvGrpSpPr>
        <p:grpSpPr>
          <a:xfrm>
            <a:off x="6380086" y="1741529"/>
            <a:ext cx="5391705" cy="923330"/>
            <a:chOff x="6397841" y="1189634"/>
            <a:chExt cx="5391705" cy="92333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AE21CE9-BF4A-46CE-BC5C-814CF6994B92}"/>
                </a:ext>
              </a:extLst>
            </p:cNvPr>
            <p:cNvSpPr/>
            <p:nvPr/>
          </p:nvSpPr>
          <p:spPr>
            <a:xfrm>
              <a:off x="6397841" y="152761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B983065-FD2E-4FE0-B075-6C3B6C24288E}"/>
                </a:ext>
              </a:extLst>
            </p:cNvPr>
            <p:cNvSpPr txBox="1"/>
            <p:nvPr/>
          </p:nvSpPr>
          <p:spPr>
            <a:xfrm>
              <a:off x="6800295" y="1189634"/>
              <a:ext cx="4989251" cy="92333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As pessoas ativas concentram-se em faixa de valores mais superiores em relação as pessoas desligadas.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5E63184-E20D-4351-A8BE-01A0E584CB7E}"/>
              </a:ext>
            </a:extLst>
          </p:cNvPr>
          <p:cNvGrpSpPr/>
          <p:nvPr/>
        </p:nvGrpSpPr>
        <p:grpSpPr>
          <a:xfrm>
            <a:off x="6380086" y="2993509"/>
            <a:ext cx="5391705" cy="646331"/>
            <a:chOff x="6397841" y="2407508"/>
            <a:chExt cx="5391705" cy="646331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620F542-F308-4561-8399-86F69885E995}"/>
                </a:ext>
              </a:extLst>
            </p:cNvPr>
            <p:cNvSpPr/>
            <p:nvPr/>
          </p:nvSpPr>
          <p:spPr>
            <a:xfrm>
              <a:off x="6397841" y="2606987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A8723BD-CD07-4C98-BF67-993DC6B2AE49}"/>
                </a:ext>
              </a:extLst>
            </p:cNvPr>
            <p:cNvSpPr txBox="1"/>
            <p:nvPr/>
          </p:nvSpPr>
          <p:spPr>
            <a:xfrm>
              <a:off x="6800295" y="2407508"/>
              <a:ext cx="498925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10% das posições da base correspondem a 71% de todos os funcionários da empresa.   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9C5B80D-2675-41D9-8CA5-6AF11470716A}"/>
              </a:ext>
            </a:extLst>
          </p:cNvPr>
          <p:cNvGrpSpPr/>
          <p:nvPr/>
        </p:nvGrpSpPr>
        <p:grpSpPr>
          <a:xfrm>
            <a:off x="6380086" y="4943471"/>
            <a:ext cx="5391705" cy="646331"/>
            <a:chOff x="6397841" y="4679407"/>
            <a:chExt cx="5391705" cy="64633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DDE11AD-8BBB-4CBB-9373-02D5D5DAE8E8}"/>
                </a:ext>
              </a:extLst>
            </p:cNvPr>
            <p:cNvSpPr/>
            <p:nvPr/>
          </p:nvSpPr>
          <p:spPr>
            <a:xfrm>
              <a:off x="6397841" y="487888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B058071-2F72-4D59-90C7-2F38D6A7F561}"/>
                </a:ext>
              </a:extLst>
            </p:cNvPr>
            <p:cNvSpPr txBox="1"/>
            <p:nvPr/>
          </p:nvSpPr>
          <p:spPr>
            <a:xfrm>
              <a:off x="6800295" y="4679407"/>
              <a:ext cx="498925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35% das fontes de recrutamento correspondem a 60% do recrutamento.   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07698AB-5452-414E-B103-159869489CEA}"/>
              </a:ext>
            </a:extLst>
          </p:cNvPr>
          <p:cNvGrpSpPr/>
          <p:nvPr/>
        </p:nvGrpSpPr>
        <p:grpSpPr>
          <a:xfrm>
            <a:off x="6380086" y="3968490"/>
            <a:ext cx="5391705" cy="646331"/>
            <a:chOff x="6397841" y="3566433"/>
            <a:chExt cx="5391705" cy="646331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0374CD2-D8FF-41B1-8AFF-64B1096FA30D}"/>
                </a:ext>
              </a:extLst>
            </p:cNvPr>
            <p:cNvSpPr/>
            <p:nvPr/>
          </p:nvSpPr>
          <p:spPr>
            <a:xfrm>
              <a:off x="6397841" y="376591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3548998-E5A2-4038-B695-FA0BCB737866}"/>
                </a:ext>
              </a:extLst>
            </p:cNvPr>
            <p:cNvSpPr txBox="1"/>
            <p:nvPr/>
          </p:nvSpPr>
          <p:spPr>
            <a:xfrm>
              <a:off x="6800295" y="3566433"/>
              <a:ext cx="4989251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62% da base de empregados relaciona com 43% dos gerentes.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4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B19B67F-13E3-4B9B-AF13-817C7FD344E0}"/>
              </a:ext>
            </a:extLst>
          </p:cNvPr>
          <p:cNvSpPr txBox="1"/>
          <p:nvPr/>
        </p:nvSpPr>
        <p:spPr>
          <a:xfrm>
            <a:off x="849745" y="4273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Roboto"/>
              </a:rPr>
              <a:t>O inicio do problema</a:t>
            </a:r>
            <a:endParaRPr lang="pt-BR" sz="1100" dirty="0">
              <a:solidFill>
                <a:srgbClr val="FF0000"/>
              </a:solidFill>
              <a:latin typeface="Roboto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Gráfico 5">
                <a:extLst>
                  <a:ext uri="{FF2B5EF4-FFF2-40B4-BE49-F238E27FC236}">
                    <a16:creationId xmlns:a16="http://schemas.microsoft.com/office/drawing/2014/main" id="{3ACC6039-ECDD-40F3-8B3B-FFBB925262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0086541"/>
                  </p:ext>
                </p:extLst>
              </p:nvPr>
            </p:nvGraphicFramePr>
            <p:xfrm>
              <a:off x="6303594" y="1934222"/>
              <a:ext cx="5181600" cy="29895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Gráfico 5">
                <a:extLst>
                  <a:ext uri="{FF2B5EF4-FFF2-40B4-BE49-F238E27FC236}">
                    <a16:creationId xmlns:a16="http://schemas.microsoft.com/office/drawing/2014/main" id="{3ACC6039-ECDD-40F3-8B3B-FFBB925262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594" y="1934222"/>
                <a:ext cx="5181600" cy="298955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1B16603-31FA-46D2-BF4F-00A6BE9C3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896884"/>
              </p:ext>
            </p:extLst>
          </p:nvPr>
        </p:nvGraphicFramePr>
        <p:xfrm>
          <a:off x="369456" y="1934222"/>
          <a:ext cx="5181600" cy="2989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243742-1626-417E-9705-7C968E17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rgbClr val="C00000"/>
                </a:solidFill>
              </a:rPr>
              <a:t>3</a:t>
            </a:fld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B24298-C1D1-4337-996B-463AF7107035}"/>
              </a:ext>
            </a:extLst>
          </p:cNvPr>
          <p:cNvSpPr txBox="1"/>
          <p:nvPr/>
        </p:nvSpPr>
        <p:spPr>
          <a:xfrm>
            <a:off x="849745" y="4273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Roboto"/>
              </a:rPr>
              <a:t>Analise detalhada</a:t>
            </a:r>
            <a:endParaRPr lang="pt-BR" sz="1100" dirty="0">
              <a:solidFill>
                <a:srgbClr val="FF0000"/>
              </a:solidFill>
              <a:latin typeface="Roboto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29A6E56-63FC-4733-9DAB-B81485371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551388"/>
              </p:ext>
            </p:extLst>
          </p:nvPr>
        </p:nvGraphicFramePr>
        <p:xfrm>
          <a:off x="553027" y="1193656"/>
          <a:ext cx="11085945" cy="566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65690F-5458-48A4-B30A-C29665DB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rgbClr val="C00000"/>
                </a:solidFill>
              </a:rPr>
              <a:t>4</a:t>
            </a:fld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CAA3A1A-64B2-4086-ADB1-64C547631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805901"/>
              </p:ext>
            </p:extLst>
          </p:nvPr>
        </p:nvGraphicFramePr>
        <p:xfrm>
          <a:off x="1538287" y="1237312"/>
          <a:ext cx="9115425" cy="551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D40CB904-A899-4B14-9F20-482EC26AD753}"/>
              </a:ext>
            </a:extLst>
          </p:cNvPr>
          <p:cNvSpPr txBox="1"/>
          <p:nvPr/>
        </p:nvSpPr>
        <p:spPr>
          <a:xfrm>
            <a:off x="849745" y="4273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Roboto"/>
              </a:rPr>
              <a:t>Analise detalhada</a:t>
            </a:r>
            <a:endParaRPr lang="pt-BR" sz="11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00332C5-5427-4E59-AE7F-68922C70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rgbClr val="C00000"/>
                </a:solidFill>
              </a:rPr>
              <a:t>5</a:t>
            </a:fld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248BF68-656B-4777-96E2-541C27E3E9A4}"/>
              </a:ext>
            </a:extLst>
          </p:cNvPr>
          <p:cNvSpPr txBox="1"/>
          <p:nvPr/>
        </p:nvSpPr>
        <p:spPr>
          <a:xfrm>
            <a:off x="849745" y="4273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Roboto"/>
              </a:rPr>
              <a:t>Analise detalhada</a:t>
            </a:r>
            <a:endParaRPr lang="pt-BR" sz="11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C3013-1EA9-4CF5-8458-B5683A24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rgbClr val="C00000"/>
                </a:solidFill>
              </a:rPr>
              <a:t>6</a:t>
            </a:fld>
            <a:endParaRPr lang="pt-BR" dirty="0">
              <a:solidFill>
                <a:srgbClr val="C00000"/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C4BDEAB-A74D-4A3E-A586-5BB533289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14557"/>
              </p:ext>
            </p:extLst>
          </p:nvPr>
        </p:nvGraphicFramePr>
        <p:xfrm>
          <a:off x="1762125" y="1190625"/>
          <a:ext cx="8667749" cy="566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639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7DB9D26-14E8-4FF8-B677-95C4DE1D965C}"/>
              </a:ext>
            </a:extLst>
          </p:cNvPr>
          <p:cNvSpPr txBox="1"/>
          <p:nvPr/>
        </p:nvSpPr>
        <p:spPr>
          <a:xfrm>
            <a:off x="849745" y="4273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Roboto"/>
              </a:rPr>
              <a:t>Analise detalhada</a:t>
            </a:r>
            <a:endParaRPr lang="pt-BR" sz="1100" dirty="0">
              <a:solidFill>
                <a:srgbClr val="FF0000"/>
              </a:solidFill>
              <a:latin typeface="Roboto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4CB96B6-A3A7-4136-8991-18C1B76AE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514093"/>
              </p:ext>
            </p:extLst>
          </p:nvPr>
        </p:nvGraphicFramePr>
        <p:xfrm>
          <a:off x="466725" y="986184"/>
          <a:ext cx="11258550" cy="592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E891F-19B2-4797-8C9E-4F437A6A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rgbClr val="C00000"/>
                </a:solidFill>
              </a:rPr>
              <a:t>7</a:t>
            </a:fld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6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753C0AB-8492-41AC-A63C-2F945DDF5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983634"/>
              </p:ext>
            </p:extLst>
          </p:nvPr>
        </p:nvGraphicFramePr>
        <p:xfrm>
          <a:off x="1762125" y="878704"/>
          <a:ext cx="8667749" cy="607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A3E95F3-932A-4CC1-9B56-B8CD13965E93}"/>
              </a:ext>
            </a:extLst>
          </p:cNvPr>
          <p:cNvSpPr txBox="1"/>
          <p:nvPr/>
        </p:nvSpPr>
        <p:spPr>
          <a:xfrm>
            <a:off x="849745" y="427335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Roboto"/>
              </a:rPr>
              <a:t>Analise detalhada</a:t>
            </a:r>
            <a:endParaRPr lang="pt-BR" sz="11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390220-4B37-431B-8625-66B0AA9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rgbClr val="C00000"/>
                </a:solidFill>
              </a:rPr>
              <a:t>8</a:t>
            </a:fld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4FEA9EE-35E1-4E2F-A5A4-0649DFCBDBBB}"/>
              </a:ext>
            </a:extLst>
          </p:cNvPr>
          <p:cNvSpPr/>
          <p:nvPr/>
        </p:nvSpPr>
        <p:spPr>
          <a:xfrm>
            <a:off x="5911273" y="0"/>
            <a:ext cx="6280727" cy="6858000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7278CB-C35C-45C4-BB18-1F18BB61D1DA}"/>
              </a:ext>
            </a:extLst>
          </p:cNvPr>
          <p:cNvSpPr txBox="1"/>
          <p:nvPr/>
        </p:nvSpPr>
        <p:spPr>
          <a:xfrm>
            <a:off x="1477818" y="2967335"/>
            <a:ext cx="348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  <a:latin typeface="Roboto"/>
              </a:rPr>
              <a:t>Soluções</a:t>
            </a:r>
            <a:endParaRPr lang="pt-BR" dirty="0">
              <a:solidFill>
                <a:srgbClr val="FF0000"/>
              </a:solidFill>
              <a:latin typeface="Roboto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0B4898E-F451-4A7B-85EA-C92C690DCF88}"/>
              </a:ext>
            </a:extLst>
          </p:cNvPr>
          <p:cNvGrpSpPr/>
          <p:nvPr/>
        </p:nvGrpSpPr>
        <p:grpSpPr>
          <a:xfrm>
            <a:off x="6355783" y="2260489"/>
            <a:ext cx="5391705" cy="923330"/>
            <a:chOff x="6397841" y="363985"/>
            <a:chExt cx="5391705" cy="92333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6E79F12-1113-452F-AD7A-C590771C256C}"/>
                </a:ext>
              </a:extLst>
            </p:cNvPr>
            <p:cNvSpPr/>
            <p:nvPr/>
          </p:nvSpPr>
          <p:spPr>
            <a:xfrm>
              <a:off x="6397841" y="70196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6F7DDF7-83CD-45F0-9156-789CBD090B13}"/>
                </a:ext>
              </a:extLst>
            </p:cNvPr>
            <p:cNvSpPr txBox="1"/>
            <p:nvPr/>
          </p:nvSpPr>
          <p:spPr>
            <a:xfrm>
              <a:off x="6800295" y="363985"/>
              <a:ext cx="4989251" cy="92333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Montar um plano de benefícios para a faixa de funcionários que estão na menor porção de valores por hora de trabalho.</a:t>
              </a:r>
            </a:p>
          </p:txBody>
        </p:sp>
      </p:grp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3564F37-4ACA-4460-B959-9D167969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F04E8-F3A8-44E5-BE2B-06D2F7E99FDC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5049432-5436-4B7C-AAF6-FCDB744D5496}"/>
              </a:ext>
            </a:extLst>
          </p:cNvPr>
          <p:cNvGrpSpPr/>
          <p:nvPr/>
        </p:nvGrpSpPr>
        <p:grpSpPr>
          <a:xfrm>
            <a:off x="6355783" y="3802590"/>
            <a:ext cx="5391705" cy="923330"/>
            <a:chOff x="6397841" y="1759260"/>
            <a:chExt cx="5391705" cy="92333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24DC8AA-4C56-4070-9B72-BFF7EDBFDD9A}"/>
                </a:ext>
              </a:extLst>
            </p:cNvPr>
            <p:cNvSpPr/>
            <p:nvPr/>
          </p:nvSpPr>
          <p:spPr>
            <a:xfrm>
              <a:off x="6397841" y="209723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7988733-6865-4F51-B905-9AA7ABFEC1EE}"/>
                </a:ext>
              </a:extLst>
            </p:cNvPr>
            <p:cNvSpPr txBox="1"/>
            <p:nvPr/>
          </p:nvSpPr>
          <p:spPr>
            <a:xfrm>
              <a:off x="6800295" y="1759260"/>
              <a:ext cx="4989251" cy="92333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Montar um plano ação para com o gerente, onde possa analisar se o problema pode esta sendo causado por eles.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616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219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'Ayrton Cossuol Ayrton</dc:creator>
  <cp:lastModifiedBy>'Ayrton Cossuol Ayrton</cp:lastModifiedBy>
  <cp:revision>32</cp:revision>
  <dcterms:created xsi:type="dcterms:W3CDTF">2020-09-23T18:09:31Z</dcterms:created>
  <dcterms:modified xsi:type="dcterms:W3CDTF">2020-09-28T21:29:10Z</dcterms:modified>
</cp:coreProperties>
</file>