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559675" cy="10691800"/>
  <p:embeddedFontLst>
    <p:embeddedFont>
      <p:font typeface="Tahoma"/>
      <p:regular r:id="rId22"/>
      <p:bold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8" roundtripDataSignature="AMtx7mjqxBjug8sczk3o3LTPYFWhsDqf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an Manuel Cipollon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Tahoma-regular.fntdata"/><Relationship Id="rId21" Type="http://schemas.openxmlformats.org/officeDocument/2006/relationships/slide" Target="slides/slide15.xml"/><Relationship Id="rId24" Type="http://schemas.openxmlformats.org/officeDocument/2006/relationships/font" Target="fonts/CenturyGothic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17T11:11:42.451">
    <p:pos x="646" y="481"/>
    <p:text>No sería necesario incluir el Distinct, ya que las operaciones de conjuntos por defecto descartan las tuplas repetidas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-V1pDQ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/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/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 txBox="1"/>
          <p:nvPr/>
        </p:nvSpPr>
        <p:spPr>
          <a:xfrm>
            <a:off x="4716462" y="11876087"/>
            <a:ext cx="3606800" cy="614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25422" lvl="0" marL="246061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:notes"/>
          <p:cNvSpPr txBox="1"/>
          <p:nvPr/>
        </p:nvSpPr>
        <p:spPr>
          <a:xfrm>
            <a:off x="4716462" y="11876087"/>
            <a:ext cx="3614737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041400" y="950912"/>
            <a:ext cx="6248400" cy="46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/>
        </p:nvSpPr>
        <p:spPr>
          <a:xfrm>
            <a:off x="833437" y="5937250"/>
            <a:ext cx="6667500" cy="562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6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66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66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22)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númeroPrestamo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préstamo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importe </a:t>
            </a:r>
            <a:r>
              <a:rPr b="1" lang="en-US">
                <a:solidFill>
                  <a:srgbClr val="FF0000"/>
                </a:solidFill>
              </a:rPr>
              <a:t>is null</a:t>
            </a:r>
            <a:r>
              <a:rPr lang="en-US">
                <a:solidFill>
                  <a:srgbClr val="FF0000"/>
                </a:solidFill>
              </a:rPr>
              <a:t>     </a:t>
            </a:r>
            <a:r>
              <a:rPr i="1" lang="en-US">
                <a:solidFill>
                  <a:srgbClr val="FF0000"/>
                </a:solidFill>
              </a:rPr>
              <a:t>(se puede utilizar </a:t>
            </a:r>
            <a:r>
              <a:rPr b="1" i="1" lang="en-US">
                <a:solidFill>
                  <a:srgbClr val="FF0000"/>
                </a:solidFill>
              </a:rPr>
              <a:t>is not null)</a:t>
            </a:r>
            <a:r>
              <a:rPr i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23) 🡪 </a:t>
            </a:r>
            <a:r>
              <a:rPr b="1" lang="en-US"/>
              <a:t>COMENZAMOS CON ANIDACION DE CONSULTAS</a:t>
            </a:r>
            <a:endParaRPr b="1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Select distinct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,cliente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 sz="12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propietarioprestamo</a:t>
            </a:r>
            <a:r>
              <a:rPr b="0" lang="en-US" sz="1200">
                <a:solidFill>
                  <a:srgbClr val="FF0000"/>
                </a:solidFill>
              </a:rPr>
              <a:t>. nrocliente = cliente.nroCliente </a:t>
            </a:r>
            <a:r>
              <a:rPr b="1" lang="en-US" sz="1200">
                <a:solidFill>
                  <a:srgbClr val="FF0000"/>
                </a:solidFill>
              </a:rPr>
              <a:t>and </a:t>
            </a:r>
            <a:r>
              <a:rPr lang="en-US">
                <a:solidFill>
                  <a:srgbClr val="FF0000"/>
                </a:solidFill>
              </a:rPr>
              <a:t>nroCliente </a:t>
            </a:r>
            <a:r>
              <a:rPr b="1" lang="en-US">
                <a:solidFill>
                  <a:srgbClr val="FF0000"/>
                </a:solidFill>
              </a:rPr>
              <a:t>in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nroCliente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pp.codCliente=c.codCliente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b="1" lang="en-US" sz="1100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b="1" lang="en-US" sz="1100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nroCliente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c, </a:t>
            </a:r>
            <a:r>
              <a:rPr b="1" lang="en-US" sz="1100">
                <a:solidFill>
                  <a:srgbClr val="FF0000"/>
                </a:solidFill>
              </a:rPr>
              <a:t>sucursal s1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b="1" lang="en-US" sz="1100">
                <a:solidFill>
                  <a:srgbClr val="FF0000"/>
                </a:solidFill>
              </a:rPr>
              <a:t>s1</a:t>
            </a:r>
            <a:r>
              <a:rPr lang="en-US" sz="1100">
                <a:solidFill>
                  <a:srgbClr val="FF0000"/>
                </a:solidFill>
              </a:rPr>
              <a:t>.nombreSucursal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s.ciudadSucursal=“LP”)</a:t>
            </a:r>
            <a:endParaRPr b="1" sz="1100">
              <a:solidFill>
                <a:srgbClr val="FF0000"/>
              </a:solidFill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 🡪 QUE PASA SI DEBERIA SER EL PRESTAMO Y LA CUENTA EN LA </a:t>
            </a:r>
            <a:r>
              <a:rPr b="1" lang="en-US"/>
              <a:t>MISMA SUCURSAL DE LA PLATA</a:t>
            </a:r>
            <a:endParaRPr b="1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b="1" lang="en-US" sz="1100">
                <a:solidFill>
                  <a:srgbClr val="FF0000"/>
                </a:solidFill>
              </a:rPr>
              <a:t>and </a:t>
            </a:r>
            <a:r>
              <a:rPr lang="en-US" sz="1100">
                <a:solidFill>
                  <a:srgbClr val="FF0000"/>
                </a:solidFill>
              </a:rPr>
              <a:t>pp.codCliente=c.codCliente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b="1" lang="en-US" sz="1100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b="1" lang="en-US" sz="1100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codCliente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</a:t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b="1" lang="en-US" sz="1100">
                <a:solidFill>
                  <a:srgbClr val="FF0000"/>
                </a:solidFill>
              </a:rPr>
              <a:t>s</a:t>
            </a:r>
            <a:r>
              <a:rPr lang="en-US" sz="1100">
                <a:solidFill>
                  <a:srgbClr val="FF0000"/>
                </a:solidFill>
              </a:rPr>
              <a:t>.nombreSucursal) 🡪 </a:t>
            </a:r>
            <a:r>
              <a:rPr b="1" lang="en-US" sz="1100">
                <a:solidFill>
                  <a:srgbClr val="FF0000"/>
                </a:solidFill>
              </a:rPr>
              <a:t>USAMOS LA MISMA TABLA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7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67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67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22)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númeroPrestamo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préstamo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importe </a:t>
            </a:r>
            <a:r>
              <a:rPr b="1" lang="en-US">
                <a:solidFill>
                  <a:srgbClr val="FF0000"/>
                </a:solidFill>
              </a:rPr>
              <a:t>is null</a:t>
            </a:r>
            <a:r>
              <a:rPr lang="en-US">
                <a:solidFill>
                  <a:srgbClr val="FF0000"/>
                </a:solidFill>
              </a:rPr>
              <a:t>     </a:t>
            </a:r>
            <a:r>
              <a:rPr i="1" lang="en-US">
                <a:solidFill>
                  <a:srgbClr val="FF0000"/>
                </a:solidFill>
              </a:rPr>
              <a:t>(se puede utilizar </a:t>
            </a:r>
            <a:r>
              <a:rPr b="1" i="1" lang="en-US">
                <a:solidFill>
                  <a:srgbClr val="FF0000"/>
                </a:solidFill>
              </a:rPr>
              <a:t>is not null)</a:t>
            </a:r>
            <a:r>
              <a:rPr i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23) 🡪 </a:t>
            </a:r>
            <a:r>
              <a:rPr b="1" lang="en-US"/>
              <a:t>COMENZAMOS CON ANIDACION DE CONSULTAS</a:t>
            </a:r>
            <a:endParaRPr b="1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Select distinct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,cliente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 sz="12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propietarioprestamo</a:t>
            </a:r>
            <a:r>
              <a:rPr b="0" lang="en-US" sz="1200">
                <a:solidFill>
                  <a:srgbClr val="FF0000"/>
                </a:solidFill>
              </a:rPr>
              <a:t>. nrocliente = cliente.nroCliente </a:t>
            </a:r>
            <a:r>
              <a:rPr b="1" lang="en-US" sz="1200">
                <a:solidFill>
                  <a:srgbClr val="FF0000"/>
                </a:solidFill>
              </a:rPr>
              <a:t>and </a:t>
            </a:r>
            <a:r>
              <a:rPr lang="en-US">
                <a:solidFill>
                  <a:srgbClr val="FF0000"/>
                </a:solidFill>
              </a:rPr>
              <a:t>nroCliente </a:t>
            </a:r>
            <a:r>
              <a:rPr b="1" lang="en-US">
                <a:solidFill>
                  <a:srgbClr val="FF0000"/>
                </a:solidFill>
              </a:rPr>
              <a:t>in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nroCliente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pp.codCliente=c.codCliente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b="1" lang="en-US" sz="1100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b="1" lang="en-US" sz="1100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nroCliente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c, </a:t>
            </a:r>
            <a:r>
              <a:rPr b="1" lang="en-US" sz="1100">
                <a:solidFill>
                  <a:srgbClr val="FF0000"/>
                </a:solidFill>
              </a:rPr>
              <a:t>sucursal s1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b="1" lang="en-US" sz="1100">
                <a:solidFill>
                  <a:srgbClr val="FF0000"/>
                </a:solidFill>
              </a:rPr>
              <a:t>s1</a:t>
            </a:r>
            <a:r>
              <a:rPr lang="en-US" sz="1100">
                <a:solidFill>
                  <a:srgbClr val="FF0000"/>
                </a:solidFill>
              </a:rPr>
              <a:t>.nombreSucursal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s.ciudadSucursal=“LP”)</a:t>
            </a:r>
            <a:endParaRPr b="1" sz="1100">
              <a:solidFill>
                <a:srgbClr val="FF0000"/>
              </a:solidFill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24) 🡪 QUE PASA SI DEBERIA SER EL PRESTAMO Y LA CUENTA EN LA </a:t>
            </a:r>
            <a:r>
              <a:rPr b="1" lang="en-US"/>
              <a:t>MISMA SUCURSAL DE LA PLATA</a:t>
            </a:r>
            <a:endParaRPr b="1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distinct</a:t>
            </a:r>
            <a:r>
              <a:rPr lang="en-US" sz="1100">
                <a:solidFill>
                  <a:srgbClr val="FF0000"/>
                </a:solidFill>
              </a:rPr>
              <a:t> nombCliente</a:t>
            </a:r>
            <a:endParaRPr sz="1100">
              <a:solidFill>
                <a:srgbClr val="FF0000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propietarioprestamo as pp, prestamo as p, sucursal as s, cliente as c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pp.#préstamo = p.#prestamo</a:t>
            </a:r>
            <a:endParaRPr sz="11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p.nombreSucursal = s.nombreSucursal</a:t>
            </a:r>
            <a:endParaRPr sz="1100">
              <a:solidFill>
                <a:srgbClr val="FF0000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s.ciudad_sucursal=“LP” </a:t>
            </a:r>
            <a:r>
              <a:rPr b="1" lang="en-US" sz="1100">
                <a:solidFill>
                  <a:srgbClr val="FF0000"/>
                </a:solidFill>
              </a:rPr>
              <a:t>and </a:t>
            </a:r>
            <a:r>
              <a:rPr lang="en-US" sz="1100">
                <a:solidFill>
                  <a:srgbClr val="FF0000"/>
                </a:solidFill>
              </a:rPr>
              <a:t>pp.codCliente=c.codCliente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pp.nroCliente </a:t>
            </a:r>
            <a:r>
              <a:rPr b="1" lang="en-US" sz="1100">
                <a:solidFill>
                  <a:srgbClr val="FF0000"/>
                </a:solidFill>
              </a:rPr>
              <a:t>in</a:t>
            </a:r>
            <a:r>
              <a:rPr lang="en-US" sz="1100">
                <a:solidFill>
                  <a:srgbClr val="FF0000"/>
                </a:solidFill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0000"/>
                </a:solidFill>
              </a:rPr>
              <a:t>(</a:t>
            </a:r>
            <a:r>
              <a:rPr b="1" lang="en-US" sz="1100">
                <a:solidFill>
                  <a:srgbClr val="FF0000"/>
                </a:solidFill>
              </a:rPr>
              <a:t>Select</a:t>
            </a:r>
            <a:r>
              <a:rPr lang="en-US" sz="1100">
                <a:solidFill>
                  <a:srgbClr val="FF0000"/>
                </a:solidFill>
              </a:rPr>
              <a:t> codCliente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 pc, cuenta c</a:t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pc.#cuenta = c.#cuenta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and</a:t>
            </a:r>
            <a:r>
              <a:rPr lang="en-US" sz="1100">
                <a:solidFill>
                  <a:srgbClr val="FF0000"/>
                </a:solidFill>
              </a:rPr>
              <a:t> c.nombreSucursal = </a:t>
            </a:r>
            <a:r>
              <a:rPr b="1" lang="en-US" sz="1100">
                <a:solidFill>
                  <a:srgbClr val="FF0000"/>
                </a:solidFill>
              </a:rPr>
              <a:t>s</a:t>
            </a:r>
            <a:r>
              <a:rPr lang="en-US" sz="1100">
                <a:solidFill>
                  <a:srgbClr val="FF0000"/>
                </a:solidFill>
              </a:rPr>
              <a:t>.nombreSucursal) 🡪 </a:t>
            </a:r>
            <a:r>
              <a:rPr b="1" lang="en-US" sz="1100">
                <a:solidFill>
                  <a:srgbClr val="FF0000"/>
                </a:solidFill>
              </a:rPr>
              <a:t>USAMOS LA MISMA TABLA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68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68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Ejemplo 25)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Ejemplo 27)</a:t>
            </a:r>
            <a:endParaRPr sz="12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b="1" lang="en-US" sz="1200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200">
                <a:solidFill>
                  <a:schemeClr val="dk1"/>
                </a:solidFill>
              </a:rPr>
              <a:t>Ejemplo 28)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r>
              <a:rPr lang="en-US" sz="1200">
                <a:solidFill>
                  <a:srgbClr val="FF0000"/>
                </a:solidFill>
              </a:rPr>
              <a:t>SELECT dni, nombCliente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FROM cliente c NATURAL JOIN PropietarioCuenta pc NATURAL JOIN Cuenta cu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GROUP BY c.codCliente, c.dni, c.nombCliente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HAVING COUNT(DISTINCT(cu.nombreSucursal)) = (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	SELECT COUNT(*) as total_sucursales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		FROM Sucursal</a:t>
            </a:r>
            <a:endParaRPr sz="1200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)</a:t>
            </a:r>
            <a:endParaRPr sz="1200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9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69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4" name="Google Shape;204;p69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25)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&gt;=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27)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b="1" lang="en-US" sz="1200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0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70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70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25)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27)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b="1" lang="en-US" sz="1200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1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71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71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25)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some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26)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FF0000"/>
                </a:solidFill>
              </a:rPr>
              <a:t> activo </a:t>
            </a:r>
            <a:r>
              <a:rPr b="1" lang="en-US" sz="1200">
                <a:solidFill>
                  <a:srgbClr val="FF0000"/>
                </a:solidFill>
              </a:rPr>
              <a:t>&gt; all </a:t>
            </a:r>
            <a:r>
              <a:rPr lang="en-US" sz="1200">
                <a:solidFill>
                  <a:srgbClr val="FF0000"/>
                </a:solidFill>
              </a:rPr>
              <a:t>( 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activo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	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sucursal)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 Ejemplo 27)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Select</a:t>
            </a:r>
            <a:r>
              <a:rPr lang="en-US" sz="1200">
                <a:solidFill>
                  <a:srgbClr val="FF0000"/>
                </a:solidFill>
              </a:rPr>
              <a:t> 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</a:t>
            </a:r>
            <a:r>
              <a:rPr b="1" lang="en-US" sz="1200">
                <a:solidFill>
                  <a:srgbClr val="FF0000"/>
                </a:solidFill>
              </a:rPr>
              <a:t>Having avg</a:t>
            </a:r>
            <a:r>
              <a:rPr lang="en-US" sz="1200">
                <a:solidFill>
                  <a:srgbClr val="FF0000"/>
                </a:solidFill>
              </a:rPr>
              <a:t> (saldo) </a:t>
            </a:r>
            <a:r>
              <a:rPr b="1" lang="en-US" sz="1200">
                <a:solidFill>
                  <a:srgbClr val="FF0000"/>
                </a:solidFill>
              </a:rPr>
              <a:t>&gt;= all</a:t>
            </a:r>
            <a:r>
              <a:rPr lang="en-US" sz="1200">
                <a:solidFill>
                  <a:srgbClr val="FF0000"/>
                </a:solidFill>
              </a:rPr>
              <a:t> ( </a:t>
            </a:r>
            <a:r>
              <a:rPr b="1" lang="en-US" sz="1200">
                <a:solidFill>
                  <a:srgbClr val="FF0000"/>
                </a:solidFill>
              </a:rPr>
              <a:t>select avg</a:t>
            </a:r>
            <a:r>
              <a:rPr lang="en-US" sz="1200">
                <a:solidFill>
                  <a:srgbClr val="FF0000"/>
                </a:solidFill>
              </a:rPr>
              <a:t> saldo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       		                       </a:t>
            </a:r>
            <a:r>
              <a:rPr b="1" lang="en-US" sz="1200">
                <a:solidFill>
                  <a:srgbClr val="FF0000"/>
                </a:solidFill>
              </a:rPr>
              <a:t>from</a:t>
            </a:r>
            <a:r>
              <a:rPr lang="en-US" sz="1200">
                <a:solidFill>
                  <a:srgbClr val="FF0000"/>
                </a:solidFill>
              </a:rPr>
              <a:t> cuenta</a:t>
            </a:r>
            <a:endParaRPr sz="12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FF0000"/>
                </a:solidFill>
              </a:rPr>
              <a:t>	                                            </a:t>
            </a:r>
            <a:r>
              <a:rPr b="1" lang="en-US" sz="1200">
                <a:solidFill>
                  <a:srgbClr val="FF0000"/>
                </a:solidFill>
              </a:rPr>
              <a:t>group by </a:t>
            </a:r>
            <a:r>
              <a:rPr lang="en-US" sz="1200">
                <a:solidFill>
                  <a:srgbClr val="FF0000"/>
                </a:solidFill>
              </a:rPr>
              <a:t>nombreSucursal)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11)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 natural join Cliente)  </a:t>
            </a:r>
            <a:r>
              <a:rPr b="1" lang="en-US">
                <a:solidFill>
                  <a:srgbClr val="FF0000"/>
                </a:solidFill>
              </a:rPr>
              <a:t>Union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natural join Cliente)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12)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 natural join Cliente)   </a:t>
            </a:r>
            <a:r>
              <a:rPr b="1" lang="en-US">
                <a:solidFill>
                  <a:srgbClr val="FF0000"/>
                </a:solidFill>
              </a:rPr>
              <a:t>Intersect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  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natural join Cliente)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lang="en-US"/>
              <a:t> Ejemplo 13)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 natural join Cliente)   </a:t>
            </a:r>
            <a:r>
              <a:rPr b="1" lang="en-US">
                <a:solidFill>
                  <a:srgbClr val="FF0000"/>
                </a:solidFill>
              </a:rPr>
              <a:t>Except</a:t>
            </a:r>
            <a:r>
              <a:rPr lang="en-US">
                <a:solidFill>
                  <a:srgbClr val="FF0000"/>
                </a:solidFill>
              </a:rPr>
              <a:t>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dni,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  	  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 natural join Cliente)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11)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  </a:t>
            </a:r>
            <a:r>
              <a:rPr b="1" lang="en-US">
                <a:solidFill>
                  <a:srgbClr val="FF0000"/>
                </a:solidFill>
              </a:rPr>
              <a:t>Union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12)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   </a:t>
            </a:r>
            <a:r>
              <a:rPr b="1" lang="en-US">
                <a:solidFill>
                  <a:srgbClr val="FF0000"/>
                </a:solidFill>
              </a:rPr>
              <a:t>Intersect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   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lang="en-US"/>
              <a:t> Ejemplo 13)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PropietarioCuenta)   </a:t>
            </a:r>
            <a:r>
              <a:rPr b="1" lang="en-US">
                <a:solidFill>
                  <a:srgbClr val="FF0000"/>
                </a:solidFill>
              </a:rPr>
              <a:t>Except</a:t>
            </a:r>
            <a:r>
              <a:rPr lang="en-US">
                <a:solidFill>
                  <a:srgbClr val="FF0000"/>
                </a:solidFill>
              </a:rPr>
              <a:t>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	 (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nombCliente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  	  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PropietarioPrestamo)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 txBox="1"/>
          <p:nvPr/>
        </p:nvSpPr>
        <p:spPr>
          <a:xfrm>
            <a:off x="5592324" y="6416909"/>
            <a:ext cx="4277164" cy="33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18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18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14)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COUNT(nroCuenta) as cantCuentas    🡪 podria  contar cualquier campo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saldo &gt; 50000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15)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AVG(saldo) as Promedio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‘X’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16)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MAX(importe) as Maximo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‘Y’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17)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SUM(importe) as total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1:notes"/>
          <p:cNvSpPr txBox="1"/>
          <p:nvPr/>
        </p:nvSpPr>
        <p:spPr>
          <a:xfrm>
            <a:off x="5592324" y="6416909"/>
            <a:ext cx="4277164" cy="33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61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61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14)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COUNT(nroCuenta) as cantCuentas    🡪 podria  contar cualquier campo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saldo &gt; 50000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15)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AVG(saldo) as Promedio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‘X’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16)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MAX(importe) as Maximo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‘Y’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17)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SUM(importe) as total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2:notes"/>
          <p:cNvSpPr txBox="1"/>
          <p:nvPr/>
        </p:nvSpPr>
        <p:spPr>
          <a:xfrm>
            <a:off x="5592324" y="6416909"/>
            <a:ext cx="4277164" cy="33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62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62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14)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COUNT(nroCuenta) as cantCuentas    🡪 podria  contar cualquier campo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saldo &gt; 50000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15)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AVG(saldo) as Promedio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‘X’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16)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MAX(importe) as Maximo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 </a:t>
            </a:r>
            <a:r>
              <a:rPr lang="en-US">
                <a:solidFill>
                  <a:srgbClr val="FF0000"/>
                </a:solidFill>
              </a:rPr>
              <a:t>nombreSucursal = ‘Y’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Ejemplo 17)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 </a:t>
            </a:r>
            <a:r>
              <a:rPr lang="en-US">
                <a:solidFill>
                  <a:srgbClr val="FF0000"/>
                </a:solidFill>
              </a:rPr>
              <a:t>SUM(importe) as total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Prestamo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63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Google Shape;156;p63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18)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 as saldoProm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/>
              <a:t> </a:t>
            </a:r>
            <a:r>
              <a:rPr lang="en-US"/>
              <a:t>Ejemplo 19) </a:t>
            </a:r>
            <a:r>
              <a:rPr b="1" i="1" lang="en-US"/>
              <a:t>un cliente solo debe contarse una vez aunque tenga varias cuentas, es un solo cliente.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count(distinct</a:t>
            </a:r>
            <a:r>
              <a:rPr lang="en-US">
                <a:solidFill>
                  <a:srgbClr val="FF0000"/>
                </a:solidFill>
              </a:rPr>
              <a:t> nroCliente)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cuenta, propietariocuenta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cuenta.número = propietariocuenta.número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20)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rgbClr val="FF0000"/>
                </a:solidFill>
              </a:rPr>
              <a:t>cuenta	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Having avg</a:t>
            </a:r>
            <a:r>
              <a:rPr lang="en-US">
                <a:solidFill>
                  <a:srgbClr val="FF0000"/>
                </a:solidFill>
              </a:rPr>
              <a:t>(saldo) &gt; 200000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21)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</a:t>
            </a:r>
            <a:r>
              <a:rPr lang="en-US" sz="1100">
                <a:solidFill>
                  <a:srgbClr val="FF0000"/>
                </a:solidFill>
              </a:rPr>
              <a:t>nombCliente, </a:t>
            </a:r>
            <a:r>
              <a:rPr b="1" lang="en-US" sz="1100">
                <a:solidFill>
                  <a:srgbClr val="FF0000"/>
                </a:solidFill>
              </a:rPr>
              <a:t>avg</a:t>
            </a:r>
            <a:r>
              <a:rPr lang="en-US" sz="1100">
                <a:solidFill>
                  <a:srgbClr val="FF0000"/>
                </a:solidFill>
              </a:rPr>
              <a:t>(saldo)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propietariocuenta, cuenta, cliente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propietariocuenta.nroCuenta= cuenta.nroCuenta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            </a:t>
            </a:r>
            <a:r>
              <a:rPr b="0" lang="en-US" sz="1100">
                <a:solidFill>
                  <a:srgbClr val="FF0000"/>
                </a:solidFill>
              </a:rPr>
              <a:t>propietariocuenta. nrocliente = cliente.nroCliente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>
                <a:solidFill>
                  <a:srgbClr val="FF0000"/>
                </a:solidFill>
              </a:rPr>
              <a:t>           ciudad_cliente = “La Plata”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Group by</a:t>
            </a:r>
            <a:r>
              <a:rPr lang="en-US" sz="1100">
                <a:solidFill>
                  <a:srgbClr val="FF0000"/>
                </a:solidFill>
              </a:rPr>
              <a:t> propietariocuenta.nroCliente, cliente.nombCliente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Having count </a:t>
            </a:r>
            <a:r>
              <a:rPr lang="en-US" sz="1100">
                <a:solidFill>
                  <a:srgbClr val="FF0000"/>
                </a:solidFill>
              </a:rPr>
              <a:t>(propietariocuenta.númeroCuenta)&gt;=3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100">
                <a:solidFill>
                  <a:srgbClr val="FF0000"/>
                </a:solidFill>
              </a:rPr>
              <a:t>DISTINCT NO NECESARIO</a:t>
            </a:r>
            <a:r>
              <a:rPr i="1" lang="en-US" sz="1100">
                <a:solidFill>
                  <a:srgbClr val="FF0000"/>
                </a:solidFill>
              </a:rPr>
              <a:t>: Having count (</a:t>
            </a:r>
            <a:r>
              <a:rPr b="1" i="1" lang="en-US" sz="1100">
                <a:solidFill>
                  <a:srgbClr val="FF0000"/>
                </a:solidFill>
              </a:rPr>
              <a:t>distinct</a:t>
            </a:r>
            <a:r>
              <a:rPr i="1" lang="en-US" sz="1100">
                <a:solidFill>
                  <a:srgbClr val="FF0000"/>
                </a:solidFill>
              </a:rPr>
              <a:t> propietariocuenta.número_cuenta)&gt;=3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4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64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p64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18)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 as saldoProm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/>
              <a:t> </a:t>
            </a:r>
            <a:r>
              <a:rPr lang="en-US"/>
              <a:t>Ejemplo 19) </a:t>
            </a:r>
            <a:r>
              <a:rPr b="1" i="1" lang="en-US"/>
              <a:t>un cliente solo debe contarse una vez aunque tenga varias cuentas, es un solo cliente.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count(distinct</a:t>
            </a:r>
            <a:r>
              <a:rPr lang="en-US">
                <a:solidFill>
                  <a:srgbClr val="FF0000"/>
                </a:solidFill>
              </a:rPr>
              <a:t> nroCliente)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cuenta, propietariocuenta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cuenta.número = propietariocuenta.número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20)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rgbClr val="FF0000"/>
                </a:solidFill>
              </a:rPr>
              <a:t>cuenta	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Having avg</a:t>
            </a:r>
            <a:r>
              <a:rPr lang="en-US">
                <a:solidFill>
                  <a:srgbClr val="FF0000"/>
                </a:solidFill>
              </a:rPr>
              <a:t>(saldo) &gt; 200000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21)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</a:t>
            </a:r>
            <a:r>
              <a:rPr lang="en-US" sz="1100">
                <a:solidFill>
                  <a:srgbClr val="FF0000"/>
                </a:solidFill>
              </a:rPr>
              <a:t>nombCliente, </a:t>
            </a:r>
            <a:r>
              <a:rPr b="1" lang="en-US" sz="1100">
                <a:solidFill>
                  <a:srgbClr val="FF0000"/>
                </a:solidFill>
              </a:rPr>
              <a:t>avg</a:t>
            </a:r>
            <a:r>
              <a:rPr lang="en-US" sz="1100">
                <a:solidFill>
                  <a:srgbClr val="FF0000"/>
                </a:solidFill>
              </a:rPr>
              <a:t>(saldo)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propietariocuenta, cuenta, cliente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propietariocuenta.nroCuenta= cuenta.nroCuenta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            </a:t>
            </a:r>
            <a:r>
              <a:rPr b="0" lang="en-US" sz="1100">
                <a:solidFill>
                  <a:srgbClr val="FF0000"/>
                </a:solidFill>
              </a:rPr>
              <a:t>propietariocuenta. nrocliente = cliente.nroCliente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>
                <a:solidFill>
                  <a:srgbClr val="FF0000"/>
                </a:solidFill>
              </a:rPr>
              <a:t>           ciudad_cliente = “La Plata”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Group by</a:t>
            </a:r>
            <a:r>
              <a:rPr lang="en-US" sz="1100">
                <a:solidFill>
                  <a:srgbClr val="FF0000"/>
                </a:solidFill>
              </a:rPr>
              <a:t> propietariocuenta.nroCliente, cliente.nombCliente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Having count </a:t>
            </a:r>
            <a:r>
              <a:rPr lang="en-US" sz="1100">
                <a:solidFill>
                  <a:srgbClr val="FF0000"/>
                </a:solidFill>
              </a:rPr>
              <a:t>(propietariocuenta.númeroCuenta)&gt;=3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100">
                <a:solidFill>
                  <a:srgbClr val="FF0000"/>
                </a:solidFill>
              </a:rPr>
              <a:t>DISTINCT NO NECESARIO</a:t>
            </a:r>
            <a:r>
              <a:rPr i="1" lang="en-US" sz="1100">
                <a:solidFill>
                  <a:srgbClr val="FF0000"/>
                </a:solidFill>
              </a:rPr>
              <a:t>: Having count (</a:t>
            </a:r>
            <a:r>
              <a:rPr b="1" i="1" lang="en-US" sz="1100">
                <a:solidFill>
                  <a:srgbClr val="FF0000"/>
                </a:solidFill>
              </a:rPr>
              <a:t>distinct</a:t>
            </a:r>
            <a:r>
              <a:rPr i="1" lang="en-US" sz="1100">
                <a:solidFill>
                  <a:srgbClr val="FF0000"/>
                </a:solidFill>
              </a:rPr>
              <a:t> propietariocuenta.número_cuenta)&gt;=3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5:notes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65:notes"/>
          <p:cNvSpPr/>
          <p:nvPr>
            <p:ph idx="2" type="sldImg"/>
          </p:nvPr>
        </p:nvSpPr>
        <p:spPr>
          <a:xfrm>
            <a:off x="3248025" y="506413"/>
            <a:ext cx="3378200" cy="25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65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425" lIns="90875" spcFirstLastPara="1" rIns="90875" wrap="square" tIns="45425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Ejercicio 18)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 as saldoProm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/>
              <a:t> </a:t>
            </a:r>
            <a:r>
              <a:rPr lang="en-US"/>
              <a:t>Ejemplo 19) </a:t>
            </a:r>
            <a:r>
              <a:rPr b="1" i="1" lang="en-US"/>
              <a:t>un cliente solo debe contarse una vez aunque tenga varias cuentas, es un solo cliente.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count(distinct</a:t>
            </a:r>
            <a:r>
              <a:rPr lang="en-US">
                <a:solidFill>
                  <a:srgbClr val="FF0000"/>
                </a:solidFill>
              </a:rPr>
              <a:t> nroCliente)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</a:t>
            </a:r>
            <a:r>
              <a:rPr lang="en-US">
                <a:solidFill>
                  <a:srgbClr val="FF0000"/>
                </a:solidFill>
              </a:rPr>
              <a:t> cuenta, propietariocuenta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cuenta.número = propietariocuenta.número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20)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nombreSucursal, </a:t>
            </a:r>
            <a:r>
              <a:rPr b="1" lang="en-US">
                <a:solidFill>
                  <a:srgbClr val="FF0000"/>
                </a:solidFill>
              </a:rPr>
              <a:t>avg</a:t>
            </a:r>
            <a:r>
              <a:rPr lang="en-US">
                <a:solidFill>
                  <a:srgbClr val="FF0000"/>
                </a:solidFill>
              </a:rPr>
              <a:t>(saldo)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From </a:t>
            </a:r>
            <a:r>
              <a:rPr lang="en-US">
                <a:solidFill>
                  <a:srgbClr val="FF0000"/>
                </a:solidFill>
              </a:rPr>
              <a:t>cuenta	</a:t>
            </a:r>
            <a:endParaRPr/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>
                <a:solidFill>
                  <a:srgbClr val="FF0000"/>
                </a:solidFill>
              </a:rPr>
              <a:t> nombreSucursal</a:t>
            </a:r>
            <a:endParaRPr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>
                <a:solidFill>
                  <a:srgbClr val="FF0000"/>
                </a:solidFill>
              </a:rPr>
              <a:t>Having avg</a:t>
            </a:r>
            <a:r>
              <a:rPr lang="en-US">
                <a:solidFill>
                  <a:srgbClr val="FF0000"/>
                </a:solidFill>
              </a:rPr>
              <a:t>(saldo) &gt; 200000</a:t>
            </a:r>
            <a:endParaRPr/>
          </a:p>
          <a:p>
            <a:pPr indent="-139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 Ejemplo 21)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Select </a:t>
            </a:r>
            <a:r>
              <a:rPr lang="en-US" sz="1100">
                <a:solidFill>
                  <a:srgbClr val="FF0000"/>
                </a:solidFill>
              </a:rPr>
              <a:t>nombCliente, </a:t>
            </a:r>
            <a:r>
              <a:rPr b="1" lang="en-US" sz="1100">
                <a:solidFill>
                  <a:srgbClr val="FF0000"/>
                </a:solidFill>
              </a:rPr>
              <a:t>avg</a:t>
            </a:r>
            <a:r>
              <a:rPr lang="en-US" sz="1100">
                <a:solidFill>
                  <a:srgbClr val="FF0000"/>
                </a:solidFill>
              </a:rPr>
              <a:t>(saldo)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From</a:t>
            </a:r>
            <a:r>
              <a:rPr lang="en-US" sz="1100">
                <a:solidFill>
                  <a:srgbClr val="FF0000"/>
                </a:solidFill>
              </a:rPr>
              <a:t> propietariocuenta, cuenta, cliente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Where</a:t>
            </a:r>
            <a:r>
              <a:rPr lang="en-US" sz="1100">
                <a:solidFill>
                  <a:srgbClr val="FF0000"/>
                </a:solidFill>
              </a:rPr>
              <a:t> propietariocuenta.nroCuenta= cuenta.nroCuenta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            </a:t>
            </a:r>
            <a:r>
              <a:rPr b="0" lang="en-US" sz="1100">
                <a:solidFill>
                  <a:srgbClr val="FF0000"/>
                </a:solidFill>
              </a:rPr>
              <a:t>propietariocuenta. nrocliente = cliente.nroCliente </a:t>
            </a:r>
            <a:r>
              <a:rPr b="1" lang="en-US" sz="1100">
                <a:solidFill>
                  <a:srgbClr val="FF0000"/>
                </a:solidFill>
              </a:rPr>
              <a:t>and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>
                <a:solidFill>
                  <a:srgbClr val="FF0000"/>
                </a:solidFill>
              </a:rPr>
              <a:t>           ciudad_cliente = “La Plata”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Group by</a:t>
            </a:r>
            <a:r>
              <a:rPr lang="en-US" sz="1100">
                <a:solidFill>
                  <a:srgbClr val="FF0000"/>
                </a:solidFill>
              </a:rPr>
              <a:t> propietariocuenta.nroCliente, cliente.nombCliente</a:t>
            </a:r>
            <a:endParaRPr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FF0000"/>
                </a:solidFill>
              </a:rPr>
              <a:t>Having count </a:t>
            </a:r>
            <a:r>
              <a:rPr lang="en-US" sz="1100">
                <a:solidFill>
                  <a:srgbClr val="FF0000"/>
                </a:solidFill>
              </a:rPr>
              <a:t>(propietariocuenta.númeroCuenta)&gt;=3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100">
                <a:solidFill>
                  <a:srgbClr val="FF0000"/>
                </a:solidFill>
              </a:rPr>
              <a:t>DISTINCT NO NECESARIO</a:t>
            </a:r>
            <a:r>
              <a:rPr i="1" lang="en-US" sz="1100">
                <a:solidFill>
                  <a:srgbClr val="FF0000"/>
                </a:solidFill>
              </a:rPr>
              <a:t>: Having count (</a:t>
            </a:r>
            <a:r>
              <a:rPr b="1" i="1" lang="en-US" sz="1100">
                <a:solidFill>
                  <a:srgbClr val="FF0000"/>
                </a:solidFill>
              </a:rPr>
              <a:t>distinct</a:t>
            </a:r>
            <a:r>
              <a:rPr i="1" lang="en-US" sz="1100">
                <a:solidFill>
                  <a:srgbClr val="FF0000"/>
                </a:solidFill>
              </a:rPr>
              <a:t> propietariocuenta.número_cuenta)&gt;=3</a:t>
            </a:r>
            <a:endParaRPr/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28600" lvl="2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38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457200" y="1604962"/>
            <a:ext cx="8194800" cy="5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 rot="5400000">
            <a:off x="4773625" y="3435413"/>
            <a:ext cx="57087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 rot="5400000">
            <a:off x="600100" y="1462163"/>
            <a:ext cx="5708700" cy="5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 rot="5400000">
            <a:off x="1700125" y="361912"/>
            <a:ext cx="57087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>
            <a:off x="457200" y="1604963"/>
            <a:ext cx="4021200" cy="5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7"/>
          <p:cNvSpPr txBox="1"/>
          <p:nvPr>
            <p:ph idx="2" type="body"/>
          </p:nvPr>
        </p:nvSpPr>
        <p:spPr>
          <a:xfrm>
            <a:off x="4630738" y="1604963"/>
            <a:ext cx="4021200" cy="5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7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EC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5"/>
          <p:cNvGrpSpPr/>
          <p:nvPr/>
        </p:nvGrpSpPr>
        <p:grpSpPr>
          <a:xfrm>
            <a:off x="0" y="228600"/>
            <a:ext cx="2105025" cy="6597650"/>
            <a:chOff x="0" y="228600"/>
            <a:chExt cx="2105025" cy="6597650"/>
          </a:xfrm>
        </p:grpSpPr>
        <p:sp>
          <p:nvSpPr>
            <p:cNvPr id="13" name="Google Shape;13;p25"/>
            <p:cNvSpPr/>
            <p:nvPr/>
          </p:nvSpPr>
          <p:spPr>
            <a:xfrm>
              <a:off x="0" y="2574925"/>
              <a:ext cx="42862" cy="5842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96837" y="3155950"/>
              <a:ext cx="449262" cy="2281238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604837" y="5448300"/>
              <a:ext cx="425450" cy="1376362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720725" y="6505575"/>
              <a:ext cx="95250" cy="320675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74612" y="3200400"/>
              <a:ext cx="582612" cy="328771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17462" y="228600"/>
              <a:ext cx="46037" cy="288448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58737" y="2944812"/>
              <a:ext cx="25400" cy="450850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576262" y="5478462"/>
              <a:ext cx="111125" cy="98107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581025" y="1398587"/>
              <a:ext cx="1524000" cy="40068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692150" y="6529387"/>
              <a:ext cx="88900" cy="29527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576262" y="5359400"/>
              <a:ext cx="0" cy="177800"/>
            </a:xfrm>
            <a:custGeom>
              <a:rect b="b" l="l" r="r" t="t"/>
              <a:pathLst>
                <a:path extrusionOk="0" h="48" w="8">
                  <a:moveTo>
                    <a:pt x="0" y="44"/>
                  </a:moveTo>
                  <a:cubicBezTo>
                    <a:pt x="0" y="46"/>
                    <a:pt x="0" y="47"/>
                    <a:pt x="0" y="48"/>
                  </a:cubicBezTo>
                  <a:cubicBezTo>
                    <a:pt x="0" y="38"/>
                    <a:pt x="0" y="29"/>
                    <a:pt x="0" y="19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0" y="32"/>
                    <a:pt x="0" y="38"/>
                    <a:pt x="0" y="44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6587" y="6245225"/>
              <a:ext cx="146050" cy="579437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843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5"/>
          <p:cNvGrpSpPr/>
          <p:nvPr/>
        </p:nvGrpSpPr>
        <p:grpSpPr>
          <a:xfrm>
            <a:off x="20637" y="0"/>
            <a:ext cx="1733550" cy="6813550"/>
            <a:chOff x="20637" y="0"/>
            <a:chExt cx="1733550" cy="6813550"/>
          </a:xfrm>
        </p:grpSpPr>
        <p:sp>
          <p:nvSpPr>
            <p:cNvPr id="26" name="Google Shape;26;p25"/>
            <p:cNvSpPr/>
            <p:nvPr/>
          </p:nvSpPr>
          <p:spPr>
            <a:xfrm>
              <a:off x="20637" y="0"/>
              <a:ext cx="336550" cy="435927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412750" y="4318000"/>
              <a:ext cx="284162" cy="153987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755650" y="5864225"/>
              <a:ext cx="288925" cy="94932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392112" y="4365625"/>
              <a:ext cx="382587" cy="22098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350837" y="1289050"/>
              <a:ext cx="98425" cy="2987675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833437" y="6572250"/>
              <a:ext cx="65087" cy="238125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377825" y="4108450"/>
              <a:ext cx="28575" cy="468312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730250" y="3146425"/>
              <a:ext cx="1023937" cy="2689224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804862" y="6602412"/>
              <a:ext cx="60325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730250" y="5900737"/>
              <a:ext cx="71437" cy="61595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730250" y="5773737"/>
              <a:ext cx="0" cy="196850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0" y="29"/>
                    <a:pt x="0" y="33"/>
                    <a:pt x="0" y="37"/>
                  </a:cubicBezTo>
                  <a:cubicBezTo>
                    <a:pt x="0" y="41"/>
                    <a:pt x="0" y="44"/>
                    <a:pt x="0" y="48"/>
                  </a:cubicBezTo>
                  <a:cubicBezTo>
                    <a:pt x="0" y="38"/>
                    <a:pt x="0" y="28"/>
                    <a:pt x="0" y="19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755650" y="6324600"/>
              <a:ext cx="123825" cy="48895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5"/>
          <p:cNvSpPr txBox="1"/>
          <p:nvPr/>
        </p:nvSpPr>
        <p:spPr>
          <a:xfrm>
            <a:off x="0" y="0"/>
            <a:ext cx="136500" cy="68595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/>
          <p:nvPr/>
        </p:nvSpPr>
        <p:spPr>
          <a:xfrm>
            <a:off x="0" y="4325937"/>
            <a:ext cx="1308100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1941512" y="2316162"/>
            <a:ext cx="6651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57200" y="1604962"/>
            <a:ext cx="8194800" cy="5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76200" y="6070600"/>
            <a:ext cx="204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001000" y="228600"/>
            <a:ext cx="8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1798637" y="2516187"/>
            <a:ext cx="8913812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943100" y="4778375"/>
            <a:ext cx="8913812" cy="112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6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83" name="Google Shape;183;p66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6"/>
          <p:cNvSpPr txBox="1"/>
          <p:nvPr/>
        </p:nvSpPr>
        <p:spPr>
          <a:xfrm>
            <a:off x="827584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88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aquellos préstamos con importe nulo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>
                <a:solidFill>
                  <a:schemeClr val="dk1"/>
                </a:solidFill>
              </a:rPr>
              <a:t>ro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préstamo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null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8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préstamos y cuentas en cualquier sucursal (alternativa a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on (propietarioprestamo. nrocliente = cliente.nroCliente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nroCliente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nroCliente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8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7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91" name="Google Shape;191;p67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7"/>
          <p:cNvSpPr txBox="1"/>
          <p:nvPr/>
        </p:nvSpPr>
        <p:spPr>
          <a:xfrm>
            <a:off x="827584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88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préstamos y cuentas en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misma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de “La Plata”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511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5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pp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prestamo p on(pp.</a:t>
            </a:r>
            <a:r>
              <a:rPr lang="en-US" sz="2000">
                <a:solidFill>
                  <a:schemeClr val="dk1"/>
                </a:solidFill>
              </a:rPr>
              <a:t>nroP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réstamo = p.</a:t>
            </a:r>
            <a:r>
              <a:rPr lang="en-US" sz="2000">
                <a:solidFill>
                  <a:schemeClr val="dk1"/>
                </a:solidFill>
              </a:rPr>
              <a:t>nroP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restamo)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sucursal s on (p.nombreSucursal = s.nombreSucursal)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5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c on(pp.codCliente=c.codCliente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5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s.ciudad_sucursal=“La Plata”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pp.</a:t>
            </a:r>
            <a:r>
              <a:rPr lang="en-US" sz="2000">
                <a:solidFill>
                  <a:schemeClr val="dk1"/>
                </a:solidFill>
              </a:rPr>
              <a:t>cod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5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65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pc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c on (pc.</a:t>
            </a:r>
            <a:r>
              <a:rPr lang="en-US" sz="2000">
                <a:solidFill>
                  <a:schemeClr val="dk1"/>
                </a:solidFill>
              </a:rPr>
              <a:t>nroC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uenta = c.</a:t>
            </a:r>
            <a:r>
              <a:rPr lang="en-US" sz="2000">
                <a:solidFill>
                  <a:schemeClr val="dk1"/>
                </a:solidFill>
              </a:rPr>
              <a:t>nroC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uenta )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65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c.nombreSucursal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.nombreSucursal)-&gt; s corresponde a la consulta ppal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8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99" name="Google Shape;199;p68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8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dni, nombCliente, dirCliente, viveCliente)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</a:t>
            </a:r>
            <a:r>
              <a:rPr b="0" i="0" lang="en-US" sz="2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presentar las sucursales que tengan activo mayor que alguna otra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presentar la sucursal que tenga activo superior a todas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encontrar la sucursal que tiene el mayor saldo promedio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 en todas las sucursales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9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7" name="Google Shape;207;p69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9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las sucursales que tengan activo mayor que alguna otra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some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 sucursal que tenga activo superior a todas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=all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sucursal)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0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15" name="Google Shape;215;p70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0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la sucursal que tiene el mayor saldo promedio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avg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(saldo)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all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avg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	           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1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23" name="Google Shape;223;p71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1"/>
          <p:cNvSpPr txBox="1"/>
          <p:nvPr/>
        </p:nvSpPr>
        <p:spPr>
          <a:xfrm>
            <a:off x="990525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con cuentas en todas las sucursales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nombCliente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not exists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sucursal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not exists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propietariocuenta pc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(pc.nroCuenta=c.nroCuenta)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c.nombreSucursal=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s.nombreSucursal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	        pc.codCliente=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cliente.codCliente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corresponden a las consultas de nivel superior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19" name="Google Shape;119;p5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043608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nombCliente, dirCliente, viveCliente)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cuentas o prestamos en cualquier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cuentas y prestamos en cualquier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clientes con cuentas y sin prestamos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27" name="Google Shape;127;p6"/>
          <p:cNvSpPr txBox="1"/>
          <p:nvPr/>
        </p:nvSpPr>
        <p:spPr>
          <a:xfrm>
            <a:off x="1062042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026021" y="764704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cuentas o prestamos en cualquier sucursal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distinct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dni, nombCliente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distinct </a:t>
            </a:r>
            <a:r>
              <a:rPr i="0" lang="en-US" sz="2000" u="none" cap="none" strike="noStrike">
                <a:solidFill>
                  <a:schemeClr val="dk1"/>
                </a:solidFill>
              </a:rPr>
              <a:t>dni,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 startAt="2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con cuentas y prestamos en cualquier sucursal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distinct </a:t>
            </a:r>
            <a:r>
              <a:rPr i="0" lang="en-US" sz="2000" u="none" cap="none" strike="noStrike">
                <a:solidFill>
                  <a:schemeClr val="dk1"/>
                </a:solidFill>
              </a:rPr>
              <a:t>dni,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distinct </a:t>
            </a:r>
            <a:r>
              <a:rPr i="0" lang="en-US" sz="2000" u="none" cap="none" strike="noStrike">
                <a:solidFill>
                  <a:schemeClr val="dk1"/>
                </a:solidFill>
              </a:rPr>
              <a:t>dni,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Clientes con cuentas y sin prestamos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distinct </a:t>
            </a:r>
            <a:r>
              <a:rPr i="0" lang="en-US" sz="2000" u="none" cap="none" strike="noStrike">
                <a:solidFill>
                  <a:schemeClr val="dk1"/>
                </a:solidFill>
              </a:rPr>
              <a:t>dni,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dni, nombCliente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PropietarioPrestamo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35" name="Google Shape;135;p18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dni, nombCliente, dirCliente, viveCliente)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cantidad de cuentas con saldo mayor a $50000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saldo promedio de las cuentas de la sucursal ‘X’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importe del mayor préstamo otorgado por la sucursal ‘Y’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importe total asignado a prestamos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1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1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1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cuentas con saldo mayor a $50000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COUNT(nroCuenta) as cantCuentas    🡪 podria  contar cualquier campo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&gt; 50000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Saldo promedio de las cuentas de la sucursal ‘X’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AVG(saldo) as Promedio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 = ‘X’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2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1" name="Google Shape;151;p62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2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 del mayor préstamo otorgado por la sucursal ‘Y’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Select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MAX(importe) as Maximo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Prestamo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nombreSucursal = ‘Y’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 total asignado a prestamos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Select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Sum(importe) as importe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Prestamo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9" name="Google Shape;159;p63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3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Sucursal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nombreSucursal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ciudadSucursal, activo)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dni, nombCliente, dirCliente, viveCliente)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Prestamo = (nombreSucursal,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nroPrestamo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importe)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PropietarioPrestamo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codCliente, nroPrestamo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= (nombreSurcursal,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saldo)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PropietarioCuenta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nroCuenta, codCliente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obtener saldo promedio de las cuentas de c/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contar el Nº de clientes de cuentas de cada sucursal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presentar las sucursales y su saldo promedio siempre y cuando supere los $200.000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saldo promedio de las cuentas de  c/ cliente que vive en La Plata y tiene al menos 3 cuentas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4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7" name="Google Shape;167;p64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4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saldo promedio de las cuentas de c/ sucursal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 as saldoProm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Contar el Nº de clientes de cuentas de cada sucursal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count(distinct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cod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 inner join propietariocuenta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on(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cuenta.</a:t>
            </a:r>
            <a:r>
              <a:rPr lang="en-US" sz="2000">
                <a:solidFill>
                  <a:schemeClr val="dk1"/>
                </a:solidFill>
              </a:rPr>
              <a:t>nroCuenta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propietariocuenta.</a:t>
            </a:r>
            <a:r>
              <a:rPr lang="en-US" sz="2000">
                <a:solidFill>
                  <a:schemeClr val="dk1"/>
                </a:solidFill>
              </a:rPr>
              <a:t>nroCuenta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5"/>
          <p:cNvSpPr txBox="1"/>
          <p:nvPr>
            <p:ph idx="12" type="sldNum"/>
          </p:nvPr>
        </p:nvSpPr>
        <p:spPr>
          <a:xfrm>
            <a:off x="827584" y="6521093"/>
            <a:ext cx="1295400" cy="25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5" name="Google Shape;175;p65"/>
          <p:cNvSpPr txBox="1"/>
          <p:nvPr/>
        </p:nvSpPr>
        <p:spPr>
          <a:xfrm>
            <a:off x="1066800" y="116632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SQL		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b="0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5"/>
          <p:cNvSpPr txBox="1"/>
          <p:nvPr/>
        </p:nvSpPr>
        <p:spPr>
          <a:xfrm>
            <a:off x="1062533" y="1412776"/>
            <a:ext cx="8117979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las sucursales y su saldo promedio siempre y cuando supere los $200.000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nombreSucursal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avg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 &gt; 200000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Saldo promedio de las cuentas de  c/ cliente que vive en La Plata y tiene al menos 3 cuentas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nombCliente,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(propietariocuenta.nroCuenta= cuenta.nroCuenta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on (propietariocuenta. nrocliente = cliente.nroCliente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ciudad_cliente = “La Plata”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propietariocuenta.nroCliente, cliente.nombCliente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(propietariocuenta.númeroCuenta)&gt;=3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v.castelli.spb</dc:creator>
</cp:coreProperties>
</file>