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54" r:id="rId2"/>
  </p:sldMasterIdLst>
  <p:notesMasterIdLst>
    <p:notesMasterId r:id="rId5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4" roundtripDataSignature="AMtx7mi+ndBXTBxGFxVPsH9e5K7Bd78l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66"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customschemas.google.com/relationships/presentationmetadata" Target="metadata"/><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A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s-AR"/>
              <a:t>Este sistema robótico empaca diferentes clases de objetos. Usa un componente de visión para recoger los objetos de una banda transportadora, identifica la clase de objeto y selecciona el tipo correcto de empaque. Luego, el sistema mueve los objetos que va a empacar de la banda transportadora de entrega y coloca los objetos empacados en otro transportador. </a:t>
            </a:r>
            <a:endParaRPr/>
          </a:p>
          <a:p>
            <a:pPr marL="0" lvl="0" indent="0" algn="l" rtl="0">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SzPts val="1400"/>
              <a:buNone/>
            </a:pPr>
            <a:endParaRPr/>
          </a:p>
        </p:txBody>
      </p:sp>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3" name="Google Shape;31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1" name="Google Shape;35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0" name="Google Shape;36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0" name="Google Shape;38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A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s-AR"/>
              <a:t>Este sistema robótico empaca diferentes clases de objetos. Usa un componente de visión para recoger los objetos de una banda transportadora, identifica la clase de objeto y selecciona el tipo correcto de empaque. Luego, el sistema mueve los objetos que va a empacar de la banda transportadora de entrega y coloca los objetos empacados en otro transportador. </a:t>
            </a:r>
            <a:endParaRPr/>
          </a:p>
          <a:p>
            <a:pPr marL="0" lvl="0" indent="0" algn="l" rtl="0">
              <a:lnSpc>
                <a:spcPct val="100000"/>
              </a:lnSpc>
              <a:spcBef>
                <a:spcPts val="0"/>
              </a:spcBef>
              <a:spcAft>
                <a:spcPts val="0"/>
              </a:spcAft>
              <a:buSzPts val="1400"/>
              <a:buNone/>
            </a:pPr>
            <a:endParaRPr/>
          </a:p>
        </p:txBody>
      </p:sp>
      <p:sp>
        <p:nvSpPr>
          <p:cNvPr id="130" name="Google Shape;13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A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0" name="Google Shape;40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0" name="Google Shape;410;p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1" name="Google Shape;411;p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AR"/>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1" name="Google Shape;42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9" name="Google Shape;43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8" name="Google Shape;448;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7" name="Google Shape;45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6" name="Google Shape;466;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5" name="Google Shape;475;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4" name="Google Shape;484;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4" name="Google Shape;494;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4" name="Google Shape;504;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5" name="Google Shape;515;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6" name="Google Shape;526;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5" name="Google Shape;535;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5" name="Google Shape;545;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6" name="Google Shape;556;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6" name="Google Shape;566;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7" name="Google Shape;577;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6" name="Google Shape;586;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5" name="Google Shape;595;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7" name="Google Shape;607;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7" name="Google Shape;617;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8" name="Google Shape;628;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9" name="Google Shape;629;p5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AR"/>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7" name="Google Shape;637;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6" name="Google Shape;646;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5" name="Google Shape;655;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magen con título">
  <p:cSld name="Imagen con título">
    <p:spTree>
      <p:nvGrpSpPr>
        <p:cNvPr id="1" name="Shape 18"/>
        <p:cNvGrpSpPr/>
        <p:nvPr/>
      </p:nvGrpSpPr>
      <p:grpSpPr>
        <a:xfrm>
          <a:off x="0" y="0"/>
          <a:ext cx="0" cy="0"/>
          <a:chOff x="0" y="0"/>
          <a:chExt cx="0" cy="0"/>
        </a:xfrm>
      </p:grpSpPr>
      <p:sp>
        <p:nvSpPr>
          <p:cNvPr id="19" name="Google Shape;19;p64"/>
          <p:cNvSpPr txBox="1">
            <a:spLocks noGrp="1"/>
          </p:cNvSpPr>
          <p:nvPr>
            <p:ph type="title"/>
          </p:nvPr>
        </p:nvSpPr>
        <p:spPr>
          <a:xfrm>
            <a:off x="653976" y="4737544"/>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4A6617"/>
              </a:buClr>
              <a:buSzPts val="4400"/>
              <a:buFont typeface="Calibri"/>
              <a:buNone/>
              <a:defRPr sz="3300" b="1">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4"/>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75"/>
              </a:spcBef>
              <a:spcAft>
                <a:spcPts val="0"/>
              </a:spcAft>
              <a:buSzPts val="2400"/>
              <a:buNone/>
              <a:defRPr sz="1800">
                <a:solidFill>
                  <a:srgbClr val="4A6617"/>
                </a:solidFill>
              </a:defRPr>
            </a:lvl1pPr>
            <a:lvl2pPr marL="914400" lvl="1" indent="-228600" algn="l">
              <a:lnSpc>
                <a:spcPct val="85000"/>
              </a:lnSpc>
              <a:spcBef>
                <a:spcPts val="450"/>
              </a:spcBef>
              <a:spcAft>
                <a:spcPts val="0"/>
              </a:spcAft>
              <a:buClr>
                <a:srgbClr val="262626"/>
              </a:buClr>
              <a:buSzPts val="1200"/>
              <a:buNone/>
              <a:defRPr sz="900"/>
            </a:lvl2pPr>
            <a:lvl3pPr marL="1371600" lvl="2" indent="-228600" algn="l">
              <a:lnSpc>
                <a:spcPct val="85000"/>
              </a:lnSpc>
              <a:spcBef>
                <a:spcPts val="450"/>
              </a:spcBef>
              <a:spcAft>
                <a:spcPts val="0"/>
              </a:spcAft>
              <a:buClr>
                <a:srgbClr val="262626"/>
              </a:buClr>
              <a:buSzPts val="1000"/>
              <a:buNone/>
              <a:defRPr sz="750"/>
            </a:lvl3pPr>
            <a:lvl4pPr marL="1828800" lvl="3" indent="-228600" algn="l">
              <a:lnSpc>
                <a:spcPct val="85000"/>
              </a:lnSpc>
              <a:spcBef>
                <a:spcPts val="450"/>
              </a:spcBef>
              <a:spcAft>
                <a:spcPts val="0"/>
              </a:spcAft>
              <a:buClr>
                <a:srgbClr val="262626"/>
              </a:buClr>
              <a:buSzPts val="900"/>
              <a:buNone/>
              <a:defRPr sz="675"/>
            </a:lvl4pPr>
            <a:lvl5pPr marL="2286000" lvl="4" indent="-228600" algn="l">
              <a:lnSpc>
                <a:spcPct val="85000"/>
              </a:lnSpc>
              <a:spcBef>
                <a:spcPts val="450"/>
              </a:spcBef>
              <a:spcAft>
                <a:spcPts val="0"/>
              </a:spcAft>
              <a:buClr>
                <a:srgbClr val="262626"/>
              </a:buClr>
              <a:buSzPts val="900"/>
              <a:buNone/>
              <a:defRPr sz="675"/>
            </a:lvl5pPr>
            <a:lvl6pPr marL="2743200" lvl="5" indent="-228600" algn="l">
              <a:lnSpc>
                <a:spcPct val="85000"/>
              </a:lnSpc>
              <a:spcBef>
                <a:spcPts val="450"/>
              </a:spcBef>
              <a:spcAft>
                <a:spcPts val="0"/>
              </a:spcAft>
              <a:buClr>
                <a:srgbClr val="262626"/>
              </a:buClr>
              <a:buSzPts val="900"/>
              <a:buNone/>
              <a:defRPr sz="675"/>
            </a:lvl6pPr>
            <a:lvl7pPr marL="3200400" lvl="6" indent="-228600" algn="l">
              <a:lnSpc>
                <a:spcPct val="85000"/>
              </a:lnSpc>
              <a:spcBef>
                <a:spcPts val="450"/>
              </a:spcBef>
              <a:spcAft>
                <a:spcPts val="0"/>
              </a:spcAft>
              <a:buClr>
                <a:srgbClr val="262626"/>
              </a:buClr>
              <a:buSzPts val="900"/>
              <a:buNone/>
              <a:defRPr sz="675"/>
            </a:lvl7pPr>
            <a:lvl8pPr marL="3657600" lvl="7" indent="-228600" algn="l">
              <a:lnSpc>
                <a:spcPct val="85000"/>
              </a:lnSpc>
              <a:spcBef>
                <a:spcPts val="450"/>
              </a:spcBef>
              <a:spcAft>
                <a:spcPts val="0"/>
              </a:spcAft>
              <a:buClr>
                <a:srgbClr val="262626"/>
              </a:buClr>
              <a:buSzPts val="900"/>
              <a:buNone/>
              <a:defRPr sz="675"/>
            </a:lvl8pPr>
            <a:lvl9pPr marL="4114800" lvl="8" indent="-228600" algn="l">
              <a:lnSpc>
                <a:spcPct val="85000"/>
              </a:lnSpc>
              <a:spcBef>
                <a:spcPts val="450"/>
              </a:spcBef>
              <a:spcAft>
                <a:spcPts val="0"/>
              </a:spcAft>
              <a:buClr>
                <a:srgbClr val="262626"/>
              </a:buClr>
              <a:buSzPts val="900"/>
              <a:buNone/>
              <a:defRPr sz="675"/>
            </a:lvl9pPr>
          </a:lstStyle>
          <a:p>
            <a:endParaRPr/>
          </a:p>
        </p:txBody>
      </p:sp>
      <p:sp>
        <p:nvSpPr>
          <p:cNvPr id="21" name="Google Shape;21;p64"/>
          <p:cNvSpPr txBox="1">
            <a:spLocks noGrp="1"/>
          </p:cNvSpPr>
          <p:nvPr>
            <p:ph type="dt" idx="10"/>
          </p:nvPr>
        </p:nvSpPr>
        <p:spPr>
          <a:xfrm>
            <a:off x="4361175" y="6481098"/>
            <a:ext cx="41148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p64"/>
          <p:cNvSpPr txBox="1">
            <a:spLocks noGrp="1"/>
          </p:cNvSpPr>
          <p:nvPr>
            <p:ph type="ftr" idx="11"/>
          </p:nvPr>
        </p:nvSpPr>
        <p:spPr>
          <a:xfrm>
            <a:off x="685800" y="6481098"/>
            <a:ext cx="2241848" cy="30220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4"/>
          <p:cNvSpPr txBox="1">
            <a:spLocks noGrp="1"/>
          </p:cNvSpPr>
          <p:nvPr>
            <p:ph type="sldNum" idx="12"/>
          </p:nvPr>
        </p:nvSpPr>
        <p:spPr>
          <a:xfrm>
            <a:off x="9265920" y="2780930"/>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pic>
        <p:nvPicPr>
          <p:cNvPr id="24" name="Google Shape;24;p64" descr="2"/>
          <p:cNvPicPr preferRelativeResize="0"/>
          <p:nvPr/>
        </p:nvPicPr>
        <p:blipFill rotWithShape="1">
          <a:blip r:embed="rId2">
            <a:alphaModFix/>
          </a:blip>
          <a:srcRect l="8462"/>
          <a:stretch/>
        </p:blipFill>
        <p:spPr>
          <a:xfrm>
            <a:off x="21928" y="12576"/>
            <a:ext cx="12144672" cy="406141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74"/>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1"/>
        <p:cNvGrpSpPr/>
        <p:nvPr/>
      </p:nvGrpSpPr>
      <p:grpSpPr>
        <a:xfrm>
          <a:off x="0" y="0"/>
          <a:ext cx="0" cy="0"/>
          <a:chOff x="0" y="0"/>
          <a:chExt cx="0" cy="0"/>
        </a:xfrm>
      </p:grpSpPr>
      <p:sp>
        <p:nvSpPr>
          <p:cNvPr id="72" name="Google Shape;72;p75"/>
          <p:cNvSpPr txBox="1">
            <a:spLocks noGrp="1"/>
          </p:cNvSpPr>
          <p:nvPr>
            <p:ph type="subTitle" idx="1"/>
          </p:nvPr>
        </p:nvSpPr>
        <p:spPr>
          <a:xfrm>
            <a:off x="623520" y="331210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3"/>
        <p:cNvGrpSpPr/>
        <p:nvPr/>
      </p:nvGrpSpPr>
      <p:grpSpPr>
        <a:xfrm>
          <a:off x="0" y="0"/>
          <a:ext cx="0" cy="0"/>
          <a:chOff x="0" y="0"/>
          <a:chExt cx="0" cy="0"/>
        </a:xfrm>
      </p:grpSpPr>
      <p:sp>
        <p:nvSpPr>
          <p:cNvPr id="74" name="Google Shape;74;p76"/>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6"/>
          <p:cNvSpPr txBox="1">
            <a:spLocks noGrp="1"/>
          </p:cNvSpPr>
          <p:nvPr>
            <p:ph type="body" idx="1"/>
          </p:nvPr>
        </p:nvSpPr>
        <p:spPr>
          <a:xfrm>
            <a:off x="676800" y="199800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6" name="Google Shape;76;p76"/>
          <p:cNvSpPr txBox="1">
            <a:spLocks noGrp="1"/>
          </p:cNvSpPr>
          <p:nvPr>
            <p:ph type="body" idx="2"/>
          </p:nvPr>
        </p:nvSpPr>
        <p:spPr>
          <a:xfrm>
            <a:off x="3066240" y="1998000"/>
            <a:ext cx="2275200" cy="3767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76"/>
          <p:cNvSpPr txBox="1">
            <a:spLocks noGrp="1"/>
          </p:cNvSpPr>
          <p:nvPr>
            <p:ph type="body" idx="3"/>
          </p:nvPr>
        </p:nvSpPr>
        <p:spPr>
          <a:xfrm>
            <a:off x="676800" y="396576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8"/>
        <p:cNvGrpSpPr/>
        <p:nvPr/>
      </p:nvGrpSpPr>
      <p:grpSpPr>
        <a:xfrm>
          <a:off x="0" y="0"/>
          <a:ext cx="0" cy="0"/>
          <a:chOff x="0" y="0"/>
          <a:chExt cx="0" cy="0"/>
        </a:xfrm>
      </p:grpSpPr>
      <p:sp>
        <p:nvSpPr>
          <p:cNvPr id="79" name="Google Shape;79;p77"/>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77"/>
          <p:cNvSpPr txBox="1">
            <a:spLocks noGrp="1"/>
          </p:cNvSpPr>
          <p:nvPr>
            <p:ph type="body" idx="1"/>
          </p:nvPr>
        </p:nvSpPr>
        <p:spPr>
          <a:xfrm>
            <a:off x="676800" y="1998000"/>
            <a:ext cx="2275200" cy="3767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77"/>
          <p:cNvSpPr txBox="1">
            <a:spLocks noGrp="1"/>
          </p:cNvSpPr>
          <p:nvPr>
            <p:ph type="body" idx="2"/>
          </p:nvPr>
        </p:nvSpPr>
        <p:spPr>
          <a:xfrm>
            <a:off x="3066240" y="199800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2" name="Google Shape;82;p77"/>
          <p:cNvSpPr txBox="1">
            <a:spLocks noGrp="1"/>
          </p:cNvSpPr>
          <p:nvPr>
            <p:ph type="body" idx="3"/>
          </p:nvPr>
        </p:nvSpPr>
        <p:spPr>
          <a:xfrm>
            <a:off x="3066240" y="396576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3"/>
        <p:cNvGrpSpPr/>
        <p:nvPr/>
      </p:nvGrpSpPr>
      <p:grpSpPr>
        <a:xfrm>
          <a:off x="0" y="0"/>
          <a:ext cx="0" cy="0"/>
          <a:chOff x="0" y="0"/>
          <a:chExt cx="0" cy="0"/>
        </a:xfrm>
      </p:grpSpPr>
      <p:sp>
        <p:nvSpPr>
          <p:cNvPr id="84" name="Google Shape;84;p78"/>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78"/>
          <p:cNvSpPr txBox="1">
            <a:spLocks noGrp="1"/>
          </p:cNvSpPr>
          <p:nvPr>
            <p:ph type="body" idx="1"/>
          </p:nvPr>
        </p:nvSpPr>
        <p:spPr>
          <a:xfrm>
            <a:off x="676800" y="199800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78"/>
          <p:cNvSpPr txBox="1">
            <a:spLocks noGrp="1"/>
          </p:cNvSpPr>
          <p:nvPr>
            <p:ph type="body" idx="2"/>
          </p:nvPr>
        </p:nvSpPr>
        <p:spPr>
          <a:xfrm>
            <a:off x="3066240" y="199800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7" name="Google Shape;87;p78"/>
          <p:cNvSpPr txBox="1">
            <a:spLocks noGrp="1"/>
          </p:cNvSpPr>
          <p:nvPr>
            <p:ph type="body" idx="3"/>
          </p:nvPr>
        </p:nvSpPr>
        <p:spPr>
          <a:xfrm>
            <a:off x="676800" y="3965760"/>
            <a:ext cx="4663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8"/>
        <p:cNvGrpSpPr/>
        <p:nvPr/>
      </p:nvGrpSpPr>
      <p:grpSpPr>
        <a:xfrm>
          <a:off x="0" y="0"/>
          <a:ext cx="0" cy="0"/>
          <a:chOff x="0" y="0"/>
          <a:chExt cx="0" cy="0"/>
        </a:xfrm>
      </p:grpSpPr>
      <p:sp>
        <p:nvSpPr>
          <p:cNvPr id="89" name="Google Shape;89;p79"/>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79"/>
          <p:cNvSpPr txBox="1">
            <a:spLocks noGrp="1"/>
          </p:cNvSpPr>
          <p:nvPr>
            <p:ph type="body" idx="1"/>
          </p:nvPr>
        </p:nvSpPr>
        <p:spPr>
          <a:xfrm>
            <a:off x="676800" y="1998000"/>
            <a:ext cx="4663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79"/>
          <p:cNvSpPr txBox="1">
            <a:spLocks noGrp="1"/>
          </p:cNvSpPr>
          <p:nvPr>
            <p:ph type="body" idx="2"/>
          </p:nvPr>
        </p:nvSpPr>
        <p:spPr>
          <a:xfrm>
            <a:off x="676800" y="3965760"/>
            <a:ext cx="4663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2"/>
        <p:cNvGrpSpPr/>
        <p:nvPr/>
      </p:nvGrpSpPr>
      <p:grpSpPr>
        <a:xfrm>
          <a:off x="0" y="0"/>
          <a:ext cx="0" cy="0"/>
          <a:chOff x="0" y="0"/>
          <a:chExt cx="0" cy="0"/>
        </a:xfrm>
      </p:grpSpPr>
      <p:sp>
        <p:nvSpPr>
          <p:cNvPr id="93" name="Google Shape;93;p80"/>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80"/>
          <p:cNvSpPr txBox="1">
            <a:spLocks noGrp="1"/>
          </p:cNvSpPr>
          <p:nvPr>
            <p:ph type="body" idx="1"/>
          </p:nvPr>
        </p:nvSpPr>
        <p:spPr>
          <a:xfrm>
            <a:off x="676800" y="199800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80"/>
          <p:cNvSpPr txBox="1">
            <a:spLocks noGrp="1"/>
          </p:cNvSpPr>
          <p:nvPr>
            <p:ph type="body" idx="2"/>
          </p:nvPr>
        </p:nvSpPr>
        <p:spPr>
          <a:xfrm>
            <a:off x="3066240" y="199800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6" name="Google Shape;96;p80"/>
          <p:cNvSpPr txBox="1">
            <a:spLocks noGrp="1"/>
          </p:cNvSpPr>
          <p:nvPr>
            <p:ph type="body" idx="3"/>
          </p:nvPr>
        </p:nvSpPr>
        <p:spPr>
          <a:xfrm>
            <a:off x="676800" y="396576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7" name="Google Shape;97;p80"/>
          <p:cNvSpPr txBox="1">
            <a:spLocks noGrp="1"/>
          </p:cNvSpPr>
          <p:nvPr>
            <p:ph type="body" idx="4"/>
          </p:nvPr>
        </p:nvSpPr>
        <p:spPr>
          <a:xfrm>
            <a:off x="3066240" y="3965760"/>
            <a:ext cx="227520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8"/>
        <p:cNvGrpSpPr/>
        <p:nvPr/>
      </p:nvGrpSpPr>
      <p:grpSpPr>
        <a:xfrm>
          <a:off x="0" y="0"/>
          <a:ext cx="0" cy="0"/>
          <a:chOff x="0" y="0"/>
          <a:chExt cx="0" cy="0"/>
        </a:xfrm>
      </p:grpSpPr>
      <p:sp>
        <p:nvSpPr>
          <p:cNvPr id="99" name="Google Shape;99;p81"/>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81"/>
          <p:cNvSpPr txBox="1">
            <a:spLocks noGrp="1"/>
          </p:cNvSpPr>
          <p:nvPr>
            <p:ph type="body" idx="1"/>
          </p:nvPr>
        </p:nvSpPr>
        <p:spPr>
          <a:xfrm>
            <a:off x="676800" y="1998000"/>
            <a:ext cx="150144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81"/>
          <p:cNvSpPr txBox="1">
            <a:spLocks noGrp="1"/>
          </p:cNvSpPr>
          <p:nvPr>
            <p:ph type="body" idx="2"/>
          </p:nvPr>
        </p:nvSpPr>
        <p:spPr>
          <a:xfrm>
            <a:off x="2253600" y="1998000"/>
            <a:ext cx="150144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2" name="Google Shape;102;p81"/>
          <p:cNvSpPr txBox="1">
            <a:spLocks noGrp="1"/>
          </p:cNvSpPr>
          <p:nvPr>
            <p:ph type="body" idx="3"/>
          </p:nvPr>
        </p:nvSpPr>
        <p:spPr>
          <a:xfrm>
            <a:off x="3830880" y="1998000"/>
            <a:ext cx="150144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3" name="Google Shape;103;p81"/>
          <p:cNvSpPr txBox="1">
            <a:spLocks noGrp="1"/>
          </p:cNvSpPr>
          <p:nvPr>
            <p:ph type="body" idx="4"/>
          </p:nvPr>
        </p:nvSpPr>
        <p:spPr>
          <a:xfrm>
            <a:off x="676800" y="3965760"/>
            <a:ext cx="150144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4" name="Google Shape;104;p81"/>
          <p:cNvSpPr txBox="1">
            <a:spLocks noGrp="1"/>
          </p:cNvSpPr>
          <p:nvPr>
            <p:ph type="body" idx="5"/>
          </p:nvPr>
        </p:nvSpPr>
        <p:spPr>
          <a:xfrm>
            <a:off x="2253600" y="3965760"/>
            <a:ext cx="150144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81"/>
          <p:cNvSpPr txBox="1">
            <a:spLocks noGrp="1"/>
          </p:cNvSpPr>
          <p:nvPr>
            <p:ph type="body" idx="6"/>
          </p:nvPr>
        </p:nvSpPr>
        <p:spPr>
          <a:xfrm>
            <a:off x="3830880" y="3965760"/>
            <a:ext cx="1501440" cy="17967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ormal con fuente ">
  <p:cSld name="Normal con fuente ">
    <p:bg>
      <p:bgPr>
        <a:solidFill>
          <a:schemeClr val="lt1"/>
        </a:solidFill>
        <a:effectLst/>
      </p:bgPr>
    </p:bg>
    <p:spTree>
      <p:nvGrpSpPr>
        <p:cNvPr id="1" name="Shape 25"/>
        <p:cNvGrpSpPr/>
        <p:nvPr/>
      </p:nvGrpSpPr>
      <p:grpSpPr>
        <a:xfrm>
          <a:off x="0" y="0"/>
          <a:ext cx="0" cy="0"/>
          <a:chOff x="0" y="0"/>
          <a:chExt cx="0" cy="0"/>
        </a:xfrm>
      </p:grpSpPr>
      <p:sp>
        <p:nvSpPr>
          <p:cNvPr id="26" name="Google Shape;26;p65"/>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3000" b="1">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5"/>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
        <p:nvSpPr>
          <p:cNvPr id="28" name="Google Shape;28;p65"/>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1100"/>
              <a:buNone/>
              <a:defRPr sz="825" b="0" i="0">
                <a:solidFill>
                  <a:srgbClr val="888888"/>
                </a:solidFill>
                <a:latin typeface="Calibri"/>
                <a:ea typeface="Calibri"/>
                <a:cs typeface="Calibri"/>
                <a:sym typeface="Calibri"/>
              </a:defRPr>
            </a:lvl1pPr>
            <a:lvl2pPr marL="914400" lvl="1" indent="-228600" algn="l">
              <a:lnSpc>
                <a:spcPct val="85000"/>
              </a:lnSpc>
              <a:spcBef>
                <a:spcPts val="450"/>
              </a:spcBef>
              <a:spcAft>
                <a:spcPts val="0"/>
              </a:spcAft>
              <a:buClr>
                <a:srgbClr val="262626"/>
              </a:buClr>
              <a:buSzPts val="1400"/>
              <a:buNone/>
              <a:defRPr sz="1050"/>
            </a:lvl2pPr>
            <a:lvl3pPr marL="1371600" lvl="2" indent="-228600" algn="l">
              <a:lnSpc>
                <a:spcPct val="85000"/>
              </a:lnSpc>
              <a:spcBef>
                <a:spcPts val="450"/>
              </a:spcBef>
              <a:spcAft>
                <a:spcPts val="0"/>
              </a:spcAft>
              <a:buClr>
                <a:srgbClr val="262626"/>
              </a:buClr>
              <a:buSzPts val="1400"/>
              <a:buNone/>
              <a:defRPr sz="1050"/>
            </a:lvl3pPr>
            <a:lvl4pPr marL="1828800" lvl="3" indent="-228600" algn="l">
              <a:lnSpc>
                <a:spcPct val="85000"/>
              </a:lnSpc>
              <a:spcBef>
                <a:spcPts val="450"/>
              </a:spcBef>
              <a:spcAft>
                <a:spcPts val="0"/>
              </a:spcAft>
              <a:buClr>
                <a:srgbClr val="262626"/>
              </a:buClr>
              <a:buSzPts val="1400"/>
              <a:buNone/>
              <a:defRPr sz="1050"/>
            </a:lvl4pPr>
            <a:lvl5pPr marL="2286000" lvl="4" indent="-228600" algn="l">
              <a:lnSpc>
                <a:spcPct val="85000"/>
              </a:lnSpc>
              <a:spcBef>
                <a:spcPts val="450"/>
              </a:spcBef>
              <a:spcAft>
                <a:spcPts val="0"/>
              </a:spcAft>
              <a:buClr>
                <a:srgbClr val="262626"/>
              </a:buClr>
              <a:buSzPts val="1400"/>
              <a:buNone/>
              <a:defRPr sz="1050"/>
            </a:lvl5pPr>
            <a:lvl6pPr marL="2743200" lvl="5" indent="-342900" algn="l">
              <a:lnSpc>
                <a:spcPct val="85000"/>
              </a:lnSpc>
              <a:spcBef>
                <a:spcPts val="450"/>
              </a:spcBef>
              <a:spcAft>
                <a:spcPts val="0"/>
              </a:spcAft>
              <a:buClr>
                <a:srgbClr val="262626"/>
              </a:buClr>
              <a:buSzPts val="1800"/>
              <a:buChar char=" "/>
              <a:defRPr/>
            </a:lvl6pPr>
            <a:lvl7pPr marL="3200400" lvl="6" indent="-342900" algn="l">
              <a:lnSpc>
                <a:spcPct val="85000"/>
              </a:lnSpc>
              <a:spcBef>
                <a:spcPts val="450"/>
              </a:spcBef>
              <a:spcAft>
                <a:spcPts val="0"/>
              </a:spcAft>
              <a:buClr>
                <a:srgbClr val="262626"/>
              </a:buClr>
              <a:buSzPts val="1800"/>
              <a:buChar char=" "/>
              <a:defRPr/>
            </a:lvl7pPr>
            <a:lvl8pPr marL="3657600" lvl="7" indent="-342900" algn="l">
              <a:lnSpc>
                <a:spcPct val="85000"/>
              </a:lnSpc>
              <a:spcBef>
                <a:spcPts val="450"/>
              </a:spcBef>
              <a:spcAft>
                <a:spcPts val="0"/>
              </a:spcAft>
              <a:buClr>
                <a:srgbClr val="262626"/>
              </a:buClr>
              <a:buSzPts val="1800"/>
              <a:buChar char=" "/>
              <a:defRPr/>
            </a:lvl8pPr>
            <a:lvl9pPr marL="4114800" lvl="8" indent="-342900" algn="l">
              <a:lnSpc>
                <a:spcPct val="85000"/>
              </a:lnSpc>
              <a:spcBef>
                <a:spcPts val="450"/>
              </a:spcBef>
              <a:spcAft>
                <a:spcPts val="0"/>
              </a:spcAft>
              <a:buClr>
                <a:srgbClr val="262626"/>
              </a:buClr>
              <a:buSzPts val="1800"/>
              <a:buChar char=" "/>
              <a:defRPr/>
            </a:lvl9pPr>
          </a:lstStyle>
          <a:p>
            <a:endParaRPr/>
          </a:p>
        </p:txBody>
      </p:sp>
      <p:sp>
        <p:nvSpPr>
          <p:cNvPr id="29" name="Google Shape;29;p65"/>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975"/>
              </a:spcBef>
              <a:spcAft>
                <a:spcPts val="0"/>
              </a:spcAft>
              <a:buClr>
                <a:srgbClr val="C00000"/>
              </a:buClr>
              <a:buSzPts val="2400"/>
              <a:buFont typeface="Arial"/>
              <a:buChar char="»"/>
              <a:defRPr/>
            </a:lvl1pPr>
            <a:lvl2pPr marL="914400" lvl="1" indent="-381000" algn="l">
              <a:lnSpc>
                <a:spcPct val="85000"/>
              </a:lnSpc>
              <a:spcBef>
                <a:spcPts val="450"/>
              </a:spcBef>
              <a:spcAft>
                <a:spcPts val="0"/>
              </a:spcAft>
              <a:buClr>
                <a:srgbClr val="262626"/>
              </a:buClr>
              <a:buSzPts val="2400"/>
              <a:buChar char=" "/>
              <a:defRPr/>
            </a:lvl2pPr>
            <a:lvl3pPr marL="1371600" lvl="2" indent="-355600" algn="l">
              <a:lnSpc>
                <a:spcPct val="85000"/>
              </a:lnSpc>
              <a:spcBef>
                <a:spcPts val="450"/>
              </a:spcBef>
              <a:spcAft>
                <a:spcPts val="0"/>
              </a:spcAft>
              <a:buClr>
                <a:srgbClr val="262626"/>
              </a:buClr>
              <a:buSzPts val="2000"/>
              <a:buChar char=" "/>
              <a:defRPr/>
            </a:lvl3pPr>
            <a:lvl4pPr marL="1828800" lvl="3" indent="-342900" algn="l">
              <a:lnSpc>
                <a:spcPct val="85000"/>
              </a:lnSpc>
              <a:spcBef>
                <a:spcPts val="450"/>
              </a:spcBef>
              <a:spcAft>
                <a:spcPts val="0"/>
              </a:spcAft>
              <a:buClr>
                <a:srgbClr val="262626"/>
              </a:buClr>
              <a:buSzPts val="1800"/>
              <a:buChar char=" "/>
              <a:defRPr/>
            </a:lvl4pPr>
            <a:lvl5pPr marL="2286000" lvl="4" indent="-342900" algn="l">
              <a:lnSpc>
                <a:spcPct val="85000"/>
              </a:lnSpc>
              <a:spcBef>
                <a:spcPts val="450"/>
              </a:spcBef>
              <a:spcAft>
                <a:spcPts val="0"/>
              </a:spcAft>
              <a:buClr>
                <a:srgbClr val="262626"/>
              </a:buClr>
              <a:buSzPts val="1800"/>
              <a:buChar char=" "/>
              <a:defRPr/>
            </a:lvl5pPr>
            <a:lvl6pPr marL="2743200" lvl="5" indent="-342900" algn="l">
              <a:lnSpc>
                <a:spcPct val="85000"/>
              </a:lnSpc>
              <a:spcBef>
                <a:spcPts val="450"/>
              </a:spcBef>
              <a:spcAft>
                <a:spcPts val="0"/>
              </a:spcAft>
              <a:buClr>
                <a:srgbClr val="262626"/>
              </a:buClr>
              <a:buSzPts val="1800"/>
              <a:buChar char=" "/>
              <a:defRPr/>
            </a:lvl6pPr>
            <a:lvl7pPr marL="3200400" lvl="6" indent="-342900" algn="l">
              <a:lnSpc>
                <a:spcPct val="85000"/>
              </a:lnSpc>
              <a:spcBef>
                <a:spcPts val="450"/>
              </a:spcBef>
              <a:spcAft>
                <a:spcPts val="0"/>
              </a:spcAft>
              <a:buClr>
                <a:srgbClr val="262626"/>
              </a:buClr>
              <a:buSzPts val="1800"/>
              <a:buChar char=" "/>
              <a:defRPr/>
            </a:lvl7pPr>
            <a:lvl8pPr marL="3657600" lvl="7" indent="-342900" algn="l">
              <a:lnSpc>
                <a:spcPct val="85000"/>
              </a:lnSpc>
              <a:spcBef>
                <a:spcPts val="450"/>
              </a:spcBef>
              <a:spcAft>
                <a:spcPts val="0"/>
              </a:spcAft>
              <a:buClr>
                <a:srgbClr val="262626"/>
              </a:buClr>
              <a:buSzPts val="1800"/>
              <a:buChar char=" "/>
              <a:defRPr/>
            </a:lvl8pPr>
            <a:lvl9pPr marL="4114800" lvl="8" indent="-342900" algn="l">
              <a:lnSpc>
                <a:spcPct val="85000"/>
              </a:lnSpc>
              <a:spcBef>
                <a:spcPts val="450"/>
              </a:spcBef>
              <a:spcAft>
                <a:spcPts val="0"/>
              </a:spcAft>
              <a:buClr>
                <a:srgbClr val="262626"/>
              </a:buClr>
              <a:buSzPts val="1800"/>
              <a:buChar char=" "/>
              <a:defRPr/>
            </a:lvl9pPr>
          </a:lstStyle>
          <a:p>
            <a:endParaRPr/>
          </a:p>
        </p:txBody>
      </p:sp>
      <p:sp>
        <p:nvSpPr>
          <p:cNvPr id="30" name="Google Shape;30;p65"/>
          <p:cNvSpPr txBox="1">
            <a:spLocks noGrp="1"/>
          </p:cNvSpPr>
          <p:nvPr>
            <p:ph type="dt" idx="10"/>
          </p:nvPr>
        </p:nvSpPr>
        <p:spPr>
          <a:xfrm>
            <a:off x="2567608" y="6543221"/>
            <a:ext cx="825989" cy="25608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50">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5"/>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50">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5"/>
          <p:cNvSpPr txBox="1"/>
          <p:nvPr/>
        </p:nvSpPr>
        <p:spPr>
          <a:xfrm>
            <a:off x="5176314" y="6484426"/>
            <a:ext cx="662361" cy="196177"/>
          </a:xfrm>
          <a:prstGeom prst="rect">
            <a:avLst/>
          </a:prstGeom>
          <a:noFill/>
          <a:ln>
            <a:noFill/>
          </a:ln>
        </p:spPr>
        <p:txBody>
          <a:bodyPr spcFirstLastPara="1" wrap="square" lIns="68550" tIns="34275" rIns="68550"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AR" sz="825" b="0" i="0" u="none" strike="noStrike" cap="none">
                <a:solidFill>
                  <a:srgbClr val="888888"/>
                </a:solidFill>
                <a:latin typeface="Calibri"/>
                <a:ea typeface="Calibri"/>
                <a:cs typeface="Calibri"/>
                <a:sym typeface="Calibri"/>
              </a:rPr>
              <a:t>Fuente:</a:t>
            </a:r>
            <a:endParaRPr sz="825" b="0" i="0" u="none" strike="noStrike" cap="none">
              <a:solidFill>
                <a:schemeClr val="lt2"/>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 blanco">
  <p:cSld name="En blanco">
    <p:spTree>
      <p:nvGrpSpPr>
        <p:cNvPr id="1" name="Shape 33"/>
        <p:cNvGrpSpPr/>
        <p:nvPr/>
      </p:nvGrpSpPr>
      <p:grpSpPr>
        <a:xfrm>
          <a:off x="0" y="0"/>
          <a:ext cx="0" cy="0"/>
          <a:chOff x="0" y="0"/>
          <a:chExt cx="0" cy="0"/>
        </a:xfrm>
      </p:grpSpPr>
      <p:sp>
        <p:nvSpPr>
          <p:cNvPr id="34" name="Google Shape;34;p66"/>
          <p:cNvSpPr txBox="1">
            <a:spLocks noGrp="1"/>
          </p:cNvSpPr>
          <p:nvPr>
            <p:ph type="title"/>
          </p:nvPr>
        </p:nvSpPr>
        <p:spPr>
          <a:xfrm>
            <a:off x="479378" y="11817"/>
            <a:ext cx="10806607" cy="1273283"/>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5"/>
              </a:buClr>
              <a:buSzPts val="4000"/>
              <a:buFont typeface="Calibri"/>
              <a:buNone/>
              <a:defRPr sz="3000">
                <a:solidFill>
                  <a:schemeClr val="accent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6"/>
          <p:cNvSpPr/>
          <p:nvPr/>
        </p:nvSpPr>
        <p:spPr>
          <a:xfrm>
            <a:off x="168275" y="6554790"/>
            <a:ext cx="2154239" cy="212725"/>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050" b="0" i="0" u="none" strike="noStrike" cap="none">
                <a:solidFill>
                  <a:srgbClr val="8F8F8F"/>
                </a:solidFill>
                <a:latin typeface="Calibri"/>
                <a:ea typeface="Calibri"/>
                <a:cs typeface="Calibri"/>
                <a:sym typeface="Calibri"/>
              </a:rPr>
              <a:t>Ingeniería de Software II</a:t>
            </a:r>
            <a:endParaRPr sz="105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subtítulo" type="tx">
  <p:cSld name="TITLE_AND_BODY">
    <p:spTree>
      <p:nvGrpSpPr>
        <p:cNvPr id="1" name="Shape 36"/>
        <p:cNvGrpSpPr/>
        <p:nvPr/>
      </p:nvGrpSpPr>
      <p:grpSpPr>
        <a:xfrm>
          <a:off x="0" y="0"/>
          <a:ext cx="0" cy="0"/>
          <a:chOff x="0" y="0"/>
          <a:chExt cx="0" cy="0"/>
        </a:xfrm>
      </p:grpSpPr>
      <p:sp>
        <p:nvSpPr>
          <p:cNvPr id="37" name="Google Shape;37;p67"/>
          <p:cNvSpPr txBox="1">
            <a:spLocks noGrp="1"/>
          </p:cNvSpPr>
          <p:nvPr>
            <p:ph type="title"/>
          </p:nvPr>
        </p:nvSpPr>
        <p:spPr>
          <a:xfrm>
            <a:off x="1190629" y="1151933"/>
            <a:ext cx="9810751" cy="2321719"/>
          </a:xfrm>
          <a:prstGeom prst="rect">
            <a:avLst/>
          </a:prstGeom>
          <a:noFill/>
          <a:ln>
            <a:noFill/>
          </a:ln>
        </p:spPr>
        <p:txBody>
          <a:bodyPr spcFirstLastPara="1" wrap="square" lIns="102375" tIns="51175" rIns="102375" bIns="51175" anchor="b" anchorCtr="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7"/>
          <p:cNvSpPr txBox="1">
            <a:spLocks noGrp="1"/>
          </p:cNvSpPr>
          <p:nvPr>
            <p:ph type="body" idx="1"/>
          </p:nvPr>
        </p:nvSpPr>
        <p:spPr>
          <a:xfrm>
            <a:off x="1190629" y="3536158"/>
            <a:ext cx="9810751" cy="794743"/>
          </a:xfrm>
          <a:prstGeom prst="rect">
            <a:avLst/>
          </a:prstGeom>
          <a:noFill/>
          <a:ln>
            <a:noFill/>
          </a:ln>
        </p:spPr>
        <p:txBody>
          <a:bodyPr spcFirstLastPara="1" wrap="square" lIns="102375" tIns="51175" rIns="102375" bIns="51175" anchor="t" anchorCtr="0">
            <a:normAutofit/>
          </a:bodyPr>
          <a:lstStyle>
            <a:lvl1pPr marL="457200" lvl="0" indent="-228600" algn="ctr">
              <a:lnSpc>
                <a:spcPct val="94000"/>
              </a:lnSpc>
              <a:spcBef>
                <a:spcPts val="0"/>
              </a:spcBef>
              <a:spcAft>
                <a:spcPts val="0"/>
              </a:spcAft>
              <a:buClr>
                <a:schemeClr val="dk2"/>
              </a:buClr>
              <a:buSzPts val="4267"/>
              <a:buNone/>
              <a:defRPr sz="2479"/>
            </a:lvl1pPr>
            <a:lvl2pPr marL="914400" lvl="1" indent="-228600" algn="ctr">
              <a:lnSpc>
                <a:spcPct val="94000"/>
              </a:lnSpc>
              <a:spcBef>
                <a:spcPts val="168"/>
              </a:spcBef>
              <a:spcAft>
                <a:spcPts val="0"/>
              </a:spcAft>
              <a:buClr>
                <a:schemeClr val="dk2"/>
              </a:buClr>
              <a:buSzPts val="4267"/>
              <a:buNone/>
              <a:defRPr sz="2479"/>
            </a:lvl2pPr>
            <a:lvl3pPr marL="1371600" lvl="2" indent="-228600" algn="ctr">
              <a:lnSpc>
                <a:spcPct val="94000"/>
              </a:lnSpc>
              <a:spcBef>
                <a:spcPts val="168"/>
              </a:spcBef>
              <a:spcAft>
                <a:spcPts val="0"/>
              </a:spcAft>
              <a:buClr>
                <a:schemeClr val="dk2"/>
              </a:buClr>
              <a:buSzPts val="4267"/>
              <a:buNone/>
              <a:defRPr sz="2479"/>
            </a:lvl3pPr>
            <a:lvl4pPr marL="1828800" lvl="3" indent="-228600" algn="ctr">
              <a:lnSpc>
                <a:spcPct val="94000"/>
              </a:lnSpc>
              <a:spcBef>
                <a:spcPts val="168"/>
              </a:spcBef>
              <a:spcAft>
                <a:spcPts val="0"/>
              </a:spcAft>
              <a:buClr>
                <a:schemeClr val="dk2"/>
              </a:buClr>
              <a:buSzPts val="4267"/>
              <a:buNone/>
              <a:defRPr sz="2479"/>
            </a:lvl4pPr>
            <a:lvl5pPr marL="2286000" lvl="4" indent="-228600" algn="ctr">
              <a:lnSpc>
                <a:spcPct val="94000"/>
              </a:lnSpc>
              <a:spcBef>
                <a:spcPts val="168"/>
              </a:spcBef>
              <a:spcAft>
                <a:spcPts val="0"/>
              </a:spcAft>
              <a:buClr>
                <a:schemeClr val="dk2"/>
              </a:buClr>
              <a:buSzPts val="4267"/>
              <a:buNone/>
              <a:defRPr sz="2479"/>
            </a:lvl5pPr>
            <a:lvl6pPr marL="2743200" lvl="5" indent="-342900" algn="l">
              <a:lnSpc>
                <a:spcPct val="94000"/>
              </a:lnSpc>
              <a:spcBef>
                <a:spcPts val="420"/>
              </a:spcBef>
              <a:spcAft>
                <a:spcPts val="0"/>
              </a:spcAft>
              <a:buClr>
                <a:schemeClr val="dk2"/>
              </a:buClr>
              <a:buSzPts val="1800"/>
              <a:buChar char="–"/>
              <a:defRPr/>
            </a:lvl6pPr>
            <a:lvl7pPr marL="3200400" lvl="6" indent="-342900" algn="l">
              <a:lnSpc>
                <a:spcPct val="94000"/>
              </a:lnSpc>
              <a:spcBef>
                <a:spcPts val="420"/>
              </a:spcBef>
              <a:spcAft>
                <a:spcPts val="0"/>
              </a:spcAft>
              <a:buClr>
                <a:schemeClr val="dk2"/>
              </a:buClr>
              <a:buSzPts val="1800"/>
              <a:buChar char="■"/>
              <a:defRPr/>
            </a:lvl7pPr>
            <a:lvl8pPr marL="3657600" lvl="7" indent="-342900" algn="l">
              <a:lnSpc>
                <a:spcPct val="94000"/>
              </a:lnSpc>
              <a:spcBef>
                <a:spcPts val="420"/>
              </a:spcBef>
              <a:spcAft>
                <a:spcPts val="0"/>
              </a:spcAft>
              <a:buClr>
                <a:schemeClr val="dk2"/>
              </a:buClr>
              <a:buSzPts val="1800"/>
              <a:buChar char="–"/>
              <a:defRPr/>
            </a:lvl8pPr>
            <a:lvl9pPr marL="4114800" lvl="8" indent="-342900" algn="l">
              <a:lnSpc>
                <a:spcPct val="94000"/>
              </a:lnSpc>
              <a:spcBef>
                <a:spcPts val="420"/>
              </a:spcBef>
              <a:spcAft>
                <a:spcPts val="168"/>
              </a:spcAft>
              <a:buClr>
                <a:schemeClr val="dk2"/>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39"/>
        <p:cNvGrpSpPr/>
        <p:nvPr/>
      </p:nvGrpSpPr>
      <p:grpSpPr>
        <a:xfrm>
          <a:off x="0" y="0"/>
          <a:ext cx="0" cy="0"/>
          <a:chOff x="0" y="0"/>
          <a:chExt cx="0" cy="0"/>
        </a:xfrm>
      </p:grpSpPr>
      <p:sp>
        <p:nvSpPr>
          <p:cNvPr id="40" name="Google Shape;40;p68"/>
          <p:cNvSpPr txBox="1">
            <a:spLocks noGrp="1"/>
          </p:cNvSpPr>
          <p:nvPr>
            <p:ph type="title"/>
          </p:nvPr>
        </p:nvSpPr>
        <p:spPr>
          <a:xfrm>
            <a:off x="623394" y="499534"/>
            <a:ext cx="10235108" cy="841235"/>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3000" b="1">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8"/>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975"/>
              </a:spcBef>
              <a:spcAft>
                <a:spcPts val="0"/>
              </a:spcAft>
              <a:buClr>
                <a:srgbClr val="C00000"/>
              </a:buClr>
              <a:buSzPts val="2400"/>
              <a:buFont typeface="Arial"/>
              <a:buChar char="»"/>
              <a:defRPr sz="1800"/>
            </a:lvl1pPr>
            <a:lvl2pPr marL="914400" lvl="1" indent="-355600" algn="l">
              <a:lnSpc>
                <a:spcPct val="85000"/>
              </a:lnSpc>
              <a:spcBef>
                <a:spcPts val="450"/>
              </a:spcBef>
              <a:spcAft>
                <a:spcPts val="0"/>
              </a:spcAft>
              <a:buClr>
                <a:srgbClr val="C00000"/>
              </a:buClr>
              <a:buSzPts val="2000"/>
              <a:buFont typeface="Arial"/>
              <a:buChar char=" "/>
              <a:defRPr sz="1500"/>
            </a:lvl2pPr>
            <a:lvl3pPr marL="1371600" lvl="2" indent="-342900" algn="l">
              <a:lnSpc>
                <a:spcPct val="85000"/>
              </a:lnSpc>
              <a:spcBef>
                <a:spcPts val="450"/>
              </a:spcBef>
              <a:spcAft>
                <a:spcPts val="0"/>
              </a:spcAft>
              <a:buClr>
                <a:srgbClr val="C00000"/>
              </a:buClr>
              <a:buSzPts val="1800"/>
              <a:buFont typeface="Arial"/>
              <a:buChar char=" "/>
              <a:defRPr sz="1350"/>
            </a:lvl3pPr>
            <a:lvl4pPr marL="1828800" lvl="3" indent="-330200" algn="l">
              <a:lnSpc>
                <a:spcPct val="85000"/>
              </a:lnSpc>
              <a:spcBef>
                <a:spcPts val="450"/>
              </a:spcBef>
              <a:spcAft>
                <a:spcPts val="0"/>
              </a:spcAft>
              <a:buClr>
                <a:srgbClr val="C00000"/>
              </a:buClr>
              <a:buSzPts val="1600"/>
              <a:buFont typeface="Arial"/>
              <a:buChar char=" "/>
              <a:defRPr sz="1200"/>
            </a:lvl4pPr>
            <a:lvl5pPr marL="2286000" lvl="4" indent="-330200" algn="l">
              <a:lnSpc>
                <a:spcPct val="85000"/>
              </a:lnSpc>
              <a:spcBef>
                <a:spcPts val="450"/>
              </a:spcBef>
              <a:spcAft>
                <a:spcPts val="0"/>
              </a:spcAft>
              <a:buClr>
                <a:srgbClr val="C00000"/>
              </a:buClr>
              <a:buSzPts val="1600"/>
              <a:buFont typeface="Arial"/>
              <a:buChar char=" "/>
              <a:defRPr sz="1200"/>
            </a:lvl5pPr>
            <a:lvl6pPr marL="2743200" lvl="5" indent="-330200" algn="l">
              <a:lnSpc>
                <a:spcPct val="85000"/>
              </a:lnSpc>
              <a:spcBef>
                <a:spcPts val="450"/>
              </a:spcBef>
              <a:spcAft>
                <a:spcPts val="0"/>
              </a:spcAft>
              <a:buClr>
                <a:srgbClr val="262626"/>
              </a:buClr>
              <a:buSzPts val="1600"/>
              <a:buChar char=" "/>
              <a:defRPr sz="1200"/>
            </a:lvl6pPr>
            <a:lvl7pPr marL="3200400" lvl="6" indent="-330200" algn="l">
              <a:lnSpc>
                <a:spcPct val="85000"/>
              </a:lnSpc>
              <a:spcBef>
                <a:spcPts val="450"/>
              </a:spcBef>
              <a:spcAft>
                <a:spcPts val="0"/>
              </a:spcAft>
              <a:buClr>
                <a:srgbClr val="262626"/>
              </a:buClr>
              <a:buSzPts val="1600"/>
              <a:buChar char=" "/>
              <a:defRPr sz="1200"/>
            </a:lvl7pPr>
            <a:lvl8pPr marL="3657600" lvl="7" indent="-330200" algn="l">
              <a:lnSpc>
                <a:spcPct val="85000"/>
              </a:lnSpc>
              <a:spcBef>
                <a:spcPts val="450"/>
              </a:spcBef>
              <a:spcAft>
                <a:spcPts val="0"/>
              </a:spcAft>
              <a:buClr>
                <a:srgbClr val="262626"/>
              </a:buClr>
              <a:buSzPts val="1600"/>
              <a:buChar char=" "/>
              <a:defRPr sz="1200"/>
            </a:lvl8pPr>
            <a:lvl9pPr marL="4114800" lvl="8" indent="-330200" algn="l">
              <a:lnSpc>
                <a:spcPct val="85000"/>
              </a:lnSpc>
              <a:spcBef>
                <a:spcPts val="450"/>
              </a:spcBef>
              <a:spcAft>
                <a:spcPts val="0"/>
              </a:spcAft>
              <a:buClr>
                <a:srgbClr val="262626"/>
              </a:buClr>
              <a:buSzPts val="1600"/>
              <a:buChar char=" "/>
              <a:defRPr sz="1200"/>
            </a:lvl9pPr>
          </a:lstStyle>
          <a:p>
            <a:endParaRPr/>
          </a:p>
        </p:txBody>
      </p:sp>
      <p:sp>
        <p:nvSpPr>
          <p:cNvPr id="42" name="Google Shape;42;p68"/>
          <p:cNvSpPr txBox="1">
            <a:spLocks noGrp="1"/>
          </p:cNvSpPr>
          <p:nvPr>
            <p:ph type="body" idx="2"/>
          </p:nvPr>
        </p:nvSpPr>
        <p:spPr>
          <a:xfrm>
            <a:off x="6011331"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975"/>
              </a:spcBef>
              <a:spcAft>
                <a:spcPts val="0"/>
              </a:spcAft>
              <a:buClr>
                <a:srgbClr val="C00000"/>
              </a:buClr>
              <a:buSzPts val="2400"/>
              <a:buFont typeface="Arial"/>
              <a:buChar char="»"/>
              <a:defRPr sz="1800"/>
            </a:lvl1pPr>
            <a:lvl2pPr marL="914400" lvl="1" indent="-355600" algn="l">
              <a:lnSpc>
                <a:spcPct val="85000"/>
              </a:lnSpc>
              <a:spcBef>
                <a:spcPts val="450"/>
              </a:spcBef>
              <a:spcAft>
                <a:spcPts val="0"/>
              </a:spcAft>
              <a:buClr>
                <a:srgbClr val="C00000"/>
              </a:buClr>
              <a:buSzPts val="2000"/>
              <a:buFont typeface="Arial"/>
              <a:buChar char=" "/>
              <a:defRPr sz="1500"/>
            </a:lvl2pPr>
            <a:lvl3pPr marL="1371600" lvl="2" indent="-342900" algn="l">
              <a:lnSpc>
                <a:spcPct val="85000"/>
              </a:lnSpc>
              <a:spcBef>
                <a:spcPts val="450"/>
              </a:spcBef>
              <a:spcAft>
                <a:spcPts val="0"/>
              </a:spcAft>
              <a:buClr>
                <a:srgbClr val="C00000"/>
              </a:buClr>
              <a:buSzPts val="1800"/>
              <a:buFont typeface="Arial"/>
              <a:buChar char=" "/>
              <a:defRPr sz="1350"/>
            </a:lvl3pPr>
            <a:lvl4pPr marL="1828800" lvl="3" indent="-330200" algn="l">
              <a:lnSpc>
                <a:spcPct val="85000"/>
              </a:lnSpc>
              <a:spcBef>
                <a:spcPts val="450"/>
              </a:spcBef>
              <a:spcAft>
                <a:spcPts val="0"/>
              </a:spcAft>
              <a:buClr>
                <a:srgbClr val="C00000"/>
              </a:buClr>
              <a:buSzPts val="1600"/>
              <a:buFont typeface="Arial"/>
              <a:buChar char=" "/>
              <a:defRPr sz="1200"/>
            </a:lvl4pPr>
            <a:lvl5pPr marL="2286000" lvl="4" indent="-330200" algn="l">
              <a:lnSpc>
                <a:spcPct val="85000"/>
              </a:lnSpc>
              <a:spcBef>
                <a:spcPts val="450"/>
              </a:spcBef>
              <a:spcAft>
                <a:spcPts val="0"/>
              </a:spcAft>
              <a:buClr>
                <a:srgbClr val="C00000"/>
              </a:buClr>
              <a:buSzPts val="1600"/>
              <a:buFont typeface="Arial"/>
              <a:buChar char=" "/>
              <a:defRPr sz="1200"/>
            </a:lvl5pPr>
            <a:lvl6pPr marL="2743200" lvl="5" indent="-330200" algn="l">
              <a:lnSpc>
                <a:spcPct val="85000"/>
              </a:lnSpc>
              <a:spcBef>
                <a:spcPts val="450"/>
              </a:spcBef>
              <a:spcAft>
                <a:spcPts val="0"/>
              </a:spcAft>
              <a:buClr>
                <a:srgbClr val="262626"/>
              </a:buClr>
              <a:buSzPts val="1600"/>
              <a:buChar char=" "/>
              <a:defRPr sz="1200"/>
            </a:lvl6pPr>
            <a:lvl7pPr marL="3200400" lvl="6" indent="-330200" algn="l">
              <a:lnSpc>
                <a:spcPct val="85000"/>
              </a:lnSpc>
              <a:spcBef>
                <a:spcPts val="450"/>
              </a:spcBef>
              <a:spcAft>
                <a:spcPts val="0"/>
              </a:spcAft>
              <a:buClr>
                <a:srgbClr val="262626"/>
              </a:buClr>
              <a:buSzPts val="1600"/>
              <a:buChar char=" "/>
              <a:defRPr sz="1200"/>
            </a:lvl7pPr>
            <a:lvl8pPr marL="3657600" lvl="7" indent="-330200" algn="l">
              <a:lnSpc>
                <a:spcPct val="85000"/>
              </a:lnSpc>
              <a:spcBef>
                <a:spcPts val="450"/>
              </a:spcBef>
              <a:spcAft>
                <a:spcPts val="0"/>
              </a:spcAft>
              <a:buClr>
                <a:srgbClr val="262626"/>
              </a:buClr>
              <a:buSzPts val="1600"/>
              <a:buChar char=" "/>
              <a:defRPr sz="1200"/>
            </a:lvl8pPr>
            <a:lvl9pPr marL="4114800" lvl="8" indent="-330200" algn="l">
              <a:lnSpc>
                <a:spcPct val="85000"/>
              </a:lnSpc>
              <a:spcBef>
                <a:spcPts val="450"/>
              </a:spcBef>
              <a:spcAft>
                <a:spcPts val="0"/>
              </a:spcAft>
              <a:buClr>
                <a:srgbClr val="262626"/>
              </a:buClr>
              <a:buSzPts val="1600"/>
              <a:buChar char=" "/>
              <a:defRPr sz="1200"/>
            </a:lvl9pPr>
          </a:lstStyle>
          <a:p>
            <a:endParaRPr/>
          </a:p>
        </p:txBody>
      </p:sp>
      <p:sp>
        <p:nvSpPr>
          <p:cNvPr id="43" name="Google Shape;43;p68"/>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
        <p:nvSpPr>
          <p:cNvPr id="44" name="Google Shape;44;p68"/>
          <p:cNvSpPr txBox="1"/>
          <p:nvPr/>
        </p:nvSpPr>
        <p:spPr>
          <a:xfrm>
            <a:off x="5176314" y="6484426"/>
            <a:ext cx="662361" cy="196177"/>
          </a:xfrm>
          <a:prstGeom prst="rect">
            <a:avLst/>
          </a:prstGeom>
          <a:noFill/>
          <a:ln>
            <a:noFill/>
          </a:ln>
        </p:spPr>
        <p:txBody>
          <a:bodyPr spcFirstLastPara="1" wrap="square" lIns="68550" tIns="34275" rIns="68550"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AR" sz="825" b="0" i="0" u="none" strike="noStrike" cap="none">
                <a:solidFill>
                  <a:srgbClr val="888888"/>
                </a:solidFill>
                <a:latin typeface="Arial"/>
                <a:ea typeface="Arial"/>
                <a:cs typeface="Arial"/>
                <a:sym typeface="Arial"/>
              </a:rPr>
              <a:t>Fuente:</a:t>
            </a:r>
            <a:endParaRPr sz="825" b="0" i="0" u="none" strike="noStrike" cap="none">
              <a:solidFill>
                <a:schemeClr val="lt2"/>
              </a:solidFill>
              <a:latin typeface="Calibri"/>
              <a:ea typeface="Calibri"/>
              <a:cs typeface="Calibri"/>
              <a:sym typeface="Calibri"/>
            </a:endParaRPr>
          </a:p>
        </p:txBody>
      </p:sp>
      <p:sp>
        <p:nvSpPr>
          <p:cNvPr id="45" name="Google Shape;45;p68"/>
          <p:cNvSpPr txBox="1">
            <a:spLocks noGrp="1"/>
          </p:cNvSpPr>
          <p:nvPr>
            <p:ph type="body" idx="3"/>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1100"/>
              <a:buNone/>
              <a:defRPr sz="825" b="0" i="0">
                <a:solidFill>
                  <a:srgbClr val="888888"/>
                </a:solidFill>
                <a:latin typeface="Arial"/>
                <a:ea typeface="Arial"/>
                <a:cs typeface="Arial"/>
                <a:sym typeface="Arial"/>
              </a:defRPr>
            </a:lvl1pPr>
            <a:lvl2pPr marL="914400" lvl="1" indent="-228600" algn="l">
              <a:lnSpc>
                <a:spcPct val="85000"/>
              </a:lnSpc>
              <a:spcBef>
                <a:spcPts val="450"/>
              </a:spcBef>
              <a:spcAft>
                <a:spcPts val="0"/>
              </a:spcAft>
              <a:buClr>
                <a:srgbClr val="262626"/>
              </a:buClr>
              <a:buSzPts val="1400"/>
              <a:buNone/>
              <a:defRPr sz="1050"/>
            </a:lvl2pPr>
            <a:lvl3pPr marL="1371600" lvl="2" indent="-228600" algn="l">
              <a:lnSpc>
                <a:spcPct val="85000"/>
              </a:lnSpc>
              <a:spcBef>
                <a:spcPts val="450"/>
              </a:spcBef>
              <a:spcAft>
                <a:spcPts val="0"/>
              </a:spcAft>
              <a:buClr>
                <a:srgbClr val="262626"/>
              </a:buClr>
              <a:buSzPts val="1400"/>
              <a:buNone/>
              <a:defRPr sz="1050"/>
            </a:lvl3pPr>
            <a:lvl4pPr marL="1828800" lvl="3" indent="-228600" algn="l">
              <a:lnSpc>
                <a:spcPct val="85000"/>
              </a:lnSpc>
              <a:spcBef>
                <a:spcPts val="450"/>
              </a:spcBef>
              <a:spcAft>
                <a:spcPts val="0"/>
              </a:spcAft>
              <a:buClr>
                <a:srgbClr val="262626"/>
              </a:buClr>
              <a:buSzPts val="1400"/>
              <a:buNone/>
              <a:defRPr sz="1050"/>
            </a:lvl4pPr>
            <a:lvl5pPr marL="2286000" lvl="4" indent="-228600" algn="l">
              <a:lnSpc>
                <a:spcPct val="85000"/>
              </a:lnSpc>
              <a:spcBef>
                <a:spcPts val="450"/>
              </a:spcBef>
              <a:spcAft>
                <a:spcPts val="0"/>
              </a:spcAft>
              <a:buClr>
                <a:srgbClr val="262626"/>
              </a:buClr>
              <a:buSzPts val="1400"/>
              <a:buNone/>
              <a:defRPr sz="1050"/>
            </a:lvl5pPr>
            <a:lvl6pPr marL="2743200" lvl="5" indent="-342900" algn="l">
              <a:lnSpc>
                <a:spcPct val="85000"/>
              </a:lnSpc>
              <a:spcBef>
                <a:spcPts val="450"/>
              </a:spcBef>
              <a:spcAft>
                <a:spcPts val="0"/>
              </a:spcAft>
              <a:buClr>
                <a:srgbClr val="262626"/>
              </a:buClr>
              <a:buSzPts val="1800"/>
              <a:buChar char=" "/>
              <a:defRPr/>
            </a:lvl6pPr>
            <a:lvl7pPr marL="3200400" lvl="6" indent="-342900" algn="l">
              <a:lnSpc>
                <a:spcPct val="85000"/>
              </a:lnSpc>
              <a:spcBef>
                <a:spcPts val="450"/>
              </a:spcBef>
              <a:spcAft>
                <a:spcPts val="0"/>
              </a:spcAft>
              <a:buClr>
                <a:srgbClr val="262626"/>
              </a:buClr>
              <a:buSzPts val="1800"/>
              <a:buChar char=" "/>
              <a:defRPr/>
            </a:lvl7pPr>
            <a:lvl8pPr marL="3657600" lvl="7" indent="-342900" algn="l">
              <a:lnSpc>
                <a:spcPct val="85000"/>
              </a:lnSpc>
              <a:spcBef>
                <a:spcPts val="450"/>
              </a:spcBef>
              <a:spcAft>
                <a:spcPts val="0"/>
              </a:spcAft>
              <a:buClr>
                <a:srgbClr val="262626"/>
              </a:buClr>
              <a:buSzPts val="1800"/>
              <a:buChar char=" "/>
              <a:defRPr/>
            </a:lvl8pPr>
            <a:lvl9pPr marL="4114800" lvl="8" indent="-342900" algn="l">
              <a:lnSpc>
                <a:spcPct val="85000"/>
              </a:lnSpc>
              <a:spcBef>
                <a:spcPts val="450"/>
              </a:spcBef>
              <a:spcAft>
                <a:spcPts val="0"/>
              </a:spcAft>
              <a:buClr>
                <a:srgbClr val="262626"/>
              </a:buClr>
              <a:buSzPts val="1800"/>
              <a:buChar char=" "/>
              <a:defRPr/>
            </a:lvl9pPr>
          </a:lstStyle>
          <a:p>
            <a:endParaRPr/>
          </a:p>
        </p:txBody>
      </p:sp>
      <p:sp>
        <p:nvSpPr>
          <p:cNvPr id="46" name="Google Shape;46;p68"/>
          <p:cNvSpPr txBox="1">
            <a:spLocks noGrp="1"/>
          </p:cNvSpPr>
          <p:nvPr>
            <p:ph type="dt" idx="10"/>
          </p:nvPr>
        </p:nvSpPr>
        <p:spPr>
          <a:xfrm>
            <a:off x="2898948" y="6511626"/>
            <a:ext cx="825989" cy="25608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8"/>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9"/>
        <p:cNvGrpSpPr/>
        <p:nvPr/>
      </p:nvGrpSpPr>
      <p:grpSpPr>
        <a:xfrm>
          <a:off x="0" y="0"/>
          <a:ext cx="0" cy="0"/>
          <a:chOff x="0" y="0"/>
          <a:chExt cx="0" cy="0"/>
        </a:xfrm>
      </p:grpSpPr>
      <p:sp>
        <p:nvSpPr>
          <p:cNvPr id="60" name="Google Shape;60;p71"/>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1"/>
          <p:cNvSpPr txBox="1">
            <a:spLocks noGrp="1"/>
          </p:cNvSpPr>
          <p:nvPr>
            <p:ph type="subTitle" idx="1"/>
          </p:nvPr>
        </p:nvSpPr>
        <p:spPr>
          <a:xfrm>
            <a:off x="676800" y="3743020"/>
            <a:ext cx="466320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2"/>
        <p:cNvGrpSpPr/>
        <p:nvPr/>
      </p:nvGrpSpPr>
      <p:grpSpPr>
        <a:xfrm>
          <a:off x="0" y="0"/>
          <a:ext cx="0" cy="0"/>
          <a:chOff x="0" y="0"/>
          <a:chExt cx="0" cy="0"/>
        </a:xfrm>
      </p:grpSpPr>
      <p:sp>
        <p:nvSpPr>
          <p:cNvPr id="63" name="Google Shape;63;p72"/>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72"/>
          <p:cNvSpPr txBox="1">
            <a:spLocks noGrp="1"/>
          </p:cNvSpPr>
          <p:nvPr>
            <p:ph type="body" idx="1"/>
          </p:nvPr>
        </p:nvSpPr>
        <p:spPr>
          <a:xfrm>
            <a:off x="676800" y="1998000"/>
            <a:ext cx="4663200" cy="3767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5"/>
        <p:cNvGrpSpPr/>
        <p:nvPr/>
      </p:nvGrpSpPr>
      <p:grpSpPr>
        <a:xfrm>
          <a:off x="0" y="0"/>
          <a:ext cx="0" cy="0"/>
          <a:chOff x="0" y="0"/>
          <a:chExt cx="0" cy="0"/>
        </a:xfrm>
      </p:grpSpPr>
      <p:sp>
        <p:nvSpPr>
          <p:cNvPr id="66" name="Google Shape;66;p73"/>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73"/>
          <p:cNvSpPr txBox="1">
            <a:spLocks noGrp="1"/>
          </p:cNvSpPr>
          <p:nvPr>
            <p:ph type="body" idx="1"/>
          </p:nvPr>
        </p:nvSpPr>
        <p:spPr>
          <a:xfrm>
            <a:off x="676800" y="1998000"/>
            <a:ext cx="2275200" cy="3767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8" name="Google Shape;68;p73"/>
          <p:cNvSpPr txBox="1">
            <a:spLocks noGrp="1"/>
          </p:cNvSpPr>
          <p:nvPr>
            <p:ph type="body" idx="2"/>
          </p:nvPr>
        </p:nvSpPr>
        <p:spPr>
          <a:xfrm>
            <a:off x="3066240" y="1998000"/>
            <a:ext cx="2275200" cy="37670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4.pn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3"/>
          <p:cNvSpPr txBox="1">
            <a:spLocks noGrp="1"/>
          </p:cNvSpPr>
          <p:nvPr>
            <p:ph type="title"/>
          </p:nvPr>
        </p:nvSpPr>
        <p:spPr>
          <a:xfrm>
            <a:off x="623394" y="499534"/>
            <a:ext cx="10235108" cy="841235"/>
          </a:xfrm>
          <a:prstGeom prst="rect">
            <a:avLst/>
          </a:prstGeom>
          <a:noFill/>
          <a:ln>
            <a:noFill/>
          </a:ln>
        </p:spPr>
        <p:txBody>
          <a:bodyPr spcFirstLastPara="1" wrap="square" lIns="91425" tIns="45700" rIns="91425" bIns="45700" anchor="ctr" anchorCtr="0">
            <a:noAutofit/>
          </a:bodyPr>
          <a:lstStyle>
            <a:lvl1pPr marR="0" lvl="0" algn="l" rtl="0">
              <a:lnSpc>
                <a:spcPct val="85000"/>
              </a:lnSpc>
              <a:spcBef>
                <a:spcPts val="0"/>
              </a:spcBef>
              <a:spcAft>
                <a:spcPts val="0"/>
              </a:spcAft>
              <a:buClr>
                <a:srgbClr val="4A6617"/>
              </a:buClr>
              <a:buSzPts val="4800"/>
              <a:buFont typeface="Calibri"/>
              <a:buNone/>
              <a:defRPr sz="4800" b="1" i="0" u="none" strike="noStrike" cap="none">
                <a:solidFill>
                  <a:srgbClr val="4A661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3"/>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C00000"/>
              </a:buClr>
              <a:buSzPts val="2400"/>
              <a:buFont typeface="Arial"/>
              <a:buChar char="»"/>
              <a:defRPr sz="2400" b="0" i="0" u="none" strike="noStrike" cap="none">
                <a:solidFill>
                  <a:srgbClr val="262626"/>
                </a:solidFill>
                <a:latin typeface="Calibri"/>
                <a:ea typeface="Calibri"/>
                <a:cs typeface="Calibri"/>
                <a:sym typeface="Calibri"/>
              </a:defRPr>
            </a:lvl1pPr>
            <a:lvl2pPr marL="914400" marR="0" lvl="1" indent="-381000" algn="l" rtl="0">
              <a:lnSpc>
                <a:spcPct val="85000"/>
              </a:lnSpc>
              <a:spcBef>
                <a:spcPts val="6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Arial"/>
              <a:buChar char=" "/>
              <a:defRPr sz="2000" b="0" i="1"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endParaRPr/>
          </a:p>
        </p:txBody>
      </p:sp>
      <p:sp>
        <p:nvSpPr>
          <p:cNvPr id="12" name="Google Shape;12;p63"/>
          <p:cNvSpPr txBox="1">
            <a:spLocks noGrp="1"/>
          </p:cNvSpPr>
          <p:nvPr>
            <p:ph type="sldNum" idx="12"/>
          </p:nvPr>
        </p:nvSpPr>
        <p:spPr>
          <a:xfrm>
            <a:off x="9265920" y="2780930"/>
            <a:ext cx="2926080" cy="139703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
        <p:nvSpPr>
          <p:cNvPr id="13" name="Google Shape;13;p63"/>
          <p:cNvSpPr txBox="1">
            <a:spLocks noGrp="1"/>
          </p:cNvSpPr>
          <p:nvPr>
            <p:ph type="dt" idx="10"/>
          </p:nvPr>
        </p:nvSpPr>
        <p:spPr>
          <a:xfrm>
            <a:off x="2567608" y="6543221"/>
            <a:ext cx="825989" cy="25608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BFBFB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14" name="Google Shape;14;p63"/>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BFBFB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cxnSp>
        <p:nvCxnSpPr>
          <p:cNvPr id="15" name="Google Shape;15;p63"/>
          <p:cNvCxnSpPr/>
          <p:nvPr/>
        </p:nvCxnSpPr>
        <p:spPr>
          <a:xfrm>
            <a:off x="623391" y="1169122"/>
            <a:ext cx="10772775" cy="0"/>
          </a:xfrm>
          <a:prstGeom prst="straightConnector1">
            <a:avLst/>
          </a:prstGeom>
          <a:noFill/>
          <a:ln w="9525" cap="flat" cmpd="sng">
            <a:solidFill>
              <a:schemeClr val="accent1"/>
            </a:solidFill>
            <a:prstDash val="solid"/>
            <a:round/>
            <a:headEnd type="none" w="sm" len="sm"/>
            <a:tailEnd type="none" w="sm" len="sm"/>
          </a:ln>
        </p:spPr>
      </p:cxnSp>
      <p:pic>
        <p:nvPicPr>
          <p:cNvPr id="16" name="Google Shape;16;p63"/>
          <p:cNvPicPr preferRelativeResize="0"/>
          <p:nvPr/>
        </p:nvPicPr>
        <p:blipFill rotWithShape="1">
          <a:blip r:embed="rId7">
            <a:alphaModFix/>
          </a:blip>
          <a:srcRect/>
          <a:stretch/>
        </p:blipFill>
        <p:spPr>
          <a:xfrm>
            <a:off x="10981509" y="2"/>
            <a:ext cx="1210492" cy="1187213"/>
          </a:xfrm>
          <a:prstGeom prst="rect">
            <a:avLst/>
          </a:prstGeom>
          <a:noFill/>
          <a:ln>
            <a:noFill/>
          </a:ln>
        </p:spPr>
      </p:pic>
      <p:sp>
        <p:nvSpPr>
          <p:cNvPr id="17" name="Google Shape;17;p63"/>
          <p:cNvSpPr txBox="1"/>
          <p:nvPr/>
        </p:nvSpPr>
        <p:spPr>
          <a:xfrm>
            <a:off x="3763618" y="6554697"/>
            <a:ext cx="825989"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050" b="0" i="0" u="none" strike="noStrike" cap="none" dirty="0">
                <a:solidFill>
                  <a:srgbClr val="000000"/>
                </a:solidFill>
                <a:latin typeface="Arial"/>
                <a:ea typeface="Arial"/>
                <a:cs typeface="Arial"/>
                <a:sym typeface="Arial"/>
              </a:rPr>
              <a:t>2024</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
        <p:cNvGrpSpPr/>
        <p:nvPr/>
      </p:nvGrpSpPr>
      <p:grpSpPr>
        <a:xfrm>
          <a:off x="0" y="0"/>
          <a:ext cx="0" cy="0"/>
          <a:chOff x="0" y="0"/>
          <a:chExt cx="0" cy="0"/>
        </a:xfrm>
      </p:grpSpPr>
      <p:cxnSp>
        <p:nvCxnSpPr>
          <p:cNvPr id="49" name="Google Shape;49;p69"/>
          <p:cNvCxnSpPr/>
          <p:nvPr/>
        </p:nvCxnSpPr>
        <p:spPr>
          <a:xfrm>
            <a:off x="623040" y="1772640"/>
            <a:ext cx="10773120" cy="0"/>
          </a:xfrm>
          <a:prstGeom prst="straightConnector1">
            <a:avLst/>
          </a:prstGeom>
          <a:noFill/>
          <a:ln w="9525" cap="flat" cmpd="sng">
            <a:solidFill>
              <a:srgbClr val="BF0000"/>
            </a:solidFill>
            <a:prstDash val="solid"/>
            <a:round/>
            <a:headEnd type="none" w="sm" len="sm"/>
            <a:tailEnd type="none" w="sm" len="sm"/>
          </a:ln>
        </p:spPr>
      </p:cxnSp>
      <p:pic>
        <p:nvPicPr>
          <p:cNvPr id="50" name="Google Shape;50;p69"/>
          <p:cNvPicPr preferRelativeResize="0"/>
          <p:nvPr/>
        </p:nvPicPr>
        <p:blipFill rotWithShape="1">
          <a:blip r:embed="rId14">
            <a:alphaModFix/>
          </a:blip>
          <a:srcRect/>
          <a:stretch/>
        </p:blipFill>
        <p:spPr>
          <a:xfrm>
            <a:off x="10711680" y="5612040"/>
            <a:ext cx="1210080" cy="1186920"/>
          </a:xfrm>
          <a:prstGeom prst="rect">
            <a:avLst/>
          </a:prstGeom>
          <a:noFill/>
          <a:ln>
            <a:noFill/>
          </a:ln>
        </p:spPr>
      </p:pic>
      <p:pic>
        <p:nvPicPr>
          <p:cNvPr id="51" name="Google Shape;51;p69"/>
          <p:cNvPicPr preferRelativeResize="0"/>
          <p:nvPr/>
        </p:nvPicPr>
        <p:blipFill rotWithShape="1">
          <a:blip r:embed="rId14">
            <a:alphaModFix/>
          </a:blip>
          <a:srcRect/>
          <a:stretch/>
        </p:blipFill>
        <p:spPr>
          <a:xfrm>
            <a:off x="10711680" y="5612040"/>
            <a:ext cx="1210080" cy="1186920"/>
          </a:xfrm>
          <a:prstGeom prst="rect">
            <a:avLst/>
          </a:prstGeom>
          <a:noFill/>
          <a:ln>
            <a:noFill/>
          </a:ln>
        </p:spPr>
      </p:pic>
      <p:pic>
        <p:nvPicPr>
          <p:cNvPr id="52" name="Google Shape;52;p69" descr="2"/>
          <p:cNvPicPr preferRelativeResize="0"/>
          <p:nvPr/>
        </p:nvPicPr>
        <p:blipFill rotWithShape="1">
          <a:blip r:embed="rId15">
            <a:alphaModFix/>
          </a:blip>
          <a:srcRect l="8461"/>
          <a:stretch/>
        </p:blipFill>
        <p:spPr>
          <a:xfrm>
            <a:off x="32160" y="116640"/>
            <a:ext cx="12159360" cy="4177440"/>
          </a:xfrm>
          <a:prstGeom prst="rect">
            <a:avLst/>
          </a:prstGeom>
          <a:noFill/>
          <a:ln>
            <a:noFill/>
          </a:ln>
        </p:spPr>
      </p:pic>
      <p:sp>
        <p:nvSpPr>
          <p:cNvPr id="53" name="Google Shape;53;p69"/>
          <p:cNvSpPr txBox="1">
            <a:spLocks noGrp="1"/>
          </p:cNvSpPr>
          <p:nvPr>
            <p:ph type="title"/>
          </p:nvPr>
        </p:nvSpPr>
        <p:spPr>
          <a:xfrm>
            <a:off x="551520" y="2050920"/>
            <a:ext cx="10780320" cy="61308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4" name="Google Shape;54;p69"/>
          <p:cNvSpPr txBox="1">
            <a:spLocks noGrp="1"/>
          </p:cNvSpPr>
          <p:nvPr>
            <p:ph type="body" idx="1"/>
          </p:nvPr>
        </p:nvSpPr>
        <p:spPr>
          <a:xfrm>
            <a:off x="551520" y="4359600"/>
            <a:ext cx="9228960" cy="53316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5" name="Google Shape;55;p69"/>
          <p:cNvSpPr txBox="1">
            <a:spLocks noGrp="1"/>
          </p:cNvSpPr>
          <p:nvPr>
            <p:ph type="dt" idx="10"/>
          </p:nvPr>
        </p:nvSpPr>
        <p:spPr>
          <a:xfrm>
            <a:off x="3407520" y="5805360"/>
            <a:ext cx="4114560" cy="228240"/>
          </a:xfrm>
          <a:prstGeom prst="rect">
            <a:avLst/>
          </a:prstGeom>
          <a:noFill/>
          <a:ln>
            <a:noFill/>
          </a:ln>
        </p:spPr>
        <p:txBody>
          <a:bodyPr spcFirstLastPara="1" wrap="square" lIns="90000" tIns="45000" rIns="90000" bIns="450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6" name="Google Shape;56;p69"/>
          <p:cNvSpPr txBox="1">
            <a:spLocks noGrp="1"/>
          </p:cNvSpPr>
          <p:nvPr>
            <p:ph type="ftr" idx="11"/>
          </p:nvPr>
        </p:nvSpPr>
        <p:spPr>
          <a:xfrm>
            <a:off x="623520" y="5661360"/>
            <a:ext cx="2241600" cy="301680"/>
          </a:xfrm>
          <a:prstGeom prst="rect">
            <a:avLst/>
          </a:prstGeom>
          <a:noFill/>
          <a:ln>
            <a:noFill/>
          </a:ln>
        </p:spPr>
        <p:txBody>
          <a:bodyPr spcFirstLastPara="1" wrap="square" lIns="90000" tIns="45000" rIns="90000" bIns="450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7" name="Google Shape;57;p69"/>
          <p:cNvSpPr txBox="1">
            <a:spLocks noGrp="1"/>
          </p:cNvSpPr>
          <p:nvPr>
            <p:ph type="sldNum" idx="12"/>
          </p:nvPr>
        </p:nvSpPr>
        <p:spPr>
          <a:xfrm>
            <a:off x="9265920" y="2781000"/>
            <a:ext cx="2925600" cy="13968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300"/>
              <a:buFont typeface="Arial"/>
              <a:buNone/>
              <a:defRPr sz="10300" b="0" i="0" u="none" strike="noStrike" cap="none">
                <a:solidFill>
                  <a:srgbClr val="758085"/>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300"/>
              <a:buFont typeface="Arial"/>
              <a:buNone/>
              <a:defRPr sz="10300" b="0" i="0" u="none" strike="noStrike" cap="none">
                <a:solidFill>
                  <a:srgbClr val="758085"/>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300"/>
              <a:buFont typeface="Arial"/>
              <a:buNone/>
              <a:defRPr sz="10300" b="0" i="0" u="none" strike="noStrike" cap="none">
                <a:solidFill>
                  <a:srgbClr val="758085"/>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300"/>
              <a:buFont typeface="Arial"/>
              <a:buNone/>
              <a:defRPr sz="10300" b="0" i="0" u="none" strike="noStrike" cap="none">
                <a:solidFill>
                  <a:srgbClr val="758085"/>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300"/>
              <a:buFont typeface="Arial"/>
              <a:buNone/>
              <a:defRPr sz="10300" b="0" i="0" u="none" strike="noStrike" cap="none">
                <a:solidFill>
                  <a:srgbClr val="758085"/>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300"/>
              <a:buFont typeface="Arial"/>
              <a:buNone/>
              <a:defRPr sz="10300" b="0" i="0" u="none" strike="noStrike" cap="none">
                <a:solidFill>
                  <a:srgbClr val="758085"/>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300"/>
              <a:buFont typeface="Arial"/>
              <a:buNone/>
              <a:defRPr sz="10300" b="0" i="0" u="none" strike="noStrike" cap="none">
                <a:solidFill>
                  <a:srgbClr val="758085"/>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300"/>
              <a:buFont typeface="Arial"/>
              <a:buNone/>
              <a:defRPr sz="10300" b="0" i="0" u="none" strike="noStrike" cap="none">
                <a:solidFill>
                  <a:srgbClr val="758085"/>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300"/>
              <a:buFont typeface="Arial"/>
              <a:buNone/>
              <a:defRPr sz="10300" b="0" i="0" u="none" strike="noStrike" cap="none">
                <a:solidFill>
                  <a:srgbClr val="75808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
          <p:cNvSpPr txBox="1">
            <a:spLocks noGrp="1"/>
          </p:cNvSpPr>
          <p:nvPr>
            <p:ph type="title"/>
          </p:nvPr>
        </p:nvSpPr>
        <p:spPr>
          <a:xfrm>
            <a:off x="653976" y="4737544"/>
            <a:ext cx="10780776" cy="613283"/>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4A6617"/>
              </a:buClr>
              <a:buSzPts val="3300"/>
              <a:buFont typeface="Calibri"/>
              <a:buNone/>
            </a:pPr>
            <a:r>
              <a:rPr lang="es-AR"/>
              <a:t>Ingeniería de software II</a:t>
            </a:r>
            <a:endParaRPr/>
          </a:p>
        </p:txBody>
      </p:sp>
      <p:sp>
        <p:nvSpPr>
          <p:cNvPr id="112" name="Google Shape;112;p1"/>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s-AR" dirty="0"/>
              <a:t>Diseño de Software –  Diseño arquitectónico</a:t>
            </a:r>
            <a:endParaRPr dirty="0"/>
          </a:p>
        </p:txBody>
      </p:sp>
      <p:sp>
        <p:nvSpPr>
          <p:cNvPr id="113" name="Google Shape;113;p1"/>
          <p:cNvSpPr txBox="1">
            <a:spLocks noGrp="1"/>
          </p:cNvSpPr>
          <p:nvPr>
            <p:ph type="ftr" idx="11"/>
          </p:nvPr>
        </p:nvSpPr>
        <p:spPr>
          <a:xfrm>
            <a:off x="685800" y="6481098"/>
            <a:ext cx="2241848" cy="3022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
        <p:nvSpPr>
          <p:cNvPr id="114" name="Google Shape;114;p1"/>
          <p:cNvSpPr txBox="1">
            <a:spLocks noGrp="1"/>
          </p:cNvSpPr>
          <p:nvPr>
            <p:ph type="sldNum" idx="12"/>
          </p:nvPr>
        </p:nvSpPr>
        <p:spPr>
          <a:xfrm>
            <a:off x="9265920" y="2780930"/>
            <a:ext cx="2926080" cy="1397039"/>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a:t>
            </a:fld>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0"/>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Organización del Sistema</a:t>
            </a:r>
            <a:endParaRPr/>
          </a:p>
        </p:txBody>
      </p:sp>
      <p:sp>
        <p:nvSpPr>
          <p:cNvPr id="201" name="Google Shape;201;p10"/>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10</a:t>
            </a:fld>
            <a:endParaRPr/>
          </a:p>
        </p:txBody>
      </p:sp>
      <p:sp>
        <p:nvSpPr>
          <p:cNvPr id="202" name="Google Shape;202;p10"/>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203" name="Google Shape;203;p10"/>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347472" lvl="1" indent="-342900" algn="l" rtl="0">
              <a:lnSpc>
                <a:spcPct val="85000"/>
              </a:lnSpc>
              <a:spcBef>
                <a:spcPts val="0"/>
              </a:spcBef>
              <a:spcAft>
                <a:spcPts val="0"/>
              </a:spcAft>
              <a:buClr>
                <a:srgbClr val="262626"/>
              </a:buClr>
              <a:buSzPts val="3200"/>
              <a:buChar char=" "/>
            </a:pPr>
            <a:r>
              <a:rPr lang="es-AR" sz="3200" b="1" i="1"/>
              <a:t>Patrón</a:t>
            </a:r>
            <a:r>
              <a:rPr lang="es-AR" sz="3200"/>
              <a:t> de repositorio</a:t>
            </a:r>
            <a:endParaRPr/>
          </a:p>
          <a:p>
            <a:pPr marL="548640" lvl="2" indent="-548640" algn="l" rtl="0">
              <a:lnSpc>
                <a:spcPct val="85000"/>
              </a:lnSpc>
              <a:spcBef>
                <a:spcPts val="600"/>
              </a:spcBef>
              <a:spcAft>
                <a:spcPts val="0"/>
              </a:spcAft>
              <a:buClr>
                <a:srgbClr val="262626"/>
              </a:buClr>
              <a:buSzPts val="2800"/>
              <a:buChar char=" "/>
            </a:pPr>
            <a:r>
              <a:rPr lang="es-AR" sz="2800"/>
              <a:t>Ventajas</a:t>
            </a:r>
            <a:endParaRPr/>
          </a:p>
          <a:p>
            <a:pPr marL="822960" lvl="3" indent="-822960" algn="l" rtl="0">
              <a:lnSpc>
                <a:spcPct val="85000"/>
              </a:lnSpc>
              <a:spcBef>
                <a:spcPts val="600"/>
              </a:spcBef>
              <a:spcAft>
                <a:spcPts val="0"/>
              </a:spcAft>
              <a:buClr>
                <a:srgbClr val="262626"/>
              </a:buClr>
              <a:buSzPts val="2400"/>
              <a:buChar char=" "/>
            </a:pPr>
            <a:r>
              <a:rPr lang="es-AR" sz="2400"/>
              <a:t>Forma eficiente de compartir grandes cantidades de datos, no hay necesidad de transmitir datos de un subsistema a otro</a:t>
            </a:r>
            <a:endParaRPr/>
          </a:p>
          <a:p>
            <a:pPr marL="822960" lvl="3" indent="-822960" algn="l" rtl="0">
              <a:lnSpc>
                <a:spcPct val="85000"/>
              </a:lnSpc>
              <a:spcBef>
                <a:spcPts val="600"/>
              </a:spcBef>
              <a:spcAft>
                <a:spcPts val="0"/>
              </a:spcAft>
              <a:buClr>
                <a:srgbClr val="262626"/>
              </a:buClr>
              <a:buSzPts val="2400"/>
              <a:buChar char=" "/>
            </a:pPr>
            <a:r>
              <a:rPr lang="es-AR" sz="2400"/>
              <a:t>Los subsistemas que producen datos  no deben saber como se utilizan</a:t>
            </a:r>
            <a:endParaRPr/>
          </a:p>
          <a:p>
            <a:pPr marL="822960" lvl="3" indent="-822960" algn="l" rtl="0">
              <a:lnSpc>
                <a:spcPct val="85000"/>
              </a:lnSpc>
              <a:spcBef>
                <a:spcPts val="600"/>
              </a:spcBef>
              <a:spcAft>
                <a:spcPts val="0"/>
              </a:spcAft>
              <a:buClr>
                <a:srgbClr val="262626"/>
              </a:buClr>
              <a:buSzPts val="2400"/>
              <a:buChar char=" "/>
            </a:pPr>
            <a:r>
              <a:rPr lang="es-AR" sz="2400"/>
              <a:t>Las actividades de backup, protección, control de acceso están centralizadas.</a:t>
            </a:r>
            <a:endParaRPr/>
          </a:p>
          <a:p>
            <a:pPr marL="822960" lvl="3" indent="-822960" algn="l" rtl="0">
              <a:lnSpc>
                <a:spcPct val="85000"/>
              </a:lnSpc>
              <a:spcBef>
                <a:spcPts val="600"/>
              </a:spcBef>
              <a:spcAft>
                <a:spcPts val="0"/>
              </a:spcAft>
              <a:buClr>
                <a:srgbClr val="262626"/>
              </a:buClr>
              <a:buSzPts val="2400"/>
              <a:buChar char=" "/>
            </a:pPr>
            <a:r>
              <a:rPr lang="es-AR" sz="2400"/>
              <a:t>El modelo compartido es visible a través del esquema del repositorio. Las nuevas herramientas se integran de forma directa, ya que son compatibles con el modelo de datos</a:t>
            </a:r>
            <a:endParaRPr/>
          </a:p>
        </p:txBody>
      </p:sp>
      <p:sp>
        <p:nvSpPr>
          <p:cNvPr id="204" name="Google Shape;204;p10"/>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1"/>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Organización del Sistema</a:t>
            </a:r>
            <a:endParaRPr/>
          </a:p>
        </p:txBody>
      </p:sp>
      <p:sp>
        <p:nvSpPr>
          <p:cNvPr id="210" name="Google Shape;210;p11"/>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11</a:t>
            </a:fld>
            <a:endParaRPr/>
          </a:p>
        </p:txBody>
      </p:sp>
      <p:sp>
        <p:nvSpPr>
          <p:cNvPr id="211" name="Google Shape;211;p11"/>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212" name="Google Shape;212;p11"/>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lnSpcReduction="10000"/>
          </a:bodyPr>
          <a:lstStyle/>
          <a:p>
            <a:pPr marL="347472" lvl="1" indent="-342900" algn="just" rtl="0">
              <a:lnSpc>
                <a:spcPct val="85000"/>
              </a:lnSpc>
              <a:spcBef>
                <a:spcPts val="0"/>
              </a:spcBef>
              <a:spcAft>
                <a:spcPts val="0"/>
              </a:spcAft>
              <a:buClr>
                <a:srgbClr val="262626"/>
              </a:buClr>
              <a:buSzPts val="3200"/>
              <a:buChar char=" "/>
            </a:pPr>
            <a:r>
              <a:rPr lang="es-AR" sz="3200" b="1" i="1"/>
              <a:t>Patrón</a:t>
            </a:r>
            <a:r>
              <a:rPr lang="es-AR" sz="3200"/>
              <a:t> de repositorio</a:t>
            </a:r>
            <a:endParaRPr/>
          </a:p>
          <a:p>
            <a:pPr marL="548640" lvl="2" indent="-548640" algn="just" rtl="0">
              <a:lnSpc>
                <a:spcPct val="85000"/>
              </a:lnSpc>
              <a:spcBef>
                <a:spcPts val="600"/>
              </a:spcBef>
              <a:spcAft>
                <a:spcPts val="0"/>
              </a:spcAft>
              <a:buClr>
                <a:srgbClr val="262626"/>
              </a:buClr>
              <a:buSzPts val="2800"/>
              <a:buChar char=" "/>
            </a:pPr>
            <a:r>
              <a:rPr lang="es-AR" sz="2800"/>
              <a:t>Desventajas</a:t>
            </a:r>
            <a:endParaRPr/>
          </a:p>
          <a:p>
            <a:pPr marL="822960" lvl="3" indent="-822960" algn="just" rtl="0">
              <a:lnSpc>
                <a:spcPct val="85000"/>
              </a:lnSpc>
              <a:spcBef>
                <a:spcPts val="600"/>
              </a:spcBef>
              <a:spcAft>
                <a:spcPts val="0"/>
              </a:spcAft>
              <a:buClr>
                <a:srgbClr val="262626"/>
              </a:buClr>
              <a:buSzPts val="2400"/>
              <a:buChar char=" "/>
            </a:pPr>
            <a:r>
              <a:rPr lang="es-AR" sz="2400"/>
              <a:t>Los subsistemas deben estar acordes a los modelos de datos del repositorio. Esto en algunos casos puede afectar el rendimiento.</a:t>
            </a:r>
            <a:endParaRPr/>
          </a:p>
          <a:p>
            <a:pPr marL="822960" lvl="3" indent="-822960" algn="just" rtl="0">
              <a:lnSpc>
                <a:spcPct val="85000"/>
              </a:lnSpc>
              <a:spcBef>
                <a:spcPts val="600"/>
              </a:spcBef>
              <a:spcAft>
                <a:spcPts val="0"/>
              </a:spcAft>
              <a:buClr>
                <a:srgbClr val="262626"/>
              </a:buClr>
              <a:buSzPts val="2400"/>
              <a:buChar char=" "/>
            </a:pPr>
            <a:r>
              <a:rPr lang="es-AR" sz="2400"/>
              <a:t>La evolución puede ser difícil a medida que se genera un gran volumen de información de acuerdo con el modelo de datos establecido. La migración de estos modelos puede ser muy difícil, en algunos casos imposible.</a:t>
            </a:r>
            <a:endParaRPr/>
          </a:p>
          <a:p>
            <a:pPr marL="822960" lvl="3" indent="-822960" algn="just" rtl="0">
              <a:lnSpc>
                <a:spcPct val="85000"/>
              </a:lnSpc>
              <a:spcBef>
                <a:spcPts val="600"/>
              </a:spcBef>
              <a:spcAft>
                <a:spcPts val="0"/>
              </a:spcAft>
              <a:buClr>
                <a:srgbClr val="262626"/>
              </a:buClr>
              <a:buSzPts val="2400"/>
              <a:buChar char=" "/>
            </a:pPr>
            <a:r>
              <a:rPr lang="es-AR" sz="2400"/>
              <a:t>Diferentes subsistemas pueden tener distintos requerimientos de protección o  políticas de seguridad y  el modelo de repositorio impone las mismas para todos.</a:t>
            </a:r>
            <a:endParaRPr/>
          </a:p>
          <a:p>
            <a:pPr marL="822960" lvl="3" indent="-822960" algn="just" rtl="0">
              <a:lnSpc>
                <a:spcPct val="85000"/>
              </a:lnSpc>
              <a:spcBef>
                <a:spcPts val="600"/>
              </a:spcBef>
              <a:spcAft>
                <a:spcPts val="0"/>
              </a:spcAft>
              <a:buClr>
                <a:srgbClr val="262626"/>
              </a:buClr>
              <a:buSzPts val="2400"/>
              <a:buChar char=" "/>
            </a:pPr>
            <a:r>
              <a:rPr lang="es-AR" sz="2400"/>
              <a:t>Es difícil distribuir el repositorio en varias máquinas,  existen repositorios centralizados lógicamente pero pueden ocasionar problemas de redundancia e inconsistencias.</a:t>
            </a:r>
            <a:endParaRPr/>
          </a:p>
          <a:p>
            <a:pPr marL="822960" lvl="3" indent="-708660" algn="just" rtl="0">
              <a:lnSpc>
                <a:spcPct val="85000"/>
              </a:lnSpc>
              <a:spcBef>
                <a:spcPts val="600"/>
              </a:spcBef>
              <a:spcAft>
                <a:spcPts val="0"/>
              </a:spcAft>
              <a:buClr>
                <a:srgbClr val="262626"/>
              </a:buClr>
              <a:buSzPts val="1800"/>
              <a:buNone/>
            </a:pPr>
            <a:endParaRPr/>
          </a:p>
          <a:p>
            <a:pPr marL="91440" lvl="0" indent="0" algn="just" rtl="0">
              <a:lnSpc>
                <a:spcPct val="85000"/>
              </a:lnSpc>
              <a:spcBef>
                <a:spcPts val="1300"/>
              </a:spcBef>
              <a:spcAft>
                <a:spcPts val="0"/>
              </a:spcAft>
              <a:buSzPts val="2400"/>
              <a:buNone/>
            </a:pPr>
            <a:endParaRPr/>
          </a:p>
        </p:txBody>
      </p:sp>
      <p:sp>
        <p:nvSpPr>
          <p:cNvPr id="213" name="Google Shape;213;p11"/>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2"/>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Organización del Sistema</a:t>
            </a:r>
            <a:endParaRPr/>
          </a:p>
        </p:txBody>
      </p:sp>
      <p:sp>
        <p:nvSpPr>
          <p:cNvPr id="219" name="Google Shape;219;p12"/>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12</a:t>
            </a:fld>
            <a:endParaRPr/>
          </a:p>
        </p:txBody>
      </p:sp>
      <p:sp>
        <p:nvSpPr>
          <p:cNvPr id="220" name="Google Shape;220;p12"/>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221" name="Google Shape;221;p12"/>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Autofit/>
          </a:bodyPr>
          <a:lstStyle/>
          <a:p>
            <a:pPr marL="347472" lvl="1" indent="-342900" algn="l" rtl="0">
              <a:lnSpc>
                <a:spcPct val="85000"/>
              </a:lnSpc>
              <a:spcBef>
                <a:spcPts val="0"/>
              </a:spcBef>
              <a:spcAft>
                <a:spcPts val="0"/>
              </a:spcAft>
              <a:buClr>
                <a:srgbClr val="262626"/>
              </a:buClr>
              <a:buSzPts val="2800"/>
              <a:buChar char=" "/>
            </a:pPr>
            <a:r>
              <a:rPr lang="es-AR" sz="2800" b="1" i="1"/>
              <a:t>Patrón</a:t>
            </a:r>
            <a:r>
              <a:rPr lang="es-AR" sz="2800"/>
              <a:t> cliente-servidor</a:t>
            </a:r>
            <a:endParaRPr/>
          </a:p>
          <a:p>
            <a:pPr marL="548640" lvl="2" indent="-548640" algn="l" rtl="0">
              <a:lnSpc>
                <a:spcPct val="85000"/>
              </a:lnSpc>
              <a:spcBef>
                <a:spcPts val="600"/>
              </a:spcBef>
              <a:spcAft>
                <a:spcPts val="0"/>
              </a:spcAft>
              <a:buClr>
                <a:srgbClr val="262626"/>
              </a:buClr>
              <a:buSzPts val="2400"/>
              <a:buChar char=" "/>
            </a:pPr>
            <a:r>
              <a:rPr lang="es-AR" sz="2400"/>
              <a:t>Es un modelo donde el sistema se organiza como un conjunto de servicios y servidores asociados, más unos clientes que utilizan los servicios</a:t>
            </a:r>
            <a:endParaRPr/>
          </a:p>
          <a:p>
            <a:pPr marL="548640" lvl="2" indent="-548640" algn="l" rtl="0">
              <a:lnSpc>
                <a:spcPct val="85000"/>
              </a:lnSpc>
              <a:spcBef>
                <a:spcPts val="600"/>
              </a:spcBef>
              <a:spcAft>
                <a:spcPts val="0"/>
              </a:spcAft>
              <a:buClr>
                <a:srgbClr val="262626"/>
              </a:buClr>
              <a:buSzPts val="2400"/>
              <a:buChar char=" "/>
            </a:pPr>
            <a:r>
              <a:rPr lang="es-AR" sz="2400"/>
              <a:t>Componentes</a:t>
            </a:r>
            <a:endParaRPr/>
          </a:p>
          <a:p>
            <a:pPr marL="822960" lvl="3" indent="-822960" algn="l" rtl="0">
              <a:lnSpc>
                <a:spcPct val="85000"/>
              </a:lnSpc>
              <a:spcBef>
                <a:spcPts val="600"/>
              </a:spcBef>
              <a:spcAft>
                <a:spcPts val="0"/>
              </a:spcAft>
              <a:buClr>
                <a:srgbClr val="262626"/>
              </a:buClr>
              <a:buSzPts val="2000"/>
              <a:buChar char=" "/>
            </a:pPr>
            <a:r>
              <a:rPr lang="es-AR" sz="2000"/>
              <a:t>Un conjunto de servidores que ofrecen servicios</a:t>
            </a:r>
            <a:endParaRPr/>
          </a:p>
          <a:p>
            <a:pPr marL="822960" lvl="3" indent="-822960" algn="l" rtl="0">
              <a:lnSpc>
                <a:spcPct val="85000"/>
              </a:lnSpc>
              <a:spcBef>
                <a:spcPts val="600"/>
              </a:spcBef>
              <a:spcAft>
                <a:spcPts val="0"/>
              </a:spcAft>
              <a:buClr>
                <a:srgbClr val="262626"/>
              </a:buClr>
              <a:buSzPts val="2000"/>
              <a:buChar char=" "/>
            </a:pPr>
            <a:r>
              <a:rPr lang="es-AR" sz="2000"/>
              <a:t>Un conjunto de clientes que llaman a los servicios</a:t>
            </a:r>
            <a:endParaRPr/>
          </a:p>
          <a:p>
            <a:pPr marL="822960" lvl="3" indent="-822960" algn="l" rtl="0">
              <a:lnSpc>
                <a:spcPct val="85000"/>
              </a:lnSpc>
              <a:spcBef>
                <a:spcPts val="600"/>
              </a:spcBef>
              <a:spcAft>
                <a:spcPts val="0"/>
              </a:spcAft>
              <a:buClr>
                <a:srgbClr val="262626"/>
              </a:buClr>
              <a:buSzPts val="2000"/>
              <a:buChar char=" "/>
            </a:pPr>
            <a:r>
              <a:rPr lang="es-AR" sz="2000"/>
              <a:t>Una red que permite a los clientes acceder a los servicios </a:t>
            </a:r>
            <a:endParaRPr/>
          </a:p>
          <a:p>
            <a:pPr marL="1097280" lvl="4" indent="-1097280" algn="l" rtl="0">
              <a:lnSpc>
                <a:spcPct val="85000"/>
              </a:lnSpc>
              <a:spcBef>
                <a:spcPts val="600"/>
              </a:spcBef>
              <a:spcAft>
                <a:spcPts val="0"/>
              </a:spcAft>
              <a:buClr>
                <a:srgbClr val="262626"/>
              </a:buClr>
              <a:buSzPts val="2000"/>
              <a:buChar char=" "/>
            </a:pPr>
            <a:r>
              <a:rPr lang="es-AR" sz="2000"/>
              <a:t>Caso particular cuando los servicios y el cliente corren en la misma máquina</a:t>
            </a:r>
            <a:endParaRPr/>
          </a:p>
          <a:p>
            <a:pPr marL="548640" lvl="2" indent="-548640" algn="l" rtl="0">
              <a:lnSpc>
                <a:spcPct val="85000"/>
              </a:lnSpc>
              <a:spcBef>
                <a:spcPts val="600"/>
              </a:spcBef>
              <a:spcAft>
                <a:spcPts val="0"/>
              </a:spcAft>
              <a:buClr>
                <a:srgbClr val="262626"/>
              </a:buClr>
              <a:buSzPts val="2400"/>
              <a:buChar char=" "/>
            </a:pPr>
            <a:r>
              <a:rPr lang="es-AR" sz="2400"/>
              <a:t>Los clientes conocen el nombre del servidor y el servicio que brinda, pero el servidor no necesita conocer al cliente</a:t>
            </a:r>
            <a:endParaRPr/>
          </a:p>
        </p:txBody>
      </p:sp>
      <p:sp>
        <p:nvSpPr>
          <p:cNvPr id="222" name="Google Shape;222;p12"/>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3"/>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Organización del Sistema</a:t>
            </a:r>
            <a:endParaRPr/>
          </a:p>
        </p:txBody>
      </p:sp>
      <p:sp>
        <p:nvSpPr>
          <p:cNvPr id="228" name="Google Shape;228;p13"/>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13</a:t>
            </a:fld>
            <a:endParaRPr/>
          </a:p>
        </p:txBody>
      </p:sp>
      <p:sp>
        <p:nvSpPr>
          <p:cNvPr id="229" name="Google Shape;229;p13"/>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230" name="Google Shape;230;p13"/>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347472" lvl="1" indent="-342900" algn="l" rtl="0">
              <a:lnSpc>
                <a:spcPct val="85000"/>
              </a:lnSpc>
              <a:spcBef>
                <a:spcPts val="0"/>
              </a:spcBef>
              <a:spcAft>
                <a:spcPts val="0"/>
              </a:spcAft>
              <a:buClr>
                <a:srgbClr val="262626"/>
              </a:buClr>
              <a:buSzPts val="2400"/>
              <a:buChar char=" "/>
            </a:pPr>
            <a:r>
              <a:rPr lang="es-AR" b="1" i="1"/>
              <a:t>Patrón</a:t>
            </a:r>
            <a:r>
              <a:rPr lang="es-AR"/>
              <a:t> cliente-servidor</a:t>
            </a: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231" name="Google Shape;231;p13"/>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pic>
        <p:nvPicPr>
          <p:cNvPr id="232" name="Google Shape;232;p13"/>
          <p:cNvPicPr preferRelativeResize="0"/>
          <p:nvPr/>
        </p:nvPicPr>
        <p:blipFill rotWithShape="1">
          <a:blip r:embed="rId3">
            <a:alphaModFix/>
          </a:blip>
          <a:srcRect/>
          <a:stretch/>
        </p:blipFill>
        <p:spPr>
          <a:xfrm>
            <a:off x="2977343" y="2535356"/>
            <a:ext cx="6425963" cy="34968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Organización del Sistema</a:t>
            </a:r>
            <a:endParaRPr/>
          </a:p>
        </p:txBody>
      </p:sp>
      <p:sp>
        <p:nvSpPr>
          <p:cNvPr id="238" name="Google Shape;238;p14"/>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14</a:t>
            </a:fld>
            <a:endParaRPr/>
          </a:p>
        </p:txBody>
      </p:sp>
      <p:sp>
        <p:nvSpPr>
          <p:cNvPr id="239" name="Google Shape;239;p14"/>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240" name="Google Shape;240;p14"/>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s-AR" sz="2800" b="1" i="1"/>
              <a:t>Patrón</a:t>
            </a:r>
            <a:r>
              <a:rPr lang="es-AR" sz="2800"/>
              <a:t> de arquitectura en capas</a:t>
            </a:r>
            <a:endParaRPr/>
          </a:p>
          <a:p>
            <a:pPr marL="347472" lvl="1" indent="-342900" algn="l" rtl="0">
              <a:lnSpc>
                <a:spcPct val="85000"/>
              </a:lnSpc>
              <a:spcBef>
                <a:spcPts val="600"/>
              </a:spcBef>
              <a:spcAft>
                <a:spcPts val="0"/>
              </a:spcAft>
              <a:buClr>
                <a:srgbClr val="262626"/>
              </a:buClr>
              <a:buSzPts val="2800"/>
              <a:buChar char=" "/>
            </a:pPr>
            <a:r>
              <a:rPr lang="es-AR" sz="2800"/>
              <a:t>El sistema se organiza en capas, donde cada una de ellas presenta un conjunto de servicios a sus capas adyacentes </a:t>
            </a:r>
            <a:endParaRPr/>
          </a:p>
          <a:p>
            <a:pPr marL="347472" lvl="1" indent="-342900" algn="l" rtl="0">
              <a:lnSpc>
                <a:spcPct val="85000"/>
              </a:lnSpc>
              <a:spcBef>
                <a:spcPts val="600"/>
              </a:spcBef>
              <a:spcAft>
                <a:spcPts val="0"/>
              </a:spcAft>
              <a:buClr>
                <a:srgbClr val="262626"/>
              </a:buClr>
              <a:buSzPts val="2800"/>
              <a:buChar char=" "/>
            </a:pPr>
            <a:r>
              <a:rPr lang="es-AR" sz="2800"/>
              <a:t>Ventajas </a:t>
            </a:r>
            <a:endParaRPr/>
          </a:p>
          <a:p>
            <a:pPr marL="548640" lvl="2" indent="-548640" algn="l" rtl="0">
              <a:lnSpc>
                <a:spcPct val="85000"/>
              </a:lnSpc>
              <a:spcBef>
                <a:spcPts val="600"/>
              </a:spcBef>
              <a:spcAft>
                <a:spcPts val="0"/>
              </a:spcAft>
              <a:buClr>
                <a:srgbClr val="262626"/>
              </a:buClr>
              <a:buSzPts val="2400"/>
              <a:buChar char=" "/>
            </a:pPr>
            <a:r>
              <a:rPr lang="es-AR" sz="2400"/>
              <a:t>Soporta el desarrollo incremental</a:t>
            </a:r>
            <a:endParaRPr/>
          </a:p>
          <a:p>
            <a:pPr marL="548640" lvl="2" indent="-548640" algn="l" rtl="0">
              <a:lnSpc>
                <a:spcPct val="85000"/>
              </a:lnSpc>
              <a:spcBef>
                <a:spcPts val="600"/>
              </a:spcBef>
              <a:spcAft>
                <a:spcPts val="0"/>
              </a:spcAft>
              <a:buClr>
                <a:srgbClr val="262626"/>
              </a:buClr>
              <a:buSzPts val="2400"/>
              <a:buChar char=" "/>
            </a:pPr>
            <a:r>
              <a:rPr lang="es-AR" sz="2400"/>
              <a:t>Es portable y resistente a cambios</a:t>
            </a:r>
            <a:endParaRPr/>
          </a:p>
          <a:p>
            <a:pPr marL="548640" lvl="2" indent="-548640" algn="l" rtl="0">
              <a:lnSpc>
                <a:spcPct val="85000"/>
              </a:lnSpc>
              <a:spcBef>
                <a:spcPts val="600"/>
              </a:spcBef>
              <a:spcAft>
                <a:spcPts val="0"/>
              </a:spcAft>
              <a:buClr>
                <a:srgbClr val="262626"/>
              </a:buClr>
              <a:buSzPts val="2400"/>
              <a:buChar char=" "/>
            </a:pPr>
            <a:r>
              <a:rPr lang="es-AR" sz="2400"/>
              <a:t>Una capa puede ser reemplazada siempre que se mantenga la interfaz, y si varía la interfaz se genera una capa para adaptarlas</a:t>
            </a:r>
            <a:endParaRPr/>
          </a:p>
          <a:p>
            <a:pPr marL="548640" lvl="2" indent="-548640" algn="l" rtl="0">
              <a:lnSpc>
                <a:spcPct val="85000"/>
              </a:lnSpc>
              <a:spcBef>
                <a:spcPts val="600"/>
              </a:spcBef>
              <a:spcAft>
                <a:spcPts val="0"/>
              </a:spcAft>
              <a:buClr>
                <a:srgbClr val="262626"/>
              </a:buClr>
              <a:buSzPts val="2400"/>
              <a:buChar char=" "/>
            </a:pPr>
            <a:r>
              <a:rPr lang="es-AR" sz="2400"/>
              <a:t>Permite generar sistemas multiplataforma, ya que solamente las capas más internas son dependientes de la plataforma (se genera una capa interna para cada plataforma)</a:t>
            </a:r>
            <a:endParaRPr/>
          </a:p>
        </p:txBody>
      </p:sp>
      <p:sp>
        <p:nvSpPr>
          <p:cNvPr id="241" name="Google Shape;241;p14"/>
          <p:cNvSpPr txBox="1">
            <a:spLocks noGrp="1"/>
          </p:cNvSpPr>
          <p:nvPr>
            <p:ph type="dt" idx="10"/>
          </p:nvPr>
        </p:nvSpPr>
        <p:spPr>
          <a:xfrm>
            <a:off x="2567608" y="6543221"/>
            <a:ext cx="825989" cy="25608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2022</a:t>
            </a:r>
            <a:endParaRPr/>
          </a:p>
        </p:txBody>
      </p:sp>
      <p:sp>
        <p:nvSpPr>
          <p:cNvPr id="242" name="Google Shape;242;p14"/>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5"/>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Organización del Sistema</a:t>
            </a:r>
            <a:endParaRPr/>
          </a:p>
        </p:txBody>
      </p:sp>
      <p:sp>
        <p:nvSpPr>
          <p:cNvPr id="248" name="Google Shape;248;p15"/>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15</a:t>
            </a:fld>
            <a:endParaRPr/>
          </a:p>
        </p:txBody>
      </p:sp>
      <p:sp>
        <p:nvSpPr>
          <p:cNvPr id="249" name="Google Shape;249;p15"/>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250" name="Google Shape;250;p15"/>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Clr>
                <a:srgbClr val="C00000"/>
              </a:buClr>
              <a:buSzPts val="2800"/>
              <a:buFont typeface="Arial"/>
              <a:buChar char="»"/>
            </a:pPr>
            <a:r>
              <a:rPr lang="es-AR" sz="2800" b="1" i="1"/>
              <a:t>Patrón</a:t>
            </a:r>
            <a:r>
              <a:rPr lang="es-AR" sz="2800"/>
              <a:t> de arquitectura en capas</a:t>
            </a:r>
            <a:endParaRPr/>
          </a:p>
          <a:p>
            <a:pPr marL="347472" lvl="1" indent="-342900" algn="l" rtl="0">
              <a:lnSpc>
                <a:spcPct val="85000"/>
              </a:lnSpc>
              <a:spcBef>
                <a:spcPts val="600"/>
              </a:spcBef>
              <a:spcAft>
                <a:spcPts val="0"/>
              </a:spcAft>
              <a:buClr>
                <a:srgbClr val="262626"/>
              </a:buClr>
              <a:buSzPts val="2800"/>
              <a:buChar char=" "/>
            </a:pPr>
            <a:r>
              <a:rPr lang="es-AR" sz="2800"/>
              <a:t>Desventajas</a:t>
            </a:r>
            <a:endParaRPr/>
          </a:p>
          <a:p>
            <a:pPr marL="548640" lvl="2" indent="-548640" algn="l" rtl="0">
              <a:lnSpc>
                <a:spcPct val="85000"/>
              </a:lnSpc>
              <a:spcBef>
                <a:spcPts val="600"/>
              </a:spcBef>
              <a:spcAft>
                <a:spcPts val="0"/>
              </a:spcAft>
              <a:buClr>
                <a:srgbClr val="262626"/>
              </a:buClr>
              <a:buSzPts val="2400"/>
              <a:buChar char=" "/>
            </a:pPr>
            <a:r>
              <a:rPr lang="es-AR" sz="2400"/>
              <a:t>Difícil de estructurar</a:t>
            </a:r>
            <a:endParaRPr/>
          </a:p>
          <a:p>
            <a:pPr marL="548640" lvl="2" indent="-548640" algn="l" rtl="0">
              <a:lnSpc>
                <a:spcPct val="85000"/>
              </a:lnSpc>
              <a:spcBef>
                <a:spcPts val="600"/>
              </a:spcBef>
              <a:spcAft>
                <a:spcPts val="0"/>
              </a:spcAft>
              <a:buClr>
                <a:srgbClr val="262626"/>
              </a:buClr>
              <a:buSzPts val="2400"/>
              <a:buChar char=" "/>
            </a:pPr>
            <a:r>
              <a:rPr lang="es-AR" sz="2400"/>
              <a:t>Las capas internas proporcionas servicios que son requeridos por todos los niveles</a:t>
            </a:r>
            <a:endParaRPr/>
          </a:p>
          <a:p>
            <a:pPr marL="548640" lvl="2" indent="-548640" algn="l" rtl="0">
              <a:lnSpc>
                <a:spcPct val="85000"/>
              </a:lnSpc>
              <a:spcBef>
                <a:spcPts val="600"/>
              </a:spcBef>
              <a:spcAft>
                <a:spcPts val="0"/>
              </a:spcAft>
              <a:buClr>
                <a:srgbClr val="262626"/>
              </a:buClr>
              <a:buSzPts val="2400"/>
              <a:buChar char=" "/>
            </a:pPr>
            <a:r>
              <a:rPr lang="es-AR" sz="2400"/>
              <a:t>Los servicios requeridos por el usuario  pueden estar brindados por las capas internas teniendo que atravesar varias capas adyacentes </a:t>
            </a:r>
            <a:endParaRPr/>
          </a:p>
          <a:p>
            <a:pPr marL="548640" lvl="2" indent="-548640" algn="l" rtl="0">
              <a:lnSpc>
                <a:spcPct val="85000"/>
              </a:lnSpc>
              <a:spcBef>
                <a:spcPts val="600"/>
              </a:spcBef>
              <a:spcAft>
                <a:spcPts val="0"/>
              </a:spcAft>
              <a:buClr>
                <a:srgbClr val="262626"/>
              </a:buClr>
              <a:buSzPts val="2400"/>
              <a:buChar char=" "/>
            </a:pPr>
            <a:r>
              <a:rPr lang="es-AR" sz="2400"/>
              <a:t>Si hay muchas capas, un servicio solicitado de la capa superior puede tener que ser interpretado varias veces en diferentes capas</a:t>
            </a:r>
            <a:endParaRPr/>
          </a:p>
        </p:txBody>
      </p:sp>
      <p:sp>
        <p:nvSpPr>
          <p:cNvPr id="251" name="Google Shape;251;p15"/>
          <p:cNvSpPr txBox="1">
            <a:spLocks noGrp="1"/>
          </p:cNvSpPr>
          <p:nvPr>
            <p:ph type="dt" idx="10"/>
          </p:nvPr>
        </p:nvSpPr>
        <p:spPr>
          <a:xfrm>
            <a:off x="2567608" y="6543221"/>
            <a:ext cx="825989" cy="25608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2022</a:t>
            </a:r>
            <a:endParaRPr/>
          </a:p>
        </p:txBody>
      </p:sp>
      <p:sp>
        <p:nvSpPr>
          <p:cNvPr id="252" name="Google Shape;252;p15"/>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6"/>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Organización del Sistema</a:t>
            </a:r>
            <a:endParaRPr/>
          </a:p>
        </p:txBody>
      </p:sp>
      <p:sp>
        <p:nvSpPr>
          <p:cNvPr id="258" name="Google Shape;258;p16"/>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16</a:t>
            </a:fld>
            <a:endParaRPr/>
          </a:p>
        </p:txBody>
      </p:sp>
      <p:sp>
        <p:nvSpPr>
          <p:cNvPr id="259" name="Google Shape;259;p16"/>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260" name="Google Shape;260;p16"/>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b="1" i="1"/>
              <a:t>Patrón</a:t>
            </a:r>
            <a:r>
              <a:rPr lang="es-AR"/>
              <a:t> de arquitectura en capas</a:t>
            </a: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261" name="Google Shape;261;p16"/>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pic>
        <p:nvPicPr>
          <p:cNvPr id="262" name="Google Shape;262;p16"/>
          <p:cNvPicPr preferRelativeResize="0"/>
          <p:nvPr/>
        </p:nvPicPr>
        <p:blipFill rotWithShape="1">
          <a:blip r:embed="rId3">
            <a:alphaModFix/>
          </a:blip>
          <a:srcRect/>
          <a:stretch/>
        </p:blipFill>
        <p:spPr>
          <a:xfrm>
            <a:off x="3671247" y="2285930"/>
            <a:ext cx="5281684" cy="367814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7"/>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Organización del Sistema</a:t>
            </a:r>
            <a:endParaRPr/>
          </a:p>
        </p:txBody>
      </p:sp>
      <p:sp>
        <p:nvSpPr>
          <p:cNvPr id="268" name="Google Shape;268;p17"/>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17</a:t>
            </a:fld>
            <a:endParaRPr/>
          </a:p>
        </p:txBody>
      </p:sp>
      <p:sp>
        <p:nvSpPr>
          <p:cNvPr id="269" name="Google Shape;269;p17"/>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270" name="Google Shape;270;p17"/>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a:t>Ejemplo de </a:t>
            </a:r>
            <a:r>
              <a:rPr lang="es-AR" b="1" i="1"/>
              <a:t>Patrón</a:t>
            </a:r>
            <a:r>
              <a:rPr lang="es-AR"/>
              <a:t> de arquitectura en capas:</a:t>
            </a:r>
            <a:endParaRPr/>
          </a:p>
        </p:txBody>
      </p:sp>
      <p:sp>
        <p:nvSpPr>
          <p:cNvPr id="271" name="Google Shape;271;p17"/>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pic>
        <p:nvPicPr>
          <p:cNvPr id="272" name="Google Shape;272;p17"/>
          <p:cNvPicPr preferRelativeResize="0"/>
          <p:nvPr/>
        </p:nvPicPr>
        <p:blipFill rotWithShape="1">
          <a:blip r:embed="rId3">
            <a:alphaModFix/>
          </a:blip>
          <a:srcRect/>
          <a:stretch/>
        </p:blipFill>
        <p:spPr>
          <a:xfrm>
            <a:off x="6196084" y="2615893"/>
            <a:ext cx="4319587" cy="3381375"/>
          </a:xfrm>
          <a:prstGeom prst="rect">
            <a:avLst/>
          </a:prstGeom>
          <a:noFill/>
          <a:ln>
            <a:noFill/>
          </a:ln>
        </p:spPr>
      </p:pic>
      <p:pic>
        <p:nvPicPr>
          <p:cNvPr id="273" name="Google Shape;273;p17"/>
          <p:cNvPicPr preferRelativeResize="0"/>
          <p:nvPr/>
        </p:nvPicPr>
        <p:blipFill rotWithShape="1">
          <a:blip r:embed="rId4">
            <a:alphaModFix/>
          </a:blip>
          <a:srcRect/>
          <a:stretch/>
        </p:blipFill>
        <p:spPr>
          <a:xfrm>
            <a:off x="952027" y="2481522"/>
            <a:ext cx="4629907" cy="36781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4"/>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Diseño Arquitectónico</a:t>
            </a:r>
            <a:br>
              <a:rPr lang="es-AR"/>
            </a:br>
            <a:endParaRPr/>
          </a:p>
        </p:txBody>
      </p:sp>
      <p:sp>
        <p:nvSpPr>
          <p:cNvPr id="289" name="Google Shape;289;p24"/>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18</a:t>
            </a:fld>
            <a:endParaRPr/>
          </a:p>
        </p:txBody>
      </p:sp>
      <p:sp>
        <p:nvSpPr>
          <p:cNvPr id="290" name="Google Shape;290;p24"/>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291" name="Google Shape;291;p24"/>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514350" lvl="0" indent="-514350" algn="l" rtl="0">
              <a:lnSpc>
                <a:spcPct val="85000"/>
              </a:lnSpc>
              <a:spcBef>
                <a:spcPts val="0"/>
              </a:spcBef>
              <a:spcAft>
                <a:spcPts val="0"/>
              </a:spcAft>
              <a:buSzPts val="3600"/>
              <a:buFont typeface="Calibri"/>
              <a:buAutoNum type="arabicPeriod"/>
            </a:pPr>
            <a:r>
              <a:rPr lang="es-AR" sz="3600" dirty="0">
                <a:solidFill>
                  <a:srgbClr val="595959"/>
                </a:solidFill>
              </a:rPr>
              <a:t>Organización del sistema</a:t>
            </a:r>
            <a:endParaRPr dirty="0"/>
          </a:p>
          <a:p>
            <a:pPr marL="514350" lvl="0" indent="-514350" algn="l" rtl="0">
              <a:lnSpc>
                <a:spcPct val="85000"/>
              </a:lnSpc>
              <a:spcBef>
                <a:spcPts val="1300"/>
              </a:spcBef>
              <a:spcAft>
                <a:spcPts val="0"/>
              </a:spcAft>
              <a:buSzPts val="3600"/>
              <a:buFont typeface="Calibri"/>
              <a:buAutoNum type="arabicPeriod"/>
            </a:pPr>
            <a:r>
              <a:rPr lang="es-AR" sz="3600" dirty="0">
                <a:solidFill>
                  <a:schemeClr val="bg2"/>
                </a:solidFill>
              </a:rPr>
              <a:t>Descomposición modular</a:t>
            </a:r>
            <a:endParaRPr dirty="0">
              <a:solidFill>
                <a:schemeClr val="bg2"/>
              </a:solidFill>
            </a:endParaRPr>
          </a:p>
          <a:p>
            <a:pPr marL="514350" lvl="0" indent="-514350" algn="l" rtl="0">
              <a:lnSpc>
                <a:spcPct val="85000"/>
              </a:lnSpc>
              <a:spcBef>
                <a:spcPts val="1300"/>
              </a:spcBef>
              <a:spcAft>
                <a:spcPts val="0"/>
              </a:spcAft>
              <a:buSzPts val="3600"/>
              <a:buFont typeface="Calibri"/>
              <a:buAutoNum type="arabicPeriod"/>
            </a:pPr>
            <a:r>
              <a:rPr lang="es-AR" sz="3600" dirty="0">
                <a:solidFill>
                  <a:srgbClr val="595959"/>
                </a:solidFill>
              </a:rPr>
              <a:t>Modelos de control</a:t>
            </a:r>
            <a:endParaRPr dirty="0"/>
          </a:p>
          <a:p>
            <a:pPr marL="514350" lvl="0" indent="-514350" algn="l" rtl="0">
              <a:lnSpc>
                <a:spcPct val="85000"/>
              </a:lnSpc>
              <a:spcBef>
                <a:spcPts val="1300"/>
              </a:spcBef>
              <a:spcAft>
                <a:spcPts val="0"/>
              </a:spcAft>
              <a:buSzPts val="3600"/>
              <a:buFont typeface="Calibri"/>
              <a:buAutoNum type="arabicPeriod"/>
            </a:pPr>
            <a:r>
              <a:rPr lang="es-AR" sz="3600" dirty="0">
                <a:solidFill>
                  <a:srgbClr val="595959"/>
                </a:solidFill>
              </a:rPr>
              <a:t>Arquitectura de los Sistemas Distribuidos</a:t>
            </a:r>
            <a:endParaRPr dirty="0"/>
          </a:p>
        </p:txBody>
      </p:sp>
      <p:sp>
        <p:nvSpPr>
          <p:cNvPr id="292" name="Google Shape;292;p24"/>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5"/>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Descomposición Modular</a:t>
            </a:r>
            <a:endParaRPr/>
          </a:p>
        </p:txBody>
      </p:sp>
      <p:sp>
        <p:nvSpPr>
          <p:cNvPr id="298" name="Google Shape;298;p25"/>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19</a:t>
            </a:fld>
            <a:endParaRPr/>
          </a:p>
        </p:txBody>
      </p:sp>
      <p:sp>
        <p:nvSpPr>
          <p:cNvPr id="299" name="Google Shape;299;p25"/>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300" name="Google Shape;300;p25"/>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s-AR" sz="2800"/>
              <a:t>Una vez organizado el sistema, a los subsistemas los podemos dividir en módulos, se puede aplicar los mismos criterios que vimos en la organización, pero la descomposición modular es más pequeña y permite utilizar otros estilos alternativos.</a:t>
            </a:r>
            <a:endParaRPr/>
          </a:p>
          <a:p>
            <a:pPr marL="91440" lvl="0" indent="-91440" algn="l" rtl="0">
              <a:lnSpc>
                <a:spcPct val="85000"/>
              </a:lnSpc>
              <a:spcBef>
                <a:spcPts val="1300"/>
              </a:spcBef>
              <a:spcAft>
                <a:spcPts val="0"/>
              </a:spcAft>
              <a:buClr>
                <a:srgbClr val="C00000"/>
              </a:buClr>
              <a:buSzPts val="2800"/>
              <a:buFont typeface="Arial"/>
              <a:buChar char="»"/>
            </a:pPr>
            <a:r>
              <a:rPr lang="es-AR" sz="2800"/>
              <a:t>Estrategias de descomposición modular</a:t>
            </a:r>
            <a:endParaRPr/>
          </a:p>
          <a:p>
            <a:pPr marL="347472" lvl="1" indent="-342900" algn="l" rtl="0">
              <a:lnSpc>
                <a:spcPct val="85000"/>
              </a:lnSpc>
              <a:spcBef>
                <a:spcPts val="600"/>
              </a:spcBef>
              <a:spcAft>
                <a:spcPts val="0"/>
              </a:spcAft>
              <a:buClr>
                <a:srgbClr val="262626"/>
              </a:buClr>
              <a:buSzPts val="2800"/>
              <a:buChar char=" "/>
            </a:pPr>
            <a:r>
              <a:rPr lang="es-AR" sz="2800"/>
              <a:t>Descomposición orientada a flujo de funciones </a:t>
            </a:r>
            <a:endParaRPr/>
          </a:p>
          <a:p>
            <a:pPr marL="548640" lvl="2" indent="-548640" algn="l" rtl="0">
              <a:lnSpc>
                <a:spcPct val="85000"/>
              </a:lnSpc>
              <a:spcBef>
                <a:spcPts val="600"/>
              </a:spcBef>
              <a:spcAft>
                <a:spcPts val="0"/>
              </a:spcAft>
              <a:buClr>
                <a:srgbClr val="262626"/>
              </a:buClr>
              <a:buSzPts val="2400"/>
              <a:buChar char=" "/>
            </a:pPr>
            <a:r>
              <a:rPr lang="es-AR" sz="2400"/>
              <a:t>Conjunto de módulos funcionales (ingresan datos y los transforman en salida).</a:t>
            </a:r>
            <a:endParaRPr/>
          </a:p>
          <a:p>
            <a:pPr marL="347472" lvl="1" indent="-342900" algn="l" rtl="0">
              <a:lnSpc>
                <a:spcPct val="85000"/>
              </a:lnSpc>
              <a:spcBef>
                <a:spcPts val="600"/>
              </a:spcBef>
              <a:spcAft>
                <a:spcPts val="0"/>
              </a:spcAft>
              <a:buClr>
                <a:srgbClr val="262626"/>
              </a:buClr>
              <a:buSzPts val="2800"/>
              <a:buChar char=" "/>
            </a:pPr>
            <a:r>
              <a:rPr lang="es-AR" sz="2800"/>
              <a:t>Descomposición orientada a objetos</a:t>
            </a:r>
            <a:endParaRPr/>
          </a:p>
          <a:p>
            <a:pPr marL="548640" lvl="2" indent="-548640" algn="l" rtl="0">
              <a:lnSpc>
                <a:spcPct val="85000"/>
              </a:lnSpc>
              <a:spcBef>
                <a:spcPts val="600"/>
              </a:spcBef>
              <a:spcAft>
                <a:spcPts val="0"/>
              </a:spcAft>
              <a:buClr>
                <a:srgbClr val="262626"/>
              </a:buClr>
              <a:buSzPts val="2400"/>
              <a:buChar char=" "/>
            </a:pPr>
            <a:r>
              <a:rPr lang="es-AR" sz="2400"/>
              <a:t>Conjunto de objetos que se comunican.</a:t>
            </a:r>
            <a:endParaRPr/>
          </a:p>
        </p:txBody>
      </p:sp>
      <p:sp>
        <p:nvSpPr>
          <p:cNvPr id="301" name="Google Shape;301;p25"/>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Diseño Arquitectónico</a:t>
            </a:r>
            <a:endParaRPr/>
          </a:p>
        </p:txBody>
      </p:sp>
      <p:sp>
        <p:nvSpPr>
          <p:cNvPr id="120" name="Google Shape;120;p2"/>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a:t>
            </a:fld>
            <a:endParaRPr/>
          </a:p>
        </p:txBody>
      </p:sp>
      <p:sp>
        <p:nvSpPr>
          <p:cNvPr id="121" name="Google Shape;121;p2"/>
          <p:cNvSpPr txBox="1">
            <a:spLocks noGrp="1"/>
          </p:cNvSpPr>
          <p:nvPr>
            <p:ph type="body" idx="1"/>
          </p:nvPr>
        </p:nvSpPr>
        <p:spPr>
          <a:xfrm>
            <a:off x="5938336"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p:txBody>
      </p:sp>
      <p:sp>
        <p:nvSpPr>
          <p:cNvPr id="122" name="Google Shape;122;p2"/>
          <p:cNvSpPr txBox="1">
            <a:spLocks noGrp="1"/>
          </p:cNvSpPr>
          <p:nvPr>
            <p:ph type="body" idx="2"/>
          </p:nvPr>
        </p:nvSpPr>
        <p:spPr>
          <a:xfrm>
            <a:off x="659404" y="1526293"/>
            <a:ext cx="5327032" cy="4478753"/>
          </a:xfrm>
          <a:prstGeom prst="rect">
            <a:avLst/>
          </a:prstGeom>
          <a:noFill/>
          <a:ln>
            <a:noFill/>
          </a:ln>
        </p:spPr>
        <p:txBody>
          <a:bodyPr spcFirstLastPara="1" wrap="square" lIns="91425" tIns="45700" rIns="91425" bIns="45700" anchor="t" anchorCtr="0">
            <a:normAutofit/>
          </a:bodyPr>
          <a:lstStyle/>
          <a:p>
            <a:pPr marL="281940" lvl="0" indent="-281940" algn="l" rtl="0">
              <a:lnSpc>
                <a:spcPct val="85000"/>
              </a:lnSpc>
              <a:spcBef>
                <a:spcPts val="0"/>
              </a:spcBef>
              <a:spcAft>
                <a:spcPts val="0"/>
              </a:spcAft>
              <a:buClr>
                <a:srgbClr val="C00000"/>
              </a:buClr>
              <a:buSzPts val="2400"/>
              <a:buFont typeface="Noto Sans Symbols"/>
              <a:buChar char="❖"/>
            </a:pPr>
            <a:r>
              <a:rPr lang="es-AR"/>
              <a:t>Define la relación entre los elementos estructurales, para lograr los requisitos del sistema</a:t>
            </a:r>
            <a:endParaRPr/>
          </a:p>
          <a:p>
            <a:pPr marL="347472" lvl="1" indent="-342900" algn="just" rtl="0">
              <a:lnSpc>
                <a:spcPct val="85000"/>
              </a:lnSpc>
              <a:spcBef>
                <a:spcPts val="600"/>
              </a:spcBef>
              <a:spcAft>
                <a:spcPts val="0"/>
              </a:spcAft>
              <a:buClr>
                <a:srgbClr val="262626"/>
              </a:buClr>
              <a:buSzPts val="2400"/>
              <a:buFont typeface="Noto Sans Symbols"/>
              <a:buChar char="❖"/>
            </a:pPr>
            <a:r>
              <a:rPr lang="es-AR"/>
              <a:t>Es el proceso de identificar los subsistemas dentro del sistema y establecer el marco de control y comunicación entre ellos.</a:t>
            </a:r>
            <a:endParaRPr/>
          </a:p>
          <a:p>
            <a:pPr marL="499872" lvl="1" indent="-190500" algn="just" rtl="0">
              <a:lnSpc>
                <a:spcPct val="85000"/>
              </a:lnSpc>
              <a:spcBef>
                <a:spcPts val="600"/>
              </a:spcBef>
              <a:spcAft>
                <a:spcPts val="0"/>
              </a:spcAft>
              <a:buClr>
                <a:srgbClr val="262626"/>
              </a:buClr>
              <a:buSzPts val="2400"/>
              <a:buFont typeface="Noto Sans Symbols"/>
              <a:buNone/>
            </a:pPr>
            <a:endParaRPr/>
          </a:p>
          <a:p>
            <a:pPr marL="347472" lvl="1" indent="-342900" algn="just" rtl="0">
              <a:lnSpc>
                <a:spcPct val="85000"/>
              </a:lnSpc>
              <a:spcBef>
                <a:spcPts val="600"/>
              </a:spcBef>
              <a:spcAft>
                <a:spcPts val="0"/>
              </a:spcAft>
              <a:buClr>
                <a:srgbClr val="262626"/>
              </a:buClr>
              <a:buSzPts val="2400"/>
              <a:buFont typeface="Noto Sans Symbols"/>
              <a:buChar char="❖"/>
            </a:pPr>
            <a:r>
              <a:rPr lang="es-AR"/>
              <a:t>Los grandes sistemas se dividen en subsistemas que proporcionan algún conjunto de servicios relacionados </a:t>
            </a:r>
            <a:endParaRPr/>
          </a:p>
          <a:p>
            <a:pPr marL="434340" lvl="0" indent="-190500" algn="l" rtl="0">
              <a:lnSpc>
                <a:spcPct val="85000"/>
              </a:lnSpc>
              <a:spcBef>
                <a:spcPts val="1300"/>
              </a:spcBef>
              <a:spcAft>
                <a:spcPts val="0"/>
              </a:spcAft>
              <a:buClr>
                <a:srgbClr val="C00000"/>
              </a:buClr>
              <a:buSzPts val="2400"/>
              <a:buFont typeface="Noto Sans Symbols"/>
              <a:buNone/>
            </a:pPr>
            <a:endParaRPr/>
          </a:p>
        </p:txBody>
      </p:sp>
      <p:sp>
        <p:nvSpPr>
          <p:cNvPr id="123" name="Google Shape;123;p2"/>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pic>
        <p:nvPicPr>
          <p:cNvPr id="124" name="Google Shape;124;p2"/>
          <p:cNvPicPr preferRelativeResize="0"/>
          <p:nvPr/>
        </p:nvPicPr>
        <p:blipFill rotWithShape="1">
          <a:blip r:embed="rId3">
            <a:alphaModFix/>
          </a:blip>
          <a:srcRect/>
          <a:stretch/>
        </p:blipFill>
        <p:spPr>
          <a:xfrm>
            <a:off x="6160791" y="1987261"/>
            <a:ext cx="4939054" cy="3745955"/>
          </a:xfrm>
          <a:prstGeom prst="rect">
            <a:avLst/>
          </a:prstGeom>
          <a:noFill/>
          <a:ln>
            <a:noFill/>
          </a:ln>
        </p:spPr>
      </p:pic>
      <p:sp>
        <p:nvSpPr>
          <p:cNvPr id="125" name="Google Shape;125;p2"/>
          <p:cNvSpPr/>
          <p:nvPr/>
        </p:nvSpPr>
        <p:spPr>
          <a:xfrm>
            <a:off x="8011236" y="2798017"/>
            <a:ext cx="2838734" cy="750399"/>
          </a:xfrm>
          <a:prstGeom prst="rect">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 name="Google Shape;126;p2"/>
          <p:cNvSpPr/>
          <p:nvPr/>
        </p:nvSpPr>
        <p:spPr>
          <a:xfrm>
            <a:off x="7246245" y="3860238"/>
            <a:ext cx="1583856" cy="1872978"/>
          </a:xfrm>
          <a:prstGeom prst="rect">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6"/>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Descomposición Modular</a:t>
            </a:r>
            <a:endParaRPr/>
          </a:p>
        </p:txBody>
      </p:sp>
      <p:sp>
        <p:nvSpPr>
          <p:cNvPr id="307" name="Google Shape;307;p26"/>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20</a:t>
            </a:fld>
            <a:endParaRPr/>
          </a:p>
        </p:txBody>
      </p:sp>
      <p:sp>
        <p:nvSpPr>
          <p:cNvPr id="308" name="Google Shape;308;p26"/>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309" name="Google Shape;309;p26"/>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s-AR" sz="2800"/>
              <a:t>Definiciones </a:t>
            </a:r>
            <a:endParaRPr/>
          </a:p>
          <a:p>
            <a:pPr marL="347472" lvl="1" indent="-342900" algn="l" rtl="0">
              <a:lnSpc>
                <a:spcPct val="85000"/>
              </a:lnSpc>
              <a:spcBef>
                <a:spcPts val="600"/>
              </a:spcBef>
              <a:spcAft>
                <a:spcPts val="0"/>
              </a:spcAft>
              <a:buClr>
                <a:srgbClr val="262626"/>
              </a:buClr>
              <a:buSzPts val="2800"/>
              <a:buChar char=" "/>
            </a:pPr>
            <a:r>
              <a:rPr lang="es-AR" sz="2800"/>
              <a:t>Subsistema</a:t>
            </a:r>
            <a:endParaRPr/>
          </a:p>
          <a:p>
            <a:pPr marL="548640" lvl="2" indent="-548640" algn="l" rtl="0">
              <a:lnSpc>
                <a:spcPct val="85000"/>
              </a:lnSpc>
              <a:spcBef>
                <a:spcPts val="600"/>
              </a:spcBef>
              <a:spcAft>
                <a:spcPts val="0"/>
              </a:spcAft>
              <a:buClr>
                <a:srgbClr val="262626"/>
              </a:buClr>
              <a:buSzPts val="2400"/>
              <a:buChar char=" "/>
            </a:pPr>
            <a:r>
              <a:rPr lang="es-AR" sz="2400"/>
              <a:t>Es un sistema en sí mismo cuyo funcionamiento no depende de los servicios proporcionados por otros. Los subsistemas se componen de módulos con interfaces definidas que se utilizan para comunicarse con otro subsistemas.</a:t>
            </a:r>
            <a:endParaRPr/>
          </a:p>
          <a:p>
            <a:pPr marL="347472" lvl="1" indent="-342900" algn="l" rtl="0">
              <a:lnSpc>
                <a:spcPct val="85000"/>
              </a:lnSpc>
              <a:spcBef>
                <a:spcPts val="600"/>
              </a:spcBef>
              <a:spcAft>
                <a:spcPts val="0"/>
              </a:spcAft>
              <a:buClr>
                <a:srgbClr val="262626"/>
              </a:buClr>
              <a:buSzPts val="2800"/>
              <a:buChar char=" "/>
            </a:pPr>
            <a:r>
              <a:rPr lang="es-AR" sz="2800"/>
              <a:t>Módulo</a:t>
            </a:r>
            <a:endParaRPr/>
          </a:p>
          <a:p>
            <a:pPr marL="548640" lvl="2" indent="-548640" algn="l" rtl="0">
              <a:lnSpc>
                <a:spcPct val="85000"/>
              </a:lnSpc>
              <a:spcBef>
                <a:spcPts val="600"/>
              </a:spcBef>
              <a:spcAft>
                <a:spcPts val="0"/>
              </a:spcAft>
              <a:buClr>
                <a:srgbClr val="262626"/>
              </a:buClr>
              <a:buSzPts val="2400"/>
              <a:buChar char=" "/>
            </a:pPr>
            <a:r>
              <a:rPr lang="es-AR" sz="2400"/>
              <a:t>Es un componente de un subsistema que proporciona uno o más servicios a otros módulos. A su vez utiliza servicios proporcionados por otros módulos. Por lo general no se los considera un sistema independiente.</a:t>
            </a: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310" name="Google Shape;310;p26"/>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7"/>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Descomposición Modular</a:t>
            </a:r>
            <a:endParaRPr/>
          </a:p>
        </p:txBody>
      </p:sp>
      <p:sp>
        <p:nvSpPr>
          <p:cNvPr id="316" name="Google Shape;316;p27"/>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21</a:t>
            </a:fld>
            <a:endParaRPr/>
          </a:p>
        </p:txBody>
      </p:sp>
      <p:sp>
        <p:nvSpPr>
          <p:cNvPr id="317" name="Google Shape;317;p27"/>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318" name="Google Shape;318;p27"/>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s-AR" sz="2800"/>
              <a:t>Descomposición orientada a flujo de funciones</a:t>
            </a:r>
            <a:endParaRPr/>
          </a:p>
          <a:p>
            <a:pPr marL="548640" lvl="2" indent="-548640" algn="l" rtl="0">
              <a:lnSpc>
                <a:spcPct val="85000"/>
              </a:lnSpc>
              <a:spcBef>
                <a:spcPts val="600"/>
              </a:spcBef>
              <a:spcAft>
                <a:spcPts val="0"/>
              </a:spcAft>
              <a:buClr>
                <a:srgbClr val="262626"/>
              </a:buClr>
              <a:buSzPts val="2400"/>
              <a:buChar char=" "/>
            </a:pPr>
            <a:r>
              <a:rPr lang="es-AR" sz="2400"/>
              <a:t>En un Modelo orientado a flujo de funciones , los datos fluyen de una función a otra y se transforman a medida que pasan por una secuencia de funciones hasta llegar a los datos de salida. Las transformaciones se pueden ejecutar en secuencial o en paralelo. </a:t>
            </a:r>
            <a:endParaRPr/>
          </a:p>
        </p:txBody>
      </p:sp>
      <p:sp>
        <p:nvSpPr>
          <p:cNvPr id="319" name="Google Shape;319;p27"/>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pic>
        <p:nvPicPr>
          <p:cNvPr id="320" name="Google Shape;320;p27"/>
          <p:cNvPicPr preferRelativeResize="0"/>
          <p:nvPr/>
        </p:nvPicPr>
        <p:blipFill rotWithShape="1">
          <a:blip r:embed="rId3">
            <a:alphaModFix/>
          </a:blip>
          <a:srcRect/>
          <a:stretch/>
        </p:blipFill>
        <p:spPr>
          <a:xfrm>
            <a:off x="1230644" y="3580581"/>
            <a:ext cx="8786812" cy="2110298"/>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8"/>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Descomposición Modular</a:t>
            </a:r>
            <a:endParaRPr/>
          </a:p>
        </p:txBody>
      </p:sp>
      <p:sp>
        <p:nvSpPr>
          <p:cNvPr id="326" name="Google Shape;326;p28"/>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22</a:t>
            </a:fld>
            <a:endParaRPr/>
          </a:p>
        </p:txBody>
      </p:sp>
      <p:sp>
        <p:nvSpPr>
          <p:cNvPr id="327" name="Google Shape;327;p28"/>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a:p>
            <a:pPr marL="91440" lvl="0" indent="-91440" algn="l" rtl="0">
              <a:lnSpc>
                <a:spcPct val="85000"/>
              </a:lnSpc>
              <a:spcBef>
                <a:spcPts val="0"/>
              </a:spcBef>
              <a:spcAft>
                <a:spcPts val="0"/>
              </a:spcAft>
              <a:buSzPts val="1100"/>
              <a:buNone/>
            </a:pPr>
            <a:endParaRPr/>
          </a:p>
        </p:txBody>
      </p:sp>
      <p:sp>
        <p:nvSpPr>
          <p:cNvPr id="328" name="Google Shape;328;p28"/>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a:t>Descomposición orientada a objetos</a:t>
            </a:r>
            <a:endParaRPr/>
          </a:p>
          <a:p>
            <a:pPr marL="347472" lvl="1" indent="-342900" algn="l" rtl="0">
              <a:lnSpc>
                <a:spcPct val="85000"/>
              </a:lnSpc>
              <a:spcBef>
                <a:spcPts val="600"/>
              </a:spcBef>
              <a:spcAft>
                <a:spcPts val="0"/>
              </a:spcAft>
              <a:buClr>
                <a:srgbClr val="262626"/>
              </a:buClr>
              <a:buSzPts val="2400"/>
              <a:buChar char=" "/>
            </a:pPr>
            <a:r>
              <a:rPr lang="es-AR"/>
              <a:t>Un modelo arquitectónico orientado a objetos estructura al sistema en un conjunto de objetos débilmente acoplados y con interfaces bien definidas. </a:t>
            </a: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329" name="Google Shape;329;p28"/>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pic>
        <p:nvPicPr>
          <p:cNvPr id="330" name="Google Shape;330;p28"/>
          <p:cNvPicPr preferRelativeResize="0"/>
          <p:nvPr/>
        </p:nvPicPr>
        <p:blipFill rotWithShape="1">
          <a:blip r:embed="rId3">
            <a:alphaModFix/>
          </a:blip>
          <a:srcRect/>
          <a:stretch/>
        </p:blipFill>
        <p:spPr>
          <a:xfrm>
            <a:off x="4731642" y="3198242"/>
            <a:ext cx="4911123" cy="2800776"/>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9"/>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Diseño Arquitectónico</a:t>
            </a:r>
            <a:br>
              <a:rPr lang="es-AR"/>
            </a:br>
            <a:endParaRPr/>
          </a:p>
        </p:txBody>
      </p:sp>
      <p:sp>
        <p:nvSpPr>
          <p:cNvPr id="336" name="Google Shape;336;p29"/>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23</a:t>
            </a:fld>
            <a:endParaRPr/>
          </a:p>
        </p:txBody>
      </p:sp>
      <p:sp>
        <p:nvSpPr>
          <p:cNvPr id="337" name="Google Shape;337;p29"/>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338" name="Google Shape;338;p29"/>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514350" lvl="0" indent="-514350" algn="l" rtl="0">
              <a:lnSpc>
                <a:spcPct val="85000"/>
              </a:lnSpc>
              <a:spcBef>
                <a:spcPts val="0"/>
              </a:spcBef>
              <a:spcAft>
                <a:spcPts val="0"/>
              </a:spcAft>
              <a:buSzPts val="3200"/>
              <a:buFont typeface="Calibri"/>
              <a:buAutoNum type="arabicPeriod"/>
            </a:pPr>
            <a:r>
              <a:rPr lang="es-AR" sz="3200" dirty="0">
                <a:solidFill>
                  <a:srgbClr val="7F7F7F"/>
                </a:solidFill>
              </a:rPr>
              <a:t>Organización del sistema</a:t>
            </a:r>
            <a:endParaRPr dirty="0"/>
          </a:p>
          <a:p>
            <a:pPr marL="514350" lvl="0" indent="-514350" algn="l" rtl="0">
              <a:lnSpc>
                <a:spcPct val="85000"/>
              </a:lnSpc>
              <a:spcBef>
                <a:spcPts val="1300"/>
              </a:spcBef>
              <a:spcAft>
                <a:spcPts val="0"/>
              </a:spcAft>
              <a:buSzPts val="3200"/>
              <a:buFont typeface="Calibri"/>
              <a:buAutoNum type="arabicPeriod"/>
            </a:pPr>
            <a:r>
              <a:rPr lang="es-AR" sz="3200" dirty="0">
                <a:solidFill>
                  <a:srgbClr val="7F7F7F"/>
                </a:solidFill>
              </a:rPr>
              <a:t>Descomposición modular</a:t>
            </a:r>
            <a:endParaRPr dirty="0"/>
          </a:p>
          <a:p>
            <a:pPr marL="514350" lvl="0" indent="-514350" algn="l" rtl="0">
              <a:lnSpc>
                <a:spcPct val="85000"/>
              </a:lnSpc>
              <a:spcBef>
                <a:spcPts val="1300"/>
              </a:spcBef>
              <a:spcAft>
                <a:spcPts val="0"/>
              </a:spcAft>
              <a:buSzPts val="3200"/>
              <a:buFont typeface="Calibri"/>
              <a:buAutoNum type="arabicPeriod"/>
            </a:pPr>
            <a:r>
              <a:rPr lang="es-AR" sz="3200" dirty="0">
                <a:solidFill>
                  <a:schemeClr val="bg2"/>
                </a:solidFill>
              </a:rPr>
              <a:t>Modelos de control</a:t>
            </a:r>
            <a:endParaRPr dirty="0">
              <a:solidFill>
                <a:schemeClr val="bg2"/>
              </a:solidFill>
            </a:endParaRPr>
          </a:p>
          <a:p>
            <a:pPr marL="514350" lvl="0" indent="-514350" algn="l" rtl="0">
              <a:lnSpc>
                <a:spcPct val="85000"/>
              </a:lnSpc>
              <a:spcBef>
                <a:spcPts val="1300"/>
              </a:spcBef>
              <a:spcAft>
                <a:spcPts val="0"/>
              </a:spcAft>
              <a:buSzPts val="3200"/>
              <a:buFont typeface="Calibri"/>
              <a:buAutoNum type="arabicPeriod"/>
            </a:pPr>
            <a:r>
              <a:rPr lang="es-AR" sz="3200" dirty="0">
                <a:solidFill>
                  <a:srgbClr val="7F7F7F"/>
                </a:solidFill>
              </a:rPr>
              <a:t>Arquitectura de los Sistemas Distribuidos</a:t>
            </a:r>
            <a:endParaRPr dirty="0"/>
          </a:p>
        </p:txBody>
      </p:sp>
      <p:sp>
        <p:nvSpPr>
          <p:cNvPr id="339" name="Google Shape;339;p29"/>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0"/>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Modelos de Control</a:t>
            </a:r>
            <a:endParaRPr/>
          </a:p>
        </p:txBody>
      </p:sp>
      <p:sp>
        <p:nvSpPr>
          <p:cNvPr id="345" name="Google Shape;345;p30"/>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24</a:t>
            </a:fld>
            <a:endParaRPr/>
          </a:p>
        </p:txBody>
      </p:sp>
      <p:sp>
        <p:nvSpPr>
          <p:cNvPr id="346" name="Google Shape;346;p30"/>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347" name="Google Shape;347;p30"/>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3200"/>
              <a:buFont typeface="Arial"/>
              <a:buChar char="»"/>
            </a:pPr>
            <a:r>
              <a:rPr lang="es-AR" sz="3200"/>
              <a:t>En un sistema, los subsistemas están controlados para que sus servicios se entreguen en el lugar correcto en el momento preciso.</a:t>
            </a:r>
            <a:endParaRPr/>
          </a:p>
          <a:p>
            <a:pPr marL="91440" lvl="0" indent="-91440" algn="l" rtl="0">
              <a:lnSpc>
                <a:spcPct val="85000"/>
              </a:lnSpc>
              <a:spcBef>
                <a:spcPts val="1300"/>
              </a:spcBef>
              <a:spcAft>
                <a:spcPts val="0"/>
              </a:spcAft>
              <a:buClr>
                <a:srgbClr val="C00000"/>
              </a:buClr>
              <a:buSzPts val="3200"/>
              <a:buFont typeface="Arial"/>
              <a:buChar char="»"/>
            </a:pPr>
            <a:r>
              <a:rPr lang="es-AR" sz="3200"/>
              <a:t>Los modelos de </a:t>
            </a:r>
            <a:r>
              <a:rPr lang="es-AR" sz="3200" b="1" i="1"/>
              <a:t>Control</a:t>
            </a:r>
            <a:r>
              <a:rPr lang="es-AR" sz="3200"/>
              <a:t> a nivel arquitectónico</a:t>
            </a:r>
            <a:endParaRPr/>
          </a:p>
          <a:p>
            <a:pPr marL="347472" lvl="1" indent="-342900" algn="l" rtl="0">
              <a:lnSpc>
                <a:spcPct val="85000"/>
              </a:lnSpc>
              <a:spcBef>
                <a:spcPts val="600"/>
              </a:spcBef>
              <a:spcAft>
                <a:spcPts val="0"/>
              </a:spcAft>
              <a:buClr>
                <a:srgbClr val="262626"/>
              </a:buClr>
              <a:buSzPts val="3200"/>
              <a:buChar char=" "/>
            </a:pPr>
            <a:r>
              <a:rPr lang="es-AR" sz="3200" b="1" i="1"/>
              <a:t>Control </a:t>
            </a:r>
            <a:r>
              <a:rPr lang="es-AR" sz="3200"/>
              <a:t>Centralizado</a:t>
            </a:r>
            <a:endParaRPr/>
          </a:p>
          <a:p>
            <a:pPr marL="548640" lvl="2" indent="-548640" algn="l" rtl="0">
              <a:lnSpc>
                <a:spcPct val="85000"/>
              </a:lnSpc>
              <a:spcBef>
                <a:spcPts val="600"/>
              </a:spcBef>
              <a:spcAft>
                <a:spcPts val="0"/>
              </a:spcAft>
              <a:buClr>
                <a:srgbClr val="262626"/>
              </a:buClr>
              <a:buSzPts val="2800"/>
              <a:buChar char=" "/>
            </a:pPr>
            <a:r>
              <a:rPr lang="es-AR" sz="2800"/>
              <a:t>Un subsistema tiene la responsabilidad de iniciar y detener otro subsistema. </a:t>
            </a:r>
            <a:endParaRPr/>
          </a:p>
          <a:p>
            <a:pPr marL="347472" lvl="1" indent="-342900" algn="l" rtl="0">
              <a:lnSpc>
                <a:spcPct val="85000"/>
              </a:lnSpc>
              <a:spcBef>
                <a:spcPts val="600"/>
              </a:spcBef>
              <a:spcAft>
                <a:spcPts val="0"/>
              </a:spcAft>
              <a:buClr>
                <a:srgbClr val="262626"/>
              </a:buClr>
              <a:buSzPts val="3200"/>
              <a:buChar char=" "/>
            </a:pPr>
            <a:r>
              <a:rPr lang="es-AR" sz="3200" b="1" i="1"/>
              <a:t>Control</a:t>
            </a:r>
            <a:r>
              <a:rPr lang="es-AR" sz="3200"/>
              <a:t> Basado en Eventos </a:t>
            </a:r>
            <a:endParaRPr/>
          </a:p>
          <a:p>
            <a:pPr marL="548640" lvl="2" indent="-548640" algn="l" rtl="0">
              <a:lnSpc>
                <a:spcPct val="85000"/>
              </a:lnSpc>
              <a:spcBef>
                <a:spcPts val="600"/>
              </a:spcBef>
              <a:spcAft>
                <a:spcPts val="0"/>
              </a:spcAft>
              <a:buClr>
                <a:srgbClr val="262626"/>
              </a:buClr>
              <a:buSzPts val="2800"/>
              <a:buChar char=" "/>
            </a:pPr>
            <a:r>
              <a:rPr lang="es-AR" sz="2800"/>
              <a:t>Cada subsistema responde a eventos externos al subsistema.</a:t>
            </a:r>
            <a:endParaRPr/>
          </a:p>
        </p:txBody>
      </p:sp>
      <p:sp>
        <p:nvSpPr>
          <p:cNvPr id="348" name="Google Shape;348;p30"/>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1"/>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Modelos de Control</a:t>
            </a:r>
            <a:endParaRPr/>
          </a:p>
        </p:txBody>
      </p:sp>
      <p:sp>
        <p:nvSpPr>
          <p:cNvPr id="354" name="Google Shape;354;p31"/>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25</a:t>
            </a:fld>
            <a:endParaRPr/>
          </a:p>
        </p:txBody>
      </p:sp>
      <p:sp>
        <p:nvSpPr>
          <p:cNvPr id="355" name="Google Shape;355;p31"/>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356" name="Google Shape;356;p31"/>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Clr>
                <a:srgbClr val="C00000"/>
              </a:buClr>
              <a:buSzPts val="2800"/>
              <a:buFont typeface="Arial"/>
              <a:buChar char="»"/>
            </a:pPr>
            <a:r>
              <a:rPr lang="es-AR" sz="2800" b="1" i="1"/>
              <a:t>Control</a:t>
            </a:r>
            <a:r>
              <a:rPr lang="es-AR" sz="2800"/>
              <a:t> Centralizado</a:t>
            </a:r>
            <a:endParaRPr/>
          </a:p>
          <a:p>
            <a:pPr marL="347472" lvl="1" indent="-342900" algn="l" rtl="0">
              <a:lnSpc>
                <a:spcPct val="85000"/>
              </a:lnSpc>
              <a:spcBef>
                <a:spcPts val="600"/>
              </a:spcBef>
              <a:spcAft>
                <a:spcPts val="0"/>
              </a:spcAft>
              <a:buClr>
                <a:srgbClr val="262626"/>
              </a:buClr>
              <a:buSzPts val="2800"/>
              <a:buChar char=" "/>
            </a:pPr>
            <a:r>
              <a:rPr lang="es-AR" sz="2800"/>
              <a:t>Un subsistema se diseña como controlador y tiene la responsabilidad de gestionar la ejecución de otros subsistemas, la ejecución puede ser secuencial o en paralelo</a:t>
            </a:r>
            <a:endParaRPr/>
          </a:p>
          <a:p>
            <a:pPr marL="548640" lvl="2" indent="-548640" algn="l" rtl="0">
              <a:lnSpc>
                <a:spcPct val="85000"/>
              </a:lnSpc>
              <a:spcBef>
                <a:spcPts val="600"/>
              </a:spcBef>
              <a:spcAft>
                <a:spcPts val="0"/>
              </a:spcAft>
              <a:buClr>
                <a:srgbClr val="262626"/>
              </a:buClr>
              <a:buSzPts val="2400"/>
              <a:buChar char=" "/>
            </a:pPr>
            <a:r>
              <a:rPr lang="es-AR" sz="2400"/>
              <a:t>Modelo de llamada y retorno</a:t>
            </a:r>
            <a:endParaRPr/>
          </a:p>
          <a:p>
            <a:pPr marL="822960" lvl="3" indent="-822960" algn="l" rtl="0">
              <a:lnSpc>
                <a:spcPct val="85000"/>
              </a:lnSpc>
              <a:spcBef>
                <a:spcPts val="600"/>
              </a:spcBef>
              <a:spcAft>
                <a:spcPts val="0"/>
              </a:spcAft>
              <a:buClr>
                <a:srgbClr val="262626"/>
              </a:buClr>
              <a:buSzPts val="2000"/>
              <a:buChar char=" "/>
            </a:pPr>
            <a:r>
              <a:rPr lang="es-AR" sz="2000"/>
              <a:t>Modelo de subrutinas descendentes </a:t>
            </a:r>
            <a:endParaRPr/>
          </a:p>
          <a:p>
            <a:pPr marL="822960" lvl="3" indent="-822960" algn="l" rtl="0">
              <a:lnSpc>
                <a:spcPct val="85000"/>
              </a:lnSpc>
              <a:spcBef>
                <a:spcPts val="600"/>
              </a:spcBef>
              <a:spcAft>
                <a:spcPts val="0"/>
              </a:spcAft>
              <a:buClr>
                <a:srgbClr val="262626"/>
              </a:buClr>
              <a:buSzPts val="2000"/>
              <a:buChar char=" "/>
            </a:pPr>
            <a:r>
              <a:rPr lang="es-AR" sz="2000"/>
              <a:t>Aplicable a modelos secuenciales</a:t>
            </a:r>
            <a:endParaRPr/>
          </a:p>
          <a:p>
            <a:pPr marL="548640" lvl="2" indent="-548640" algn="l" rtl="0">
              <a:lnSpc>
                <a:spcPct val="85000"/>
              </a:lnSpc>
              <a:spcBef>
                <a:spcPts val="600"/>
              </a:spcBef>
              <a:spcAft>
                <a:spcPts val="0"/>
              </a:spcAft>
              <a:buClr>
                <a:srgbClr val="262626"/>
              </a:buClr>
              <a:buSzPts val="2400"/>
              <a:buChar char=" "/>
            </a:pPr>
            <a:r>
              <a:rPr lang="es-AR" sz="2400"/>
              <a:t>Modelo de gestor</a:t>
            </a:r>
            <a:endParaRPr/>
          </a:p>
          <a:p>
            <a:pPr marL="822960" lvl="3" indent="-822960" algn="l" rtl="0">
              <a:lnSpc>
                <a:spcPct val="85000"/>
              </a:lnSpc>
              <a:spcBef>
                <a:spcPts val="600"/>
              </a:spcBef>
              <a:spcAft>
                <a:spcPts val="0"/>
              </a:spcAft>
              <a:buClr>
                <a:srgbClr val="262626"/>
              </a:buClr>
              <a:buSzPts val="2000"/>
              <a:buChar char=" "/>
            </a:pPr>
            <a:r>
              <a:rPr lang="es-AR" sz="2000"/>
              <a:t>Un gestor controla el inicio y parada coordinado con el resto de los procesos</a:t>
            </a:r>
            <a:endParaRPr/>
          </a:p>
          <a:p>
            <a:pPr marL="822960" lvl="3" indent="-822960" algn="l" rtl="0">
              <a:lnSpc>
                <a:spcPct val="85000"/>
              </a:lnSpc>
              <a:spcBef>
                <a:spcPts val="600"/>
              </a:spcBef>
              <a:spcAft>
                <a:spcPts val="0"/>
              </a:spcAft>
              <a:buClr>
                <a:srgbClr val="262626"/>
              </a:buClr>
              <a:buSzPts val="2000"/>
              <a:buChar char=" "/>
            </a:pPr>
            <a:r>
              <a:rPr lang="es-AR" sz="2000"/>
              <a:t>Aplicable a modelos concurrentes</a:t>
            </a:r>
            <a:endParaRPr/>
          </a:p>
          <a:p>
            <a:pPr marL="347472" lvl="1" indent="-165100" algn="l" rtl="0">
              <a:lnSpc>
                <a:spcPct val="85000"/>
              </a:lnSpc>
              <a:spcBef>
                <a:spcPts val="600"/>
              </a:spcBef>
              <a:spcAft>
                <a:spcPts val="0"/>
              </a:spcAft>
              <a:buClr>
                <a:srgbClr val="262626"/>
              </a:buClr>
              <a:buSzPts val="2800"/>
              <a:buNone/>
            </a:pPr>
            <a:endParaRPr sz="2800"/>
          </a:p>
          <a:p>
            <a:pPr marL="91440" lvl="0" indent="0" algn="l" rtl="0">
              <a:lnSpc>
                <a:spcPct val="85000"/>
              </a:lnSpc>
              <a:spcBef>
                <a:spcPts val="1300"/>
              </a:spcBef>
              <a:spcAft>
                <a:spcPts val="0"/>
              </a:spcAft>
              <a:buClr>
                <a:srgbClr val="C00000"/>
              </a:buClr>
              <a:buSzPts val="2800"/>
              <a:buFont typeface="Arial"/>
              <a:buNone/>
            </a:pPr>
            <a:endParaRPr sz="2800"/>
          </a:p>
        </p:txBody>
      </p:sp>
      <p:sp>
        <p:nvSpPr>
          <p:cNvPr id="357" name="Google Shape;357;p31"/>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2"/>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Modelos de Control</a:t>
            </a:r>
            <a:endParaRPr/>
          </a:p>
        </p:txBody>
      </p:sp>
      <p:sp>
        <p:nvSpPr>
          <p:cNvPr id="363" name="Google Shape;363;p32"/>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26</a:t>
            </a:fld>
            <a:endParaRPr/>
          </a:p>
        </p:txBody>
      </p:sp>
      <p:sp>
        <p:nvSpPr>
          <p:cNvPr id="364" name="Google Shape;364;p32"/>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365" name="Google Shape;365;p32"/>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b="1" i="1"/>
              <a:t>Control </a:t>
            </a:r>
            <a:r>
              <a:rPr lang="es-AR"/>
              <a:t>Centralizado</a:t>
            </a:r>
            <a:endParaRPr/>
          </a:p>
          <a:p>
            <a:pPr marL="347472" lvl="1" indent="-342900" algn="l" rtl="0">
              <a:lnSpc>
                <a:spcPct val="85000"/>
              </a:lnSpc>
              <a:spcBef>
                <a:spcPts val="600"/>
              </a:spcBef>
              <a:spcAft>
                <a:spcPts val="0"/>
              </a:spcAft>
              <a:buClr>
                <a:srgbClr val="262626"/>
              </a:buClr>
              <a:buSzPts val="2400"/>
              <a:buChar char=" "/>
            </a:pPr>
            <a:r>
              <a:rPr lang="es-AR"/>
              <a:t>Modelo de llamada y retorno</a:t>
            </a: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366" name="Google Shape;366;p32"/>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pic>
        <p:nvPicPr>
          <p:cNvPr id="367" name="Google Shape;367;p32"/>
          <p:cNvPicPr preferRelativeResize="0"/>
          <p:nvPr/>
        </p:nvPicPr>
        <p:blipFill rotWithShape="1">
          <a:blip r:embed="rId3">
            <a:alphaModFix/>
          </a:blip>
          <a:srcRect/>
          <a:stretch/>
        </p:blipFill>
        <p:spPr>
          <a:xfrm>
            <a:off x="2919265" y="3105710"/>
            <a:ext cx="6786563" cy="2963862"/>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3"/>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Modelos de Control</a:t>
            </a:r>
            <a:endParaRPr/>
          </a:p>
        </p:txBody>
      </p:sp>
      <p:sp>
        <p:nvSpPr>
          <p:cNvPr id="373" name="Google Shape;373;p33"/>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27</a:t>
            </a:fld>
            <a:endParaRPr/>
          </a:p>
        </p:txBody>
      </p:sp>
      <p:sp>
        <p:nvSpPr>
          <p:cNvPr id="374" name="Google Shape;374;p33"/>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375" name="Google Shape;375;p33"/>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b="1" i="1"/>
              <a:t>Control </a:t>
            </a:r>
            <a:r>
              <a:rPr lang="es-AR"/>
              <a:t>Centralizado</a:t>
            </a:r>
            <a:endParaRPr/>
          </a:p>
          <a:p>
            <a:pPr marL="347472" lvl="1" indent="-342900" algn="l" rtl="0">
              <a:lnSpc>
                <a:spcPct val="85000"/>
              </a:lnSpc>
              <a:spcBef>
                <a:spcPts val="600"/>
              </a:spcBef>
              <a:spcAft>
                <a:spcPts val="0"/>
              </a:spcAft>
              <a:buClr>
                <a:srgbClr val="262626"/>
              </a:buClr>
              <a:buSzPts val="2400"/>
              <a:buChar char=" "/>
            </a:pPr>
            <a:r>
              <a:rPr lang="es-AR"/>
              <a:t>Modelo de gestor</a:t>
            </a:r>
            <a:endParaRPr/>
          </a:p>
          <a:p>
            <a:pPr marL="347472" lvl="1" indent="-190500" algn="l" rtl="0">
              <a:lnSpc>
                <a:spcPct val="85000"/>
              </a:lnSpc>
              <a:spcBef>
                <a:spcPts val="600"/>
              </a:spcBef>
              <a:spcAft>
                <a:spcPts val="0"/>
              </a:spcAft>
              <a:buClr>
                <a:srgbClr val="262626"/>
              </a:buClr>
              <a:buSzPts val="2400"/>
              <a:buNone/>
            </a:pP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376" name="Google Shape;376;p33"/>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pic>
        <p:nvPicPr>
          <p:cNvPr id="377" name="Google Shape;377;p33"/>
          <p:cNvPicPr preferRelativeResize="0"/>
          <p:nvPr/>
        </p:nvPicPr>
        <p:blipFill rotWithShape="1">
          <a:blip r:embed="rId3">
            <a:alphaModFix/>
          </a:blip>
          <a:srcRect/>
          <a:stretch/>
        </p:blipFill>
        <p:spPr>
          <a:xfrm>
            <a:off x="3844250" y="2770635"/>
            <a:ext cx="5997327" cy="3245961"/>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4"/>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Modelos de Control</a:t>
            </a:r>
            <a:endParaRPr/>
          </a:p>
        </p:txBody>
      </p:sp>
      <p:sp>
        <p:nvSpPr>
          <p:cNvPr id="383" name="Google Shape;383;p34"/>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28</a:t>
            </a:fld>
            <a:endParaRPr/>
          </a:p>
        </p:txBody>
      </p:sp>
      <p:sp>
        <p:nvSpPr>
          <p:cNvPr id="384" name="Google Shape;384;p34"/>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385" name="Google Shape;385;p34"/>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s-AR" sz="2800"/>
              <a:t>Sistemas Dirigidos Por Eventos</a:t>
            </a:r>
            <a:endParaRPr/>
          </a:p>
          <a:p>
            <a:pPr marL="347472" lvl="1" indent="-342900" algn="l" rtl="0">
              <a:lnSpc>
                <a:spcPct val="85000"/>
              </a:lnSpc>
              <a:spcBef>
                <a:spcPts val="600"/>
              </a:spcBef>
              <a:spcAft>
                <a:spcPts val="0"/>
              </a:spcAft>
              <a:buClr>
                <a:srgbClr val="262626"/>
              </a:buClr>
              <a:buSzPts val="2800"/>
              <a:buFont typeface="Arial"/>
              <a:buChar char="•"/>
            </a:pPr>
            <a:r>
              <a:rPr lang="es-AR" sz="2800"/>
              <a:t>Se rigen por eventos generados externamente al proceso </a:t>
            </a:r>
            <a:endParaRPr/>
          </a:p>
          <a:p>
            <a:pPr marL="347472" lvl="1" indent="-342900" algn="l" rtl="0">
              <a:lnSpc>
                <a:spcPct val="85000"/>
              </a:lnSpc>
              <a:spcBef>
                <a:spcPts val="600"/>
              </a:spcBef>
              <a:spcAft>
                <a:spcPts val="0"/>
              </a:spcAft>
              <a:buClr>
                <a:srgbClr val="262626"/>
              </a:buClr>
              <a:buSzPts val="2800"/>
              <a:buFont typeface="Arial"/>
              <a:buChar char="•"/>
            </a:pPr>
            <a:r>
              <a:rPr lang="es-AR" sz="2800"/>
              <a:t>Eventos</a:t>
            </a:r>
            <a:endParaRPr/>
          </a:p>
          <a:p>
            <a:pPr marL="548640" lvl="2" indent="-548640" algn="l" rtl="0">
              <a:lnSpc>
                <a:spcPct val="85000"/>
              </a:lnSpc>
              <a:spcBef>
                <a:spcPts val="600"/>
              </a:spcBef>
              <a:spcAft>
                <a:spcPts val="0"/>
              </a:spcAft>
              <a:buClr>
                <a:srgbClr val="262626"/>
              </a:buClr>
              <a:buSzPts val="2400"/>
              <a:buChar char=" "/>
            </a:pPr>
            <a:r>
              <a:rPr lang="es-AR" sz="2400"/>
              <a:t>Señal binaria</a:t>
            </a:r>
            <a:endParaRPr/>
          </a:p>
          <a:p>
            <a:pPr marL="548640" lvl="2" indent="-548640" algn="l" rtl="0">
              <a:lnSpc>
                <a:spcPct val="85000"/>
              </a:lnSpc>
              <a:spcBef>
                <a:spcPts val="600"/>
              </a:spcBef>
              <a:spcAft>
                <a:spcPts val="0"/>
              </a:spcAft>
              <a:buClr>
                <a:srgbClr val="262626"/>
              </a:buClr>
              <a:buSzPts val="2400"/>
              <a:buChar char=" "/>
            </a:pPr>
            <a:r>
              <a:rPr lang="es-AR" sz="2400"/>
              <a:t>Un valor dentro de un rango</a:t>
            </a:r>
            <a:endParaRPr/>
          </a:p>
          <a:p>
            <a:pPr marL="548640" lvl="2" indent="-548640" algn="l" rtl="0">
              <a:lnSpc>
                <a:spcPct val="85000"/>
              </a:lnSpc>
              <a:spcBef>
                <a:spcPts val="600"/>
              </a:spcBef>
              <a:spcAft>
                <a:spcPts val="0"/>
              </a:spcAft>
              <a:buClr>
                <a:srgbClr val="262626"/>
              </a:buClr>
              <a:buSzPts val="2400"/>
              <a:buChar char=" "/>
            </a:pPr>
            <a:r>
              <a:rPr lang="es-AR" sz="2400"/>
              <a:t>Una entrada de un comando </a:t>
            </a:r>
            <a:endParaRPr/>
          </a:p>
          <a:p>
            <a:pPr marL="548640" lvl="2" indent="-548640" algn="l" rtl="0">
              <a:lnSpc>
                <a:spcPct val="85000"/>
              </a:lnSpc>
              <a:spcBef>
                <a:spcPts val="600"/>
              </a:spcBef>
              <a:spcAft>
                <a:spcPts val="0"/>
              </a:spcAft>
              <a:buClr>
                <a:srgbClr val="262626"/>
              </a:buClr>
              <a:buSzPts val="2400"/>
              <a:buChar char=" "/>
            </a:pPr>
            <a:r>
              <a:rPr lang="es-AR" sz="2400"/>
              <a:t>Una selección del menú</a:t>
            </a:r>
            <a:endParaRPr/>
          </a:p>
          <a:p>
            <a:pPr marL="347472" lvl="1" indent="-342900" algn="l" rtl="0">
              <a:lnSpc>
                <a:spcPct val="85000"/>
              </a:lnSpc>
              <a:spcBef>
                <a:spcPts val="600"/>
              </a:spcBef>
              <a:spcAft>
                <a:spcPts val="0"/>
              </a:spcAft>
              <a:buClr>
                <a:srgbClr val="262626"/>
              </a:buClr>
              <a:buSzPts val="2800"/>
              <a:buFont typeface="Arial"/>
              <a:buChar char="•"/>
            </a:pPr>
            <a:r>
              <a:rPr lang="es-AR" sz="2800"/>
              <a:t>Modelos de sistemas dirigidos por eventos</a:t>
            </a:r>
            <a:endParaRPr/>
          </a:p>
          <a:p>
            <a:pPr marL="548640" lvl="2" indent="-548640" algn="l" rtl="0">
              <a:lnSpc>
                <a:spcPct val="85000"/>
              </a:lnSpc>
              <a:spcBef>
                <a:spcPts val="600"/>
              </a:spcBef>
              <a:spcAft>
                <a:spcPts val="0"/>
              </a:spcAft>
              <a:buClr>
                <a:srgbClr val="262626"/>
              </a:buClr>
              <a:buSzPts val="2400"/>
              <a:buChar char=" "/>
            </a:pPr>
            <a:r>
              <a:rPr lang="es-AR" sz="2400"/>
              <a:t>Modelos de transmisión (Broadcast)</a:t>
            </a:r>
            <a:endParaRPr/>
          </a:p>
          <a:p>
            <a:pPr marL="548640" lvl="2" indent="-548640" algn="l" rtl="0">
              <a:lnSpc>
                <a:spcPct val="85000"/>
              </a:lnSpc>
              <a:spcBef>
                <a:spcPts val="600"/>
              </a:spcBef>
              <a:spcAft>
                <a:spcPts val="0"/>
              </a:spcAft>
              <a:buClr>
                <a:srgbClr val="262626"/>
              </a:buClr>
              <a:buSzPts val="2400"/>
              <a:buChar char=" "/>
            </a:pPr>
            <a:r>
              <a:rPr lang="es-AR" sz="2400"/>
              <a:t>Modelo dirigido por interrupciones</a:t>
            </a:r>
            <a:endParaRPr/>
          </a:p>
          <a:p>
            <a:pPr marL="91440" lvl="0" indent="0" algn="l" rtl="0">
              <a:lnSpc>
                <a:spcPct val="85000"/>
              </a:lnSpc>
              <a:spcBef>
                <a:spcPts val="1300"/>
              </a:spcBef>
              <a:spcAft>
                <a:spcPts val="0"/>
              </a:spcAft>
              <a:buClr>
                <a:srgbClr val="C00000"/>
              </a:buClr>
              <a:buSzPts val="2800"/>
              <a:buFont typeface="Arial"/>
              <a:buNone/>
            </a:pPr>
            <a:endParaRPr sz="2800"/>
          </a:p>
        </p:txBody>
      </p:sp>
      <p:sp>
        <p:nvSpPr>
          <p:cNvPr id="386" name="Google Shape;386;p34"/>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5"/>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Modelos de Control</a:t>
            </a:r>
            <a:endParaRPr/>
          </a:p>
        </p:txBody>
      </p:sp>
      <p:sp>
        <p:nvSpPr>
          <p:cNvPr id="393" name="Google Shape;393;p35"/>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29</a:t>
            </a:fld>
            <a:endParaRPr/>
          </a:p>
        </p:txBody>
      </p:sp>
      <p:sp>
        <p:nvSpPr>
          <p:cNvPr id="394" name="Google Shape;394;p35"/>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395" name="Google Shape;395;p35"/>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s-AR" sz="2800"/>
              <a:t>Sistema </a:t>
            </a:r>
            <a:r>
              <a:rPr lang="es-AR" sz="2800" b="1" i="1"/>
              <a:t>Dirigido</a:t>
            </a:r>
            <a:r>
              <a:rPr lang="es-AR" sz="2800"/>
              <a:t> Por Eventos</a:t>
            </a:r>
            <a:endParaRPr/>
          </a:p>
          <a:p>
            <a:pPr marL="347472" lvl="1" indent="-342900" algn="l" rtl="0">
              <a:lnSpc>
                <a:spcPct val="85000"/>
              </a:lnSpc>
              <a:spcBef>
                <a:spcPts val="600"/>
              </a:spcBef>
              <a:spcAft>
                <a:spcPts val="0"/>
              </a:spcAft>
              <a:buClr>
                <a:srgbClr val="262626"/>
              </a:buClr>
              <a:buSzPts val="2800"/>
              <a:buChar char=" "/>
            </a:pPr>
            <a:r>
              <a:rPr lang="es-AR" sz="2800"/>
              <a:t>Modelos de transmisión (Broadcast)</a:t>
            </a:r>
            <a:endParaRPr/>
          </a:p>
          <a:p>
            <a:pPr marL="548640" lvl="2" indent="-548640" algn="l" rtl="0">
              <a:lnSpc>
                <a:spcPct val="85000"/>
              </a:lnSpc>
              <a:spcBef>
                <a:spcPts val="600"/>
              </a:spcBef>
              <a:spcAft>
                <a:spcPts val="0"/>
              </a:spcAft>
              <a:buClr>
                <a:srgbClr val="262626"/>
              </a:buClr>
              <a:buSzPts val="2400"/>
              <a:buChar char=" "/>
            </a:pPr>
            <a:r>
              <a:rPr lang="es-AR" sz="2400"/>
              <a:t>Un evento se trasmite a todos los subsistemas, cualquier subsistema programado para manejar ese evento lo atenderá</a:t>
            </a:r>
            <a:endParaRPr/>
          </a:p>
        </p:txBody>
      </p:sp>
      <p:sp>
        <p:nvSpPr>
          <p:cNvPr id="396" name="Google Shape;396;p35"/>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pic>
        <p:nvPicPr>
          <p:cNvPr id="397" name="Google Shape;397;p35"/>
          <p:cNvPicPr preferRelativeResize="0"/>
          <p:nvPr/>
        </p:nvPicPr>
        <p:blipFill rotWithShape="1">
          <a:blip r:embed="rId3">
            <a:alphaModFix/>
          </a:blip>
          <a:srcRect/>
          <a:stretch/>
        </p:blipFill>
        <p:spPr>
          <a:xfrm>
            <a:off x="3518452" y="3661031"/>
            <a:ext cx="6572250" cy="2230438"/>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3"/>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Diseño Arquitectónico</a:t>
            </a:r>
            <a:endParaRPr/>
          </a:p>
        </p:txBody>
      </p:sp>
      <p:sp>
        <p:nvSpPr>
          <p:cNvPr id="133" name="Google Shape;133;p3"/>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3</a:t>
            </a:fld>
            <a:endParaRPr/>
          </a:p>
        </p:txBody>
      </p:sp>
      <p:sp>
        <p:nvSpPr>
          <p:cNvPr id="134" name="Google Shape;134;p3"/>
          <p:cNvSpPr txBox="1">
            <a:spLocks noGrp="1"/>
          </p:cNvSpPr>
          <p:nvPr>
            <p:ph type="body" idx="1"/>
          </p:nvPr>
        </p:nvSpPr>
        <p:spPr>
          <a:xfrm>
            <a:off x="5938336"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p:txBody>
      </p:sp>
      <p:sp>
        <p:nvSpPr>
          <p:cNvPr id="135" name="Google Shape;135;p3"/>
          <p:cNvSpPr txBox="1">
            <a:spLocks noGrp="1"/>
          </p:cNvSpPr>
          <p:nvPr>
            <p:ph type="body" idx="2"/>
          </p:nvPr>
        </p:nvSpPr>
        <p:spPr>
          <a:xfrm>
            <a:off x="623392" y="1902575"/>
            <a:ext cx="5327032" cy="4478753"/>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SzPts val="2800"/>
              <a:buNone/>
            </a:pPr>
            <a:r>
              <a:rPr lang="es-AR" sz="2800"/>
              <a:t>En la figura se presenta un modelo abstracto de la arquitectura para un sistema de robot de empaquetado, que indica los componentes que tienen que desarrollarse.</a:t>
            </a:r>
            <a:endParaRPr/>
          </a:p>
          <a:p>
            <a:pPr marL="0" lvl="0" indent="0" algn="l" rtl="0">
              <a:lnSpc>
                <a:spcPct val="85000"/>
              </a:lnSpc>
              <a:spcBef>
                <a:spcPts val="1300"/>
              </a:spcBef>
              <a:spcAft>
                <a:spcPts val="0"/>
              </a:spcAft>
              <a:buSzPts val="2800"/>
              <a:buNone/>
            </a:pPr>
            <a:r>
              <a:rPr lang="es-AR" sz="2800"/>
              <a:t>El modelo arquitectónico presenta dichos componentes y los vínculos entre ellos.</a:t>
            </a:r>
            <a:endParaRPr sz="2800"/>
          </a:p>
        </p:txBody>
      </p:sp>
      <p:sp>
        <p:nvSpPr>
          <p:cNvPr id="136" name="Google Shape;136;p3"/>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pic>
        <p:nvPicPr>
          <p:cNvPr id="137" name="Google Shape;137;p3"/>
          <p:cNvPicPr preferRelativeResize="0"/>
          <p:nvPr/>
        </p:nvPicPr>
        <p:blipFill rotWithShape="1">
          <a:blip r:embed="rId3">
            <a:alphaModFix/>
          </a:blip>
          <a:srcRect/>
          <a:stretch/>
        </p:blipFill>
        <p:spPr>
          <a:xfrm>
            <a:off x="6196085" y="1987261"/>
            <a:ext cx="4939054" cy="3745955"/>
          </a:xfrm>
          <a:prstGeom prst="rect">
            <a:avLst/>
          </a:prstGeom>
          <a:noFill/>
          <a:ln>
            <a:noFill/>
          </a:ln>
        </p:spPr>
      </p:pic>
      <p:sp>
        <p:nvSpPr>
          <p:cNvPr id="138" name="Google Shape;138;p3"/>
          <p:cNvSpPr/>
          <p:nvPr/>
        </p:nvSpPr>
        <p:spPr>
          <a:xfrm>
            <a:off x="8011236" y="2798017"/>
            <a:ext cx="2838734" cy="750399"/>
          </a:xfrm>
          <a:prstGeom prst="rect">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9" name="Google Shape;139;p3"/>
          <p:cNvSpPr/>
          <p:nvPr/>
        </p:nvSpPr>
        <p:spPr>
          <a:xfrm>
            <a:off x="7246245" y="3860238"/>
            <a:ext cx="1583856" cy="1872978"/>
          </a:xfrm>
          <a:prstGeom prst="rect">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6"/>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Modelos de Control</a:t>
            </a:r>
            <a:endParaRPr/>
          </a:p>
        </p:txBody>
      </p:sp>
      <p:sp>
        <p:nvSpPr>
          <p:cNvPr id="403" name="Google Shape;403;p36"/>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30</a:t>
            </a:fld>
            <a:endParaRPr/>
          </a:p>
        </p:txBody>
      </p:sp>
      <p:sp>
        <p:nvSpPr>
          <p:cNvPr id="404" name="Google Shape;404;p36"/>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405" name="Google Shape;405;p36"/>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s-AR" sz="2800"/>
              <a:t>Sistema </a:t>
            </a:r>
            <a:r>
              <a:rPr lang="es-AR" sz="2800" b="1" i="1"/>
              <a:t>Dirigido</a:t>
            </a:r>
            <a:r>
              <a:rPr lang="es-AR" sz="2800"/>
              <a:t> Por Eventos</a:t>
            </a:r>
            <a:endParaRPr/>
          </a:p>
          <a:p>
            <a:pPr marL="347472" lvl="1" indent="-342900" algn="l" rtl="0">
              <a:lnSpc>
                <a:spcPct val="85000"/>
              </a:lnSpc>
              <a:spcBef>
                <a:spcPts val="600"/>
              </a:spcBef>
              <a:spcAft>
                <a:spcPts val="0"/>
              </a:spcAft>
              <a:buClr>
                <a:srgbClr val="262626"/>
              </a:buClr>
              <a:buSzPts val="2800"/>
              <a:buChar char=" "/>
            </a:pPr>
            <a:r>
              <a:rPr lang="es-AR" sz="2800"/>
              <a:t>Modelo </a:t>
            </a:r>
            <a:r>
              <a:rPr lang="es-AR" sz="2800" b="1" i="1"/>
              <a:t>Dirigido</a:t>
            </a:r>
            <a:r>
              <a:rPr lang="es-AR" sz="2800"/>
              <a:t> por interrupciones</a:t>
            </a:r>
            <a:endParaRPr/>
          </a:p>
          <a:p>
            <a:pPr marL="548640" lvl="2" indent="-548640" algn="l" rtl="0">
              <a:lnSpc>
                <a:spcPct val="85000"/>
              </a:lnSpc>
              <a:spcBef>
                <a:spcPts val="600"/>
              </a:spcBef>
              <a:spcAft>
                <a:spcPts val="0"/>
              </a:spcAft>
              <a:buClr>
                <a:srgbClr val="262626"/>
              </a:buClr>
              <a:buSzPts val="2400"/>
              <a:buChar char=" "/>
            </a:pPr>
            <a:r>
              <a:rPr lang="es-AR" sz="2400"/>
              <a:t>Se utilizan en sistemas de tiempo real donde las interrupciones externas son detectadas por un manejador de interrupciones y se envía a algún componente para su procesamiento</a:t>
            </a:r>
            <a:endParaRPr/>
          </a:p>
          <a:p>
            <a:pPr marL="347472" lvl="1" indent="-165100" algn="l" rtl="0">
              <a:lnSpc>
                <a:spcPct val="85000"/>
              </a:lnSpc>
              <a:spcBef>
                <a:spcPts val="600"/>
              </a:spcBef>
              <a:spcAft>
                <a:spcPts val="0"/>
              </a:spcAft>
              <a:buClr>
                <a:srgbClr val="262626"/>
              </a:buClr>
              <a:buSzPts val="2800"/>
              <a:buNone/>
            </a:pPr>
            <a:endParaRPr sz="2800"/>
          </a:p>
          <a:p>
            <a:pPr marL="91440" lvl="0" indent="0" algn="l" rtl="0">
              <a:lnSpc>
                <a:spcPct val="85000"/>
              </a:lnSpc>
              <a:spcBef>
                <a:spcPts val="1300"/>
              </a:spcBef>
              <a:spcAft>
                <a:spcPts val="0"/>
              </a:spcAft>
              <a:buClr>
                <a:srgbClr val="C00000"/>
              </a:buClr>
              <a:buSzPts val="2800"/>
              <a:buFont typeface="Arial"/>
              <a:buNone/>
            </a:pPr>
            <a:endParaRPr sz="2800"/>
          </a:p>
        </p:txBody>
      </p:sp>
      <p:sp>
        <p:nvSpPr>
          <p:cNvPr id="406" name="Google Shape;406;p36"/>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pic>
        <p:nvPicPr>
          <p:cNvPr id="407" name="Google Shape;407;p36"/>
          <p:cNvPicPr preferRelativeResize="0"/>
          <p:nvPr/>
        </p:nvPicPr>
        <p:blipFill rotWithShape="1">
          <a:blip r:embed="rId3">
            <a:alphaModFix/>
          </a:blip>
          <a:srcRect/>
          <a:stretch/>
        </p:blipFill>
        <p:spPr>
          <a:xfrm>
            <a:off x="6081968" y="3681974"/>
            <a:ext cx="3967485" cy="2241277"/>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7"/>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Modelos de Control</a:t>
            </a:r>
            <a:endParaRPr/>
          </a:p>
        </p:txBody>
      </p:sp>
      <p:sp>
        <p:nvSpPr>
          <p:cNvPr id="414" name="Google Shape;414;p37"/>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31</a:t>
            </a:fld>
            <a:endParaRPr/>
          </a:p>
        </p:txBody>
      </p:sp>
      <p:sp>
        <p:nvSpPr>
          <p:cNvPr id="415" name="Google Shape;415;p37"/>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416" name="Google Shape;416;p37"/>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s-AR" sz="2800"/>
              <a:t>Sistema </a:t>
            </a:r>
            <a:r>
              <a:rPr lang="es-AR" sz="2800" b="1" i="1"/>
              <a:t>Dirigido</a:t>
            </a:r>
            <a:r>
              <a:rPr lang="es-AR" sz="2800"/>
              <a:t> Por Eventos</a:t>
            </a:r>
            <a:endParaRPr/>
          </a:p>
          <a:p>
            <a:pPr marL="347472" lvl="1" indent="-342900" algn="l" rtl="0">
              <a:lnSpc>
                <a:spcPct val="85000"/>
              </a:lnSpc>
              <a:spcBef>
                <a:spcPts val="600"/>
              </a:spcBef>
              <a:spcAft>
                <a:spcPts val="0"/>
              </a:spcAft>
              <a:buClr>
                <a:srgbClr val="262626"/>
              </a:buClr>
              <a:buSzPts val="2800"/>
              <a:buChar char=" "/>
            </a:pPr>
            <a:r>
              <a:rPr lang="es-AR" sz="2800"/>
              <a:t>Modelos de transmisión (Broadcast)</a:t>
            </a:r>
            <a:endParaRPr/>
          </a:p>
          <a:p>
            <a:pPr marL="548640" lvl="2" indent="-548640" algn="l" rtl="0">
              <a:lnSpc>
                <a:spcPct val="85000"/>
              </a:lnSpc>
              <a:spcBef>
                <a:spcPts val="600"/>
              </a:spcBef>
              <a:spcAft>
                <a:spcPts val="0"/>
              </a:spcAft>
              <a:buClr>
                <a:srgbClr val="262626"/>
              </a:buClr>
              <a:buSzPts val="2400"/>
              <a:buChar char=" "/>
            </a:pPr>
            <a:r>
              <a:rPr lang="es-AR" sz="2400"/>
              <a:t>Un evento se trasmite a todos los subsistemas, cualquier subsistema programado para manejar ese evento lo atenderá</a:t>
            </a:r>
            <a:endParaRPr/>
          </a:p>
        </p:txBody>
      </p:sp>
      <p:sp>
        <p:nvSpPr>
          <p:cNvPr id="417" name="Google Shape;417;p37"/>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pic>
        <p:nvPicPr>
          <p:cNvPr id="418" name="Google Shape;418;p37"/>
          <p:cNvPicPr preferRelativeResize="0"/>
          <p:nvPr/>
        </p:nvPicPr>
        <p:blipFill rotWithShape="1">
          <a:blip r:embed="rId3">
            <a:alphaModFix/>
          </a:blip>
          <a:srcRect/>
          <a:stretch/>
        </p:blipFill>
        <p:spPr>
          <a:xfrm>
            <a:off x="3518452" y="3661031"/>
            <a:ext cx="6572249" cy="2230438"/>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8"/>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Diseño Arquitectónico</a:t>
            </a:r>
            <a:br>
              <a:rPr lang="es-AR"/>
            </a:br>
            <a:endParaRPr/>
          </a:p>
        </p:txBody>
      </p:sp>
      <p:sp>
        <p:nvSpPr>
          <p:cNvPr id="424" name="Google Shape;424;p38"/>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32</a:t>
            </a:fld>
            <a:endParaRPr/>
          </a:p>
        </p:txBody>
      </p:sp>
      <p:sp>
        <p:nvSpPr>
          <p:cNvPr id="425" name="Google Shape;425;p38"/>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426" name="Google Shape;426;p38"/>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514350" lvl="0" indent="-514350" algn="l" rtl="0">
              <a:lnSpc>
                <a:spcPct val="85000"/>
              </a:lnSpc>
              <a:spcBef>
                <a:spcPts val="0"/>
              </a:spcBef>
              <a:spcAft>
                <a:spcPts val="0"/>
              </a:spcAft>
              <a:buSzPts val="3200"/>
              <a:buFont typeface="Calibri"/>
              <a:buAutoNum type="arabicPeriod"/>
            </a:pPr>
            <a:r>
              <a:rPr lang="es-AR" sz="3200" dirty="0">
                <a:solidFill>
                  <a:srgbClr val="7F7F7F"/>
                </a:solidFill>
              </a:rPr>
              <a:t>Organización del sistema</a:t>
            </a:r>
            <a:endParaRPr dirty="0"/>
          </a:p>
          <a:p>
            <a:pPr marL="514350" lvl="0" indent="-514350" algn="l" rtl="0">
              <a:lnSpc>
                <a:spcPct val="85000"/>
              </a:lnSpc>
              <a:spcBef>
                <a:spcPts val="1300"/>
              </a:spcBef>
              <a:spcAft>
                <a:spcPts val="0"/>
              </a:spcAft>
              <a:buSzPts val="3200"/>
              <a:buFont typeface="Calibri"/>
              <a:buAutoNum type="arabicPeriod"/>
            </a:pPr>
            <a:r>
              <a:rPr lang="es-AR" sz="3200" dirty="0">
                <a:solidFill>
                  <a:srgbClr val="7F7F7F"/>
                </a:solidFill>
              </a:rPr>
              <a:t>Descomposición modular</a:t>
            </a:r>
            <a:endParaRPr dirty="0"/>
          </a:p>
          <a:p>
            <a:pPr marL="514350" lvl="0" indent="-514350" algn="l" rtl="0">
              <a:lnSpc>
                <a:spcPct val="85000"/>
              </a:lnSpc>
              <a:spcBef>
                <a:spcPts val="1300"/>
              </a:spcBef>
              <a:spcAft>
                <a:spcPts val="0"/>
              </a:spcAft>
              <a:buSzPts val="3200"/>
              <a:buFont typeface="Calibri"/>
              <a:buAutoNum type="arabicPeriod"/>
            </a:pPr>
            <a:r>
              <a:rPr lang="es-AR" sz="3200" dirty="0">
                <a:solidFill>
                  <a:srgbClr val="7F7F7F"/>
                </a:solidFill>
              </a:rPr>
              <a:t>Modelos de control</a:t>
            </a:r>
            <a:endParaRPr dirty="0"/>
          </a:p>
          <a:p>
            <a:pPr marL="514350" lvl="0" indent="-514350" algn="l" rtl="0">
              <a:lnSpc>
                <a:spcPct val="85000"/>
              </a:lnSpc>
              <a:spcBef>
                <a:spcPts val="1300"/>
              </a:spcBef>
              <a:spcAft>
                <a:spcPts val="0"/>
              </a:spcAft>
              <a:buSzPts val="3200"/>
              <a:buFont typeface="Calibri"/>
              <a:buAutoNum type="arabicPeriod"/>
            </a:pPr>
            <a:r>
              <a:rPr lang="es-AR" sz="3200" dirty="0">
                <a:solidFill>
                  <a:schemeClr val="bg2"/>
                </a:solidFill>
              </a:rPr>
              <a:t>Arquitectura de los Sistemas Distribuidos</a:t>
            </a:r>
            <a:endParaRPr dirty="0">
              <a:solidFill>
                <a:schemeClr val="bg2"/>
              </a:solidFill>
            </a:endParaRPr>
          </a:p>
        </p:txBody>
      </p:sp>
      <p:sp>
        <p:nvSpPr>
          <p:cNvPr id="427" name="Google Shape;427;p38"/>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0"/>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Arquitectura de los Sistemas Distribuidos</a:t>
            </a:r>
            <a:endParaRPr/>
          </a:p>
        </p:txBody>
      </p:sp>
      <p:sp>
        <p:nvSpPr>
          <p:cNvPr id="442" name="Google Shape;442;p40"/>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33</a:t>
            </a:fld>
            <a:endParaRPr/>
          </a:p>
        </p:txBody>
      </p:sp>
      <p:sp>
        <p:nvSpPr>
          <p:cNvPr id="443" name="Google Shape;443;p40"/>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SzPts val="1100"/>
              <a:buNone/>
            </a:pPr>
            <a:r>
              <a:rPr lang="es-AR"/>
              <a:t>Sommerville 9ª  Edición Cap 18</a:t>
            </a:r>
            <a:endParaRPr/>
          </a:p>
          <a:p>
            <a:pPr marL="91440" lvl="0" indent="-91440" algn="l" rtl="0">
              <a:lnSpc>
                <a:spcPct val="85000"/>
              </a:lnSpc>
              <a:spcBef>
                <a:spcPts val="0"/>
              </a:spcBef>
              <a:spcAft>
                <a:spcPts val="0"/>
              </a:spcAft>
              <a:buSzPts val="1100"/>
              <a:buNone/>
            </a:pPr>
            <a:endParaRPr/>
          </a:p>
        </p:txBody>
      </p:sp>
      <p:sp>
        <p:nvSpPr>
          <p:cNvPr id="444" name="Google Shape;444;p40"/>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dirty="0"/>
              <a:t>Un sistema distribuido es un sistema en el que el procesamiento de información se distribuye sobre varias computadoras.</a:t>
            </a:r>
          </a:p>
          <a:p>
            <a:pPr marL="91440" lvl="0" indent="-91440" algn="l" rtl="0">
              <a:lnSpc>
                <a:spcPct val="85000"/>
              </a:lnSpc>
              <a:spcBef>
                <a:spcPts val="0"/>
              </a:spcBef>
              <a:spcAft>
                <a:spcPts val="0"/>
              </a:spcAft>
              <a:buClr>
                <a:srgbClr val="C00000"/>
              </a:buClr>
              <a:buSzPts val="2400"/>
              <a:buFont typeface="Arial"/>
              <a:buChar char="»"/>
            </a:pPr>
            <a:endParaRPr lang="es-AR" dirty="0"/>
          </a:p>
          <a:p>
            <a:pPr marL="91440" lvl="0" indent="-91440" algn="l" rtl="0">
              <a:lnSpc>
                <a:spcPct val="85000"/>
              </a:lnSpc>
              <a:spcBef>
                <a:spcPts val="0"/>
              </a:spcBef>
              <a:spcAft>
                <a:spcPts val="0"/>
              </a:spcAft>
              <a:buClr>
                <a:srgbClr val="C00000"/>
              </a:buClr>
              <a:buSzPts val="2400"/>
              <a:buFont typeface="Arial"/>
              <a:buChar char="»"/>
            </a:pPr>
            <a:endParaRPr dirty="0"/>
          </a:p>
          <a:p>
            <a:pPr marL="91440" lvl="0" indent="-91440" algn="l" rtl="0">
              <a:lnSpc>
                <a:spcPct val="85000"/>
              </a:lnSpc>
              <a:spcBef>
                <a:spcPts val="1300"/>
              </a:spcBef>
              <a:spcAft>
                <a:spcPts val="0"/>
              </a:spcAft>
              <a:buClr>
                <a:srgbClr val="C00000"/>
              </a:buClr>
              <a:buSzPts val="2400"/>
              <a:buFont typeface="Arial"/>
              <a:buChar char="»"/>
            </a:pPr>
            <a:r>
              <a:rPr lang="es-AR" dirty="0"/>
              <a:t>Tipos genéricos de sistemas distribuidos</a:t>
            </a:r>
            <a:endParaRPr dirty="0"/>
          </a:p>
          <a:p>
            <a:pPr marL="347472" lvl="1" indent="-342900" algn="l" rtl="0">
              <a:lnSpc>
                <a:spcPct val="85000"/>
              </a:lnSpc>
              <a:spcBef>
                <a:spcPts val="600"/>
              </a:spcBef>
              <a:spcAft>
                <a:spcPts val="0"/>
              </a:spcAft>
              <a:buClr>
                <a:srgbClr val="262626"/>
              </a:buClr>
              <a:buSzPts val="2400"/>
              <a:buChar char=" "/>
            </a:pPr>
            <a:r>
              <a:rPr lang="es-AR" dirty="0"/>
              <a:t>Cliente-Servidor</a:t>
            </a:r>
            <a:endParaRPr dirty="0"/>
          </a:p>
          <a:p>
            <a:pPr marL="347472" lvl="1" indent="-342900" algn="l" rtl="0">
              <a:lnSpc>
                <a:spcPct val="85000"/>
              </a:lnSpc>
              <a:spcBef>
                <a:spcPts val="600"/>
              </a:spcBef>
              <a:spcAft>
                <a:spcPts val="0"/>
              </a:spcAft>
              <a:buClr>
                <a:srgbClr val="262626"/>
              </a:buClr>
              <a:buSzPts val="2400"/>
              <a:buChar char=" "/>
            </a:pPr>
            <a:r>
              <a:rPr lang="es-AR" dirty="0"/>
              <a:t>Componentes distribuidos</a:t>
            </a:r>
            <a:endParaRPr dirty="0"/>
          </a:p>
          <a:p>
            <a:pPr marL="91440" lvl="0" indent="-91440" algn="l" rtl="0">
              <a:lnSpc>
                <a:spcPct val="85000"/>
              </a:lnSpc>
              <a:spcBef>
                <a:spcPts val="1300"/>
              </a:spcBef>
              <a:spcAft>
                <a:spcPts val="0"/>
              </a:spcAft>
              <a:buClr>
                <a:srgbClr val="C00000"/>
              </a:buClr>
              <a:buSzPts val="2400"/>
              <a:buFont typeface="Arial"/>
              <a:buChar char="»"/>
            </a:pPr>
            <a:endParaRPr dirty="0"/>
          </a:p>
        </p:txBody>
      </p:sp>
      <p:sp>
        <p:nvSpPr>
          <p:cNvPr id="445" name="Google Shape;445;p40"/>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1"/>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Arquitectura de los Sistemas Distribuidos</a:t>
            </a:r>
            <a:endParaRPr/>
          </a:p>
        </p:txBody>
      </p:sp>
      <p:sp>
        <p:nvSpPr>
          <p:cNvPr id="451" name="Google Shape;451;p41"/>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34</a:t>
            </a:fld>
            <a:endParaRPr/>
          </a:p>
        </p:txBody>
      </p:sp>
      <p:sp>
        <p:nvSpPr>
          <p:cNvPr id="452" name="Google Shape;452;p41"/>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SzPts val="1100"/>
              <a:buNone/>
            </a:pPr>
            <a:r>
              <a:rPr lang="es-AR"/>
              <a:t>Sommerville 9ª  Edición Cap 18</a:t>
            </a:r>
            <a:endParaRPr/>
          </a:p>
          <a:p>
            <a:pPr marL="91440" lvl="0" indent="-91440" algn="l" rtl="0">
              <a:lnSpc>
                <a:spcPct val="85000"/>
              </a:lnSpc>
              <a:spcBef>
                <a:spcPts val="0"/>
              </a:spcBef>
              <a:spcAft>
                <a:spcPts val="0"/>
              </a:spcAft>
              <a:buSzPts val="1100"/>
              <a:buNone/>
            </a:pPr>
            <a:endParaRPr/>
          </a:p>
        </p:txBody>
      </p:sp>
      <p:sp>
        <p:nvSpPr>
          <p:cNvPr id="453" name="Google Shape;453;p41"/>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Clr>
                <a:srgbClr val="C00000"/>
              </a:buClr>
              <a:buSzPts val="2000"/>
              <a:buFont typeface="Arial"/>
              <a:buChar char="»"/>
            </a:pPr>
            <a:r>
              <a:rPr lang="es-AR" sz="2000" dirty="0"/>
              <a:t>Características de los sistemas distribuidos</a:t>
            </a:r>
            <a:endParaRPr dirty="0"/>
          </a:p>
          <a:p>
            <a:pPr marL="347472" lvl="1" indent="-342900" algn="l" rtl="0">
              <a:lnSpc>
                <a:spcPct val="85000"/>
              </a:lnSpc>
              <a:spcBef>
                <a:spcPts val="600"/>
              </a:spcBef>
              <a:spcAft>
                <a:spcPts val="0"/>
              </a:spcAft>
              <a:buClr>
                <a:srgbClr val="262626"/>
              </a:buClr>
              <a:buSzPts val="2000"/>
              <a:buChar char=" "/>
            </a:pPr>
            <a:r>
              <a:rPr lang="es-AR" sz="2000" b="1" dirty="0"/>
              <a:t>Compartir recursos</a:t>
            </a:r>
            <a:endParaRPr b="1" dirty="0"/>
          </a:p>
          <a:p>
            <a:pPr marL="548640" lvl="2" indent="-548640" algn="l" rtl="0">
              <a:lnSpc>
                <a:spcPct val="85000"/>
              </a:lnSpc>
              <a:spcBef>
                <a:spcPts val="600"/>
              </a:spcBef>
              <a:spcAft>
                <a:spcPts val="0"/>
              </a:spcAft>
              <a:buClr>
                <a:srgbClr val="262626"/>
              </a:buClr>
              <a:buSzPts val="1800"/>
              <a:buChar char=" "/>
            </a:pPr>
            <a:r>
              <a:rPr lang="es-AR" sz="1800" dirty="0"/>
              <a:t>Un sistema distribuido permite compartir recursos</a:t>
            </a:r>
            <a:endParaRPr dirty="0"/>
          </a:p>
          <a:p>
            <a:pPr marL="347472" lvl="1" indent="-342900" algn="l" rtl="0">
              <a:lnSpc>
                <a:spcPct val="85000"/>
              </a:lnSpc>
              <a:spcBef>
                <a:spcPts val="600"/>
              </a:spcBef>
              <a:spcAft>
                <a:spcPts val="0"/>
              </a:spcAft>
              <a:buClr>
                <a:srgbClr val="262626"/>
              </a:buClr>
              <a:buSzPts val="2000"/>
              <a:buChar char=" "/>
            </a:pPr>
            <a:r>
              <a:rPr lang="es-AR" sz="2000" b="1" dirty="0"/>
              <a:t>Apertura</a:t>
            </a:r>
            <a:endParaRPr b="1" dirty="0"/>
          </a:p>
          <a:p>
            <a:pPr marL="548640" lvl="2" indent="-548640" algn="l" rtl="0">
              <a:lnSpc>
                <a:spcPct val="85000"/>
              </a:lnSpc>
              <a:spcBef>
                <a:spcPts val="600"/>
              </a:spcBef>
              <a:spcAft>
                <a:spcPts val="0"/>
              </a:spcAft>
              <a:buClr>
                <a:srgbClr val="262626"/>
              </a:buClr>
              <a:buSzPts val="1800"/>
              <a:buChar char=" "/>
            </a:pPr>
            <a:r>
              <a:rPr lang="es-AR" sz="1800" dirty="0"/>
              <a:t>Son sistemas abiertos y se diseñan con protocolos estándar para simplificar la combinación de los recursos</a:t>
            </a:r>
            <a:endParaRPr dirty="0"/>
          </a:p>
          <a:p>
            <a:pPr marL="347472" lvl="1" indent="-342900" algn="l" rtl="0">
              <a:lnSpc>
                <a:spcPct val="85000"/>
              </a:lnSpc>
              <a:spcBef>
                <a:spcPts val="600"/>
              </a:spcBef>
              <a:spcAft>
                <a:spcPts val="0"/>
              </a:spcAft>
              <a:buClr>
                <a:srgbClr val="262626"/>
              </a:buClr>
              <a:buSzPts val="2000"/>
              <a:buChar char=" "/>
            </a:pPr>
            <a:r>
              <a:rPr lang="es-AR" sz="2000" b="1" dirty="0"/>
              <a:t>Concurrencia</a:t>
            </a:r>
            <a:endParaRPr b="1" dirty="0"/>
          </a:p>
          <a:p>
            <a:pPr marL="548640" lvl="2" indent="-548640" algn="l" rtl="0">
              <a:lnSpc>
                <a:spcPct val="85000"/>
              </a:lnSpc>
              <a:spcBef>
                <a:spcPts val="600"/>
              </a:spcBef>
              <a:spcAft>
                <a:spcPts val="0"/>
              </a:spcAft>
              <a:buClr>
                <a:srgbClr val="262626"/>
              </a:buClr>
              <a:buSzPts val="1800"/>
              <a:buChar char=" "/>
            </a:pPr>
            <a:r>
              <a:rPr lang="es-AR" sz="1800" dirty="0"/>
              <a:t>Varios procesos pueden operar al mismo tiempo sobre diferente computadoras</a:t>
            </a:r>
            <a:endParaRPr dirty="0"/>
          </a:p>
          <a:p>
            <a:pPr marL="347472" lvl="1" indent="-342900" algn="l" rtl="0">
              <a:lnSpc>
                <a:spcPct val="85000"/>
              </a:lnSpc>
              <a:spcBef>
                <a:spcPts val="600"/>
              </a:spcBef>
              <a:spcAft>
                <a:spcPts val="0"/>
              </a:spcAft>
              <a:buClr>
                <a:srgbClr val="262626"/>
              </a:buClr>
              <a:buSzPts val="2000"/>
              <a:buChar char=" "/>
            </a:pPr>
            <a:r>
              <a:rPr lang="es-AR" sz="2000" b="1" dirty="0"/>
              <a:t>Escalabilidad</a:t>
            </a:r>
            <a:endParaRPr b="1" dirty="0"/>
          </a:p>
          <a:p>
            <a:pPr marL="548640" lvl="2" indent="-548640" algn="l" rtl="0">
              <a:lnSpc>
                <a:spcPct val="85000"/>
              </a:lnSpc>
              <a:spcBef>
                <a:spcPts val="600"/>
              </a:spcBef>
              <a:spcAft>
                <a:spcPts val="0"/>
              </a:spcAft>
              <a:buClr>
                <a:srgbClr val="262626"/>
              </a:buClr>
              <a:buSzPts val="1800"/>
              <a:buChar char=" "/>
            </a:pPr>
            <a:r>
              <a:rPr lang="es-AR" sz="1800" dirty="0"/>
              <a:t>La capacidad puede incrementarse añadiendo nuevos recursos para cubrir nuevas demandas</a:t>
            </a:r>
            <a:endParaRPr dirty="0"/>
          </a:p>
          <a:p>
            <a:pPr marL="347472" lvl="1" indent="-342900" algn="l" rtl="0">
              <a:lnSpc>
                <a:spcPct val="85000"/>
              </a:lnSpc>
              <a:spcBef>
                <a:spcPts val="600"/>
              </a:spcBef>
              <a:spcAft>
                <a:spcPts val="0"/>
              </a:spcAft>
              <a:buClr>
                <a:srgbClr val="262626"/>
              </a:buClr>
              <a:buSzPts val="2000"/>
              <a:buChar char=" "/>
            </a:pPr>
            <a:r>
              <a:rPr lang="es-AR" sz="2000" b="1" dirty="0"/>
              <a:t>Tolerancia a fallos</a:t>
            </a:r>
            <a:endParaRPr b="1" dirty="0"/>
          </a:p>
          <a:p>
            <a:pPr marL="548640" lvl="2" indent="-548640" algn="l" rtl="0">
              <a:lnSpc>
                <a:spcPct val="85000"/>
              </a:lnSpc>
              <a:spcBef>
                <a:spcPts val="600"/>
              </a:spcBef>
              <a:spcAft>
                <a:spcPts val="0"/>
              </a:spcAft>
              <a:buClr>
                <a:srgbClr val="262626"/>
              </a:buClr>
              <a:buSzPts val="1800"/>
              <a:buChar char=" "/>
            </a:pPr>
            <a:r>
              <a:rPr lang="es-AR" sz="1800" dirty="0"/>
              <a:t>La disponibilidad de varias computadoras y el potencial para reproducir información hace que los sistemas distribuidos sean más tolerantes a fallos de funcionamiento de hardware y software </a:t>
            </a:r>
            <a:endParaRPr dirty="0"/>
          </a:p>
          <a:p>
            <a:pPr marL="91440" lvl="0" indent="0" algn="l" rtl="0">
              <a:lnSpc>
                <a:spcPct val="85000"/>
              </a:lnSpc>
              <a:spcBef>
                <a:spcPts val="1300"/>
              </a:spcBef>
              <a:spcAft>
                <a:spcPts val="0"/>
              </a:spcAft>
              <a:buClr>
                <a:srgbClr val="C00000"/>
              </a:buClr>
              <a:buSzPts val="2000"/>
              <a:buFont typeface="Arial"/>
              <a:buNone/>
            </a:pPr>
            <a:endParaRPr sz="2000" dirty="0"/>
          </a:p>
        </p:txBody>
      </p:sp>
      <p:sp>
        <p:nvSpPr>
          <p:cNvPr id="454" name="Google Shape;454;p41"/>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2"/>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Arquitectura de los Sistemas Distribuidos</a:t>
            </a:r>
            <a:endParaRPr/>
          </a:p>
        </p:txBody>
      </p:sp>
      <p:sp>
        <p:nvSpPr>
          <p:cNvPr id="460" name="Google Shape;460;p42"/>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35</a:t>
            </a:fld>
            <a:endParaRPr/>
          </a:p>
        </p:txBody>
      </p:sp>
      <p:sp>
        <p:nvSpPr>
          <p:cNvPr id="461" name="Google Shape;461;p42"/>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SzPts val="1100"/>
              <a:buNone/>
            </a:pPr>
            <a:r>
              <a:rPr lang="es-AR"/>
              <a:t>Sommerville 9ª  Edición Cap 18</a:t>
            </a:r>
            <a:endParaRPr/>
          </a:p>
          <a:p>
            <a:pPr marL="91440" lvl="0" indent="-91440" algn="l" rtl="0">
              <a:lnSpc>
                <a:spcPct val="85000"/>
              </a:lnSpc>
              <a:spcBef>
                <a:spcPts val="0"/>
              </a:spcBef>
              <a:spcAft>
                <a:spcPts val="0"/>
              </a:spcAft>
              <a:buSzPts val="1100"/>
              <a:buNone/>
            </a:pPr>
            <a:endParaRPr/>
          </a:p>
          <a:p>
            <a:pPr marL="91440" lvl="0" indent="-91440" algn="l" rtl="0">
              <a:lnSpc>
                <a:spcPct val="85000"/>
              </a:lnSpc>
              <a:spcBef>
                <a:spcPts val="0"/>
              </a:spcBef>
              <a:spcAft>
                <a:spcPts val="0"/>
              </a:spcAft>
              <a:buSzPts val="1100"/>
              <a:buNone/>
            </a:pPr>
            <a:endParaRPr/>
          </a:p>
        </p:txBody>
      </p:sp>
      <p:sp>
        <p:nvSpPr>
          <p:cNvPr id="462" name="Google Shape;462;p42"/>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u="sng" dirty="0"/>
              <a:t>Desventajas </a:t>
            </a:r>
            <a:r>
              <a:rPr lang="es-AR" dirty="0"/>
              <a:t>de los sistemas distribuidos</a:t>
            </a:r>
            <a:endParaRPr dirty="0"/>
          </a:p>
          <a:p>
            <a:pPr marL="347472" lvl="1" indent="-342900" algn="l" rtl="0">
              <a:lnSpc>
                <a:spcPct val="85000"/>
              </a:lnSpc>
              <a:spcBef>
                <a:spcPts val="600"/>
              </a:spcBef>
              <a:spcAft>
                <a:spcPts val="0"/>
              </a:spcAft>
              <a:buClr>
                <a:srgbClr val="262626"/>
              </a:buClr>
              <a:buSzPts val="2400"/>
              <a:buChar char=" "/>
            </a:pPr>
            <a:r>
              <a:rPr lang="es-AR" b="1" dirty="0"/>
              <a:t>Complejidad</a:t>
            </a:r>
            <a:endParaRPr b="1" dirty="0"/>
          </a:p>
          <a:p>
            <a:pPr marL="548640" lvl="2" indent="-548640" algn="l" rtl="0">
              <a:lnSpc>
                <a:spcPct val="85000"/>
              </a:lnSpc>
              <a:spcBef>
                <a:spcPts val="600"/>
              </a:spcBef>
              <a:spcAft>
                <a:spcPts val="0"/>
              </a:spcAft>
              <a:buClr>
                <a:srgbClr val="262626"/>
              </a:buClr>
              <a:buSzPts val="2000"/>
              <a:buChar char=" "/>
            </a:pPr>
            <a:r>
              <a:rPr lang="es-AR" dirty="0"/>
              <a:t>Son más complejos que los centralizados, además del  procesamiento hay que tener en cuenta los problemas de la comunicación y sincronización entre los equipos</a:t>
            </a:r>
            <a:endParaRPr dirty="0"/>
          </a:p>
          <a:p>
            <a:pPr marL="347472" lvl="1" indent="-342900" algn="l" rtl="0">
              <a:lnSpc>
                <a:spcPct val="85000"/>
              </a:lnSpc>
              <a:spcBef>
                <a:spcPts val="600"/>
              </a:spcBef>
              <a:spcAft>
                <a:spcPts val="0"/>
              </a:spcAft>
              <a:buClr>
                <a:srgbClr val="262626"/>
              </a:buClr>
              <a:buSzPts val="2400"/>
              <a:buChar char=" "/>
            </a:pPr>
            <a:r>
              <a:rPr lang="es-AR" b="1" dirty="0"/>
              <a:t>Seguridad</a:t>
            </a:r>
            <a:endParaRPr b="1" dirty="0"/>
          </a:p>
          <a:p>
            <a:pPr marL="548640" lvl="2" indent="-548640" algn="l" rtl="0">
              <a:lnSpc>
                <a:spcPct val="85000"/>
              </a:lnSpc>
              <a:spcBef>
                <a:spcPts val="600"/>
              </a:spcBef>
              <a:spcAft>
                <a:spcPts val="0"/>
              </a:spcAft>
              <a:buClr>
                <a:srgbClr val="262626"/>
              </a:buClr>
              <a:buSzPts val="2000"/>
              <a:buChar char=" "/>
            </a:pPr>
            <a:r>
              <a:rPr lang="es-AR" dirty="0"/>
              <a:t>Se accede al sistema desde varias computadoras generando tráfico en la red que puede ser intervenido</a:t>
            </a:r>
            <a:endParaRPr dirty="0"/>
          </a:p>
          <a:p>
            <a:pPr marL="347472" lvl="1" indent="-342900" algn="l" rtl="0">
              <a:lnSpc>
                <a:spcPct val="85000"/>
              </a:lnSpc>
              <a:spcBef>
                <a:spcPts val="600"/>
              </a:spcBef>
              <a:spcAft>
                <a:spcPts val="0"/>
              </a:spcAft>
              <a:buClr>
                <a:srgbClr val="262626"/>
              </a:buClr>
              <a:buSzPts val="2400"/>
              <a:buChar char=" "/>
            </a:pPr>
            <a:r>
              <a:rPr lang="es-AR" b="1" dirty="0"/>
              <a:t>Manejabilidad</a:t>
            </a:r>
            <a:endParaRPr b="1" dirty="0"/>
          </a:p>
          <a:p>
            <a:pPr marL="548640" lvl="2" indent="-548640" algn="l" rtl="0">
              <a:lnSpc>
                <a:spcPct val="85000"/>
              </a:lnSpc>
              <a:spcBef>
                <a:spcPts val="600"/>
              </a:spcBef>
              <a:spcAft>
                <a:spcPts val="0"/>
              </a:spcAft>
              <a:buClr>
                <a:srgbClr val="262626"/>
              </a:buClr>
              <a:buSzPts val="2000"/>
              <a:buChar char=" "/>
            </a:pPr>
            <a:r>
              <a:rPr lang="es-AR" dirty="0"/>
              <a:t>Las computadoras del sistema pueden ser de diferentes tipos y diferentes S.O. lo que genera más dificultades para gestionar y mantener el sistema  </a:t>
            </a:r>
            <a:endParaRPr dirty="0"/>
          </a:p>
          <a:p>
            <a:pPr marL="347472" lvl="1" indent="-342900" algn="l" rtl="0">
              <a:lnSpc>
                <a:spcPct val="85000"/>
              </a:lnSpc>
              <a:spcBef>
                <a:spcPts val="600"/>
              </a:spcBef>
              <a:spcAft>
                <a:spcPts val="0"/>
              </a:spcAft>
              <a:buClr>
                <a:srgbClr val="262626"/>
              </a:buClr>
              <a:buSzPts val="2400"/>
              <a:buChar char=" "/>
            </a:pPr>
            <a:r>
              <a:rPr lang="es-AR" b="1" dirty="0"/>
              <a:t>Impredecibilidad</a:t>
            </a:r>
            <a:endParaRPr b="1" dirty="0"/>
          </a:p>
          <a:p>
            <a:pPr marL="548640" lvl="2" indent="-548640" algn="l" rtl="0">
              <a:lnSpc>
                <a:spcPct val="85000"/>
              </a:lnSpc>
              <a:spcBef>
                <a:spcPts val="600"/>
              </a:spcBef>
              <a:spcAft>
                <a:spcPts val="0"/>
              </a:spcAft>
              <a:buClr>
                <a:srgbClr val="262626"/>
              </a:buClr>
              <a:buSzPts val="2000"/>
              <a:buChar char=" "/>
            </a:pPr>
            <a:r>
              <a:rPr lang="es-AR" dirty="0"/>
              <a:t>La respuesta depende de la carga del sistema y del estado de la red, lo que hace que el tiempo de respuesta varíe entre una petición y otra</a:t>
            </a:r>
            <a:endParaRPr dirty="0"/>
          </a:p>
        </p:txBody>
      </p:sp>
      <p:sp>
        <p:nvSpPr>
          <p:cNvPr id="463" name="Google Shape;463;p42"/>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3"/>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dirty="0"/>
              <a:t>Arquitectura de los Sistemas Distribuidos (SD)</a:t>
            </a:r>
            <a:endParaRPr dirty="0"/>
          </a:p>
        </p:txBody>
      </p:sp>
      <p:sp>
        <p:nvSpPr>
          <p:cNvPr id="469" name="Google Shape;469;p43"/>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36</a:t>
            </a:fld>
            <a:endParaRPr/>
          </a:p>
        </p:txBody>
      </p:sp>
      <p:sp>
        <p:nvSpPr>
          <p:cNvPr id="470" name="Google Shape;470;p43"/>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SzPts val="1100"/>
              <a:buNone/>
            </a:pPr>
            <a:r>
              <a:rPr lang="es-AR"/>
              <a:t>Sommerville 9ª  Edición Cap 18</a:t>
            </a:r>
            <a:endParaRPr/>
          </a:p>
          <a:p>
            <a:pPr marL="91440" lvl="0" indent="-91440" algn="l" rtl="0">
              <a:lnSpc>
                <a:spcPct val="85000"/>
              </a:lnSpc>
              <a:spcBef>
                <a:spcPts val="0"/>
              </a:spcBef>
              <a:spcAft>
                <a:spcPts val="0"/>
              </a:spcAft>
              <a:buSzPts val="1100"/>
              <a:buNone/>
            </a:pPr>
            <a:endParaRPr/>
          </a:p>
          <a:p>
            <a:pPr marL="91440" lvl="0" indent="-91440" algn="l" rtl="0">
              <a:lnSpc>
                <a:spcPct val="85000"/>
              </a:lnSpc>
              <a:spcBef>
                <a:spcPts val="0"/>
              </a:spcBef>
              <a:spcAft>
                <a:spcPts val="0"/>
              </a:spcAft>
              <a:buSzPts val="1100"/>
              <a:buNone/>
            </a:pPr>
            <a:endParaRPr/>
          </a:p>
        </p:txBody>
      </p:sp>
      <p:sp>
        <p:nvSpPr>
          <p:cNvPr id="471" name="Google Shape;471;p43"/>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3200"/>
              <a:buFont typeface="Arial"/>
              <a:buChar char="»"/>
            </a:pPr>
            <a:r>
              <a:rPr lang="es-AR" sz="3200" dirty="0"/>
              <a:t>Tipos de arquitectura  de SD</a:t>
            </a:r>
            <a:endParaRPr dirty="0"/>
          </a:p>
          <a:p>
            <a:pPr marL="347472" lvl="1" indent="-342900" algn="l" rtl="0">
              <a:lnSpc>
                <a:spcPct val="85000"/>
              </a:lnSpc>
              <a:spcBef>
                <a:spcPts val="600"/>
              </a:spcBef>
              <a:spcAft>
                <a:spcPts val="0"/>
              </a:spcAft>
              <a:buClr>
                <a:srgbClr val="262626"/>
              </a:buClr>
              <a:buSzPts val="3200"/>
              <a:buChar char=" "/>
            </a:pPr>
            <a:r>
              <a:rPr lang="es-AR" sz="3200" dirty="0"/>
              <a:t>Multiprocesador</a:t>
            </a:r>
            <a:endParaRPr dirty="0"/>
          </a:p>
          <a:p>
            <a:pPr marL="347472" lvl="1" indent="-342900" algn="l" rtl="0">
              <a:lnSpc>
                <a:spcPct val="85000"/>
              </a:lnSpc>
              <a:spcBef>
                <a:spcPts val="600"/>
              </a:spcBef>
              <a:spcAft>
                <a:spcPts val="0"/>
              </a:spcAft>
              <a:buClr>
                <a:srgbClr val="262626"/>
              </a:buClr>
              <a:buSzPts val="3200"/>
              <a:buChar char=" "/>
            </a:pPr>
            <a:r>
              <a:rPr lang="es-AR" sz="3200" dirty="0"/>
              <a:t>Cliente-Servidor</a:t>
            </a:r>
            <a:endParaRPr dirty="0"/>
          </a:p>
          <a:p>
            <a:pPr marL="548640" lvl="2" indent="-548640" algn="l" rtl="0">
              <a:lnSpc>
                <a:spcPct val="85000"/>
              </a:lnSpc>
              <a:spcBef>
                <a:spcPts val="600"/>
              </a:spcBef>
              <a:spcAft>
                <a:spcPts val="0"/>
              </a:spcAft>
              <a:buClr>
                <a:srgbClr val="262626"/>
              </a:buClr>
              <a:buSzPts val="2800"/>
              <a:buChar char=" "/>
            </a:pPr>
            <a:r>
              <a:rPr lang="es-AR" sz="2800" dirty="0"/>
              <a:t>Dos niveles</a:t>
            </a:r>
            <a:endParaRPr dirty="0"/>
          </a:p>
          <a:p>
            <a:pPr marL="548640" lvl="2" indent="-548640" algn="l" rtl="0">
              <a:lnSpc>
                <a:spcPct val="85000"/>
              </a:lnSpc>
              <a:spcBef>
                <a:spcPts val="600"/>
              </a:spcBef>
              <a:spcAft>
                <a:spcPts val="0"/>
              </a:spcAft>
              <a:buClr>
                <a:srgbClr val="262626"/>
              </a:buClr>
              <a:buSzPts val="2800"/>
              <a:buChar char=" "/>
            </a:pPr>
            <a:r>
              <a:rPr lang="es-AR" sz="2800" dirty="0"/>
              <a:t>Multinivel</a:t>
            </a:r>
            <a:endParaRPr dirty="0"/>
          </a:p>
          <a:p>
            <a:pPr marL="347472" lvl="1" indent="-342900" algn="l" rtl="0">
              <a:lnSpc>
                <a:spcPct val="85000"/>
              </a:lnSpc>
              <a:spcBef>
                <a:spcPts val="600"/>
              </a:spcBef>
              <a:spcAft>
                <a:spcPts val="0"/>
              </a:spcAft>
              <a:buClr>
                <a:srgbClr val="262626"/>
              </a:buClr>
              <a:buSzPts val="3200"/>
              <a:buChar char=" "/>
            </a:pPr>
            <a:r>
              <a:rPr lang="es-AR" sz="3200" dirty="0"/>
              <a:t>Objetos Distribuidos</a:t>
            </a:r>
            <a:endParaRPr dirty="0"/>
          </a:p>
          <a:p>
            <a:pPr marL="347472" lvl="1" indent="-342900" algn="l" rtl="0">
              <a:lnSpc>
                <a:spcPct val="85000"/>
              </a:lnSpc>
              <a:spcBef>
                <a:spcPts val="600"/>
              </a:spcBef>
              <a:spcAft>
                <a:spcPts val="0"/>
              </a:spcAft>
              <a:buClr>
                <a:srgbClr val="262626"/>
              </a:buClr>
              <a:buSzPts val="3200"/>
              <a:buChar char=" "/>
            </a:pPr>
            <a:r>
              <a:rPr lang="es-AR" sz="3200" dirty="0"/>
              <a:t>Computación distribuida </a:t>
            </a:r>
            <a:r>
              <a:rPr lang="es-AR" sz="3200" dirty="0" err="1"/>
              <a:t>inter-organizacional</a:t>
            </a:r>
            <a:endParaRPr dirty="0"/>
          </a:p>
          <a:p>
            <a:pPr marL="548640" lvl="2" indent="-548640" algn="l" rtl="0">
              <a:lnSpc>
                <a:spcPct val="85000"/>
              </a:lnSpc>
              <a:spcBef>
                <a:spcPts val="600"/>
              </a:spcBef>
              <a:spcAft>
                <a:spcPts val="0"/>
              </a:spcAft>
              <a:buClr>
                <a:srgbClr val="262626"/>
              </a:buClr>
              <a:buSzPts val="2800"/>
              <a:buChar char=" "/>
            </a:pPr>
            <a:r>
              <a:rPr lang="es-AR" sz="2800" dirty="0"/>
              <a:t>Peer </a:t>
            </a:r>
            <a:r>
              <a:rPr lang="es-AR" sz="2800" dirty="0" err="1"/>
              <a:t>to</a:t>
            </a:r>
            <a:r>
              <a:rPr lang="es-AR" sz="2800" dirty="0"/>
              <a:t> peer</a:t>
            </a:r>
            <a:endParaRPr dirty="0"/>
          </a:p>
          <a:p>
            <a:pPr marL="548640" lvl="2" indent="-548640" algn="l" rtl="0">
              <a:lnSpc>
                <a:spcPct val="85000"/>
              </a:lnSpc>
              <a:spcBef>
                <a:spcPts val="600"/>
              </a:spcBef>
              <a:spcAft>
                <a:spcPts val="0"/>
              </a:spcAft>
              <a:buClr>
                <a:srgbClr val="262626"/>
              </a:buClr>
              <a:buSzPts val="2800"/>
              <a:buChar char=" "/>
            </a:pPr>
            <a:r>
              <a:rPr lang="es-AR" sz="2800" dirty="0"/>
              <a:t>Orientada a servicios</a:t>
            </a:r>
            <a:endParaRPr dirty="0"/>
          </a:p>
          <a:p>
            <a:pPr marL="91440" lvl="0" indent="0" algn="l" rtl="0">
              <a:lnSpc>
                <a:spcPct val="85000"/>
              </a:lnSpc>
              <a:spcBef>
                <a:spcPts val="1300"/>
              </a:spcBef>
              <a:spcAft>
                <a:spcPts val="0"/>
              </a:spcAft>
              <a:buClr>
                <a:srgbClr val="C00000"/>
              </a:buClr>
              <a:buSzPts val="3200"/>
              <a:buFont typeface="Arial"/>
              <a:buNone/>
            </a:pPr>
            <a:endParaRPr sz="3200" dirty="0"/>
          </a:p>
        </p:txBody>
      </p:sp>
      <p:sp>
        <p:nvSpPr>
          <p:cNvPr id="472" name="Google Shape;472;p43"/>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4"/>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Arquitectura de los Sistemas Distribuidos</a:t>
            </a:r>
            <a:endParaRPr/>
          </a:p>
        </p:txBody>
      </p:sp>
      <p:sp>
        <p:nvSpPr>
          <p:cNvPr id="478" name="Google Shape;478;p44"/>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37</a:t>
            </a:fld>
            <a:endParaRPr/>
          </a:p>
        </p:txBody>
      </p:sp>
      <p:sp>
        <p:nvSpPr>
          <p:cNvPr id="479" name="Google Shape;479;p44"/>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SzPts val="1100"/>
              <a:buNone/>
            </a:pPr>
            <a:r>
              <a:rPr lang="es-AR"/>
              <a:t>Sommerville 9ª  Edición Cap 18</a:t>
            </a:r>
            <a:endParaRPr/>
          </a:p>
          <a:p>
            <a:pPr marL="91440" lvl="0" indent="-91440" algn="l" rtl="0">
              <a:lnSpc>
                <a:spcPct val="85000"/>
              </a:lnSpc>
              <a:spcBef>
                <a:spcPts val="0"/>
              </a:spcBef>
              <a:spcAft>
                <a:spcPts val="0"/>
              </a:spcAft>
              <a:buSzPts val="1100"/>
              <a:buNone/>
            </a:pPr>
            <a:endParaRPr/>
          </a:p>
          <a:p>
            <a:pPr marL="91440" lvl="0" indent="-91440" algn="l" rtl="0">
              <a:lnSpc>
                <a:spcPct val="85000"/>
              </a:lnSpc>
              <a:spcBef>
                <a:spcPts val="0"/>
              </a:spcBef>
              <a:spcAft>
                <a:spcPts val="0"/>
              </a:spcAft>
              <a:buSzPts val="1100"/>
              <a:buNone/>
            </a:pPr>
            <a:endParaRPr/>
          </a:p>
        </p:txBody>
      </p:sp>
      <p:sp>
        <p:nvSpPr>
          <p:cNvPr id="480" name="Google Shape;480;p44"/>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s-AR" sz="2800" b="1" dirty="0"/>
              <a:t>Arquitectura Multiprocesador</a:t>
            </a:r>
            <a:endParaRPr b="1" dirty="0"/>
          </a:p>
          <a:p>
            <a:pPr marL="347472" lvl="1" indent="-342900" algn="l" rtl="0">
              <a:lnSpc>
                <a:spcPct val="85000"/>
              </a:lnSpc>
              <a:spcBef>
                <a:spcPts val="600"/>
              </a:spcBef>
              <a:spcAft>
                <a:spcPts val="0"/>
              </a:spcAft>
              <a:buClr>
                <a:srgbClr val="262626"/>
              </a:buClr>
              <a:buSzPts val="2800"/>
              <a:buChar char=" "/>
            </a:pPr>
            <a:r>
              <a:rPr lang="es-AR" sz="2800" dirty="0"/>
              <a:t>El sistema de software está formado por varios procesos que pueden o no ejecutarse en procesadores diferentes</a:t>
            </a:r>
            <a:endParaRPr dirty="0"/>
          </a:p>
          <a:p>
            <a:pPr marL="347472" lvl="1" indent="-342900" algn="l" rtl="0">
              <a:lnSpc>
                <a:spcPct val="85000"/>
              </a:lnSpc>
              <a:spcBef>
                <a:spcPts val="600"/>
              </a:spcBef>
              <a:spcAft>
                <a:spcPts val="0"/>
              </a:spcAft>
              <a:buClr>
                <a:srgbClr val="262626"/>
              </a:buClr>
              <a:buSzPts val="2800"/>
              <a:buChar char=" "/>
            </a:pPr>
            <a:r>
              <a:rPr lang="es-AR" sz="2800" dirty="0"/>
              <a:t>La asignación de los procesos a los procesadores puede ser predeterminada o mediante un </a:t>
            </a:r>
            <a:r>
              <a:rPr lang="es-AR" sz="2800" dirty="0" err="1"/>
              <a:t>dispatcher</a:t>
            </a:r>
            <a:endParaRPr sz="2800" dirty="0"/>
          </a:p>
          <a:p>
            <a:pPr marL="347472" lvl="1" indent="-342900" algn="l" rtl="0">
              <a:lnSpc>
                <a:spcPct val="85000"/>
              </a:lnSpc>
              <a:spcBef>
                <a:spcPts val="600"/>
              </a:spcBef>
              <a:spcAft>
                <a:spcPts val="0"/>
              </a:spcAft>
              <a:buClr>
                <a:srgbClr val="262626"/>
              </a:buClr>
              <a:buSzPts val="2800"/>
              <a:buChar char=" "/>
            </a:pPr>
            <a:r>
              <a:rPr lang="es-AR" sz="2800" dirty="0"/>
              <a:t>Es común en sistemas grandes de tiempo real que recolectan información, toman decisiones y envían señales para modificar el entorno</a:t>
            </a:r>
            <a:endParaRPr dirty="0"/>
          </a:p>
        </p:txBody>
      </p:sp>
      <p:sp>
        <p:nvSpPr>
          <p:cNvPr id="481" name="Google Shape;481;p44"/>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5"/>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Arquitectura de los Sistemas Distribuidos</a:t>
            </a:r>
            <a:endParaRPr/>
          </a:p>
        </p:txBody>
      </p:sp>
      <p:sp>
        <p:nvSpPr>
          <p:cNvPr id="487" name="Google Shape;487;p45"/>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38</a:t>
            </a:fld>
            <a:endParaRPr/>
          </a:p>
        </p:txBody>
      </p:sp>
      <p:sp>
        <p:nvSpPr>
          <p:cNvPr id="488" name="Google Shape;488;p45"/>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SzPts val="1100"/>
              <a:buNone/>
            </a:pPr>
            <a:r>
              <a:rPr lang="es-AR"/>
              <a:t>Sommerville 9ª  Edición Cap 18</a:t>
            </a:r>
            <a:endParaRPr/>
          </a:p>
          <a:p>
            <a:pPr marL="91440" lvl="0" indent="-91440" algn="l" rtl="0">
              <a:lnSpc>
                <a:spcPct val="85000"/>
              </a:lnSpc>
              <a:spcBef>
                <a:spcPts val="0"/>
              </a:spcBef>
              <a:spcAft>
                <a:spcPts val="0"/>
              </a:spcAft>
              <a:buSzPts val="1100"/>
              <a:buNone/>
            </a:pPr>
            <a:endParaRPr/>
          </a:p>
          <a:p>
            <a:pPr marL="91440" lvl="0" indent="-91440" algn="l" rtl="0">
              <a:lnSpc>
                <a:spcPct val="85000"/>
              </a:lnSpc>
              <a:spcBef>
                <a:spcPts val="0"/>
              </a:spcBef>
              <a:spcAft>
                <a:spcPts val="0"/>
              </a:spcAft>
              <a:buSzPts val="1100"/>
              <a:buNone/>
            </a:pPr>
            <a:endParaRPr/>
          </a:p>
        </p:txBody>
      </p:sp>
      <p:sp>
        <p:nvSpPr>
          <p:cNvPr id="489" name="Google Shape;489;p45"/>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a:t>Arquitectura Multiprocesador</a:t>
            </a: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490" name="Google Shape;490;p45"/>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pic>
        <p:nvPicPr>
          <p:cNvPr id="491" name="Google Shape;491;p45"/>
          <p:cNvPicPr preferRelativeResize="0"/>
          <p:nvPr/>
        </p:nvPicPr>
        <p:blipFill rotWithShape="1">
          <a:blip r:embed="rId3">
            <a:alphaModFix/>
          </a:blip>
          <a:srcRect/>
          <a:stretch/>
        </p:blipFill>
        <p:spPr>
          <a:xfrm>
            <a:off x="2309677" y="2564904"/>
            <a:ext cx="7572646" cy="3542316"/>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6"/>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Arquitectura de los Sistemas Distribuidos</a:t>
            </a:r>
            <a:endParaRPr/>
          </a:p>
        </p:txBody>
      </p:sp>
      <p:sp>
        <p:nvSpPr>
          <p:cNvPr id="497" name="Google Shape;497;p46"/>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39</a:t>
            </a:fld>
            <a:endParaRPr/>
          </a:p>
        </p:txBody>
      </p:sp>
      <p:sp>
        <p:nvSpPr>
          <p:cNvPr id="498" name="Google Shape;498;p46"/>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SzPts val="1100"/>
              <a:buNone/>
            </a:pPr>
            <a:r>
              <a:rPr lang="es-AR"/>
              <a:t>Sommerville 9ª  Edición Cap 18</a:t>
            </a:r>
            <a:endParaRPr/>
          </a:p>
          <a:p>
            <a:pPr marL="91440" lvl="0" indent="-91440" algn="l" rtl="0">
              <a:lnSpc>
                <a:spcPct val="85000"/>
              </a:lnSpc>
              <a:spcBef>
                <a:spcPts val="0"/>
              </a:spcBef>
              <a:spcAft>
                <a:spcPts val="0"/>
              </a:spcAft>
              <a:buSzPts val="1100"/>
              <a:buNone/>
            </a:pPr>
            <a:endParaRPr/>
          </a:p>
          <a:p>
            <a:pPr marL="91440" lvl="0" indent="-91440" algn="l" rtl="0">
              <a:lnSpc>
                <a:spcPct val="85000"/>
              </a:lnSpc>
              <a:spcBef>
                <a:spcPts val="0"/>
              </a:spcBef>
              <a:spcAft>
                <a:spcPts val="0"/>
              </a:spcAft>
              <a:buSzPts val="1100"/>
              <a:buNone/>
            </a:pPr>
            <a:endParaRPr/>
          </a:p>
        </p:txBody>
      </p:sp>
      <p:sp>
        <p:nvSpPr>
          <p:cNvPr id="499" name="Google Shape;499;p46"/>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s-AR" sz="2800" b="1" dirty="0"/>
              <a:t>Arquitectura Cliente-Servidor (C-S)</a:t>
            </a:r>
            <a:endParaRPr b="1" dirty="0"/>
          </a:p>
          <a:p>
            <a:pPr marL="347472" lvl="1" indent="-342900" algn="l" rtl="0">
              <a:lnSpc>
                <a:spcPct val="85000"/>
              </a:lnSpc>
              <a:spcBef>
                <a:spcPts val="600"/>
              </a:spcBef>
              <a:spcAft>
                <a:spcPts val="0"/>
              </a:spcAft>
              <a:buClr>
                <a:srgbClr val="262626"/>
              </a:buClr>
              <a:buSzPts val="2800"/>
              <a:buChar char=" "/>
            </a:pPr>
            <a:r>
              <a:rPr lang="es-AR" sz="2800" dirty="0"/>
              <a:t>Una aplicación se modela como un conjunto de servicios proporcionado por los servidores y un conjunto de clientes que usan estos servicios</a:t>
            </a:r>
            <a:endParaRPr dirty="0"/>
          </a:p>
          <a:p>
            <a:pPr marL="347472" lvl="1" indent="-342900" algn="l" rtl="0">
              <a:lnSpc>
                <a:spcPct val="85000"/>
              </a:lnSpc>
              <a:spcBef>
                <a:spcPts val="600"/>
              </a:spcBef>
              <a:spcAft>
                <a:spcPts val="0"/>
              </a:spcAft>
              <a:buClr>
                <a:srgbClr val="262626"/>
              </a:buClr>
              <a:buSzPts val="2800"/>
              <a:buChar char=" "/>
            </a:pPr>
            <a:r>
              <a:rPr lang="es-AR" sz="2800" dirty="0"/>
              <a:t>Los clientes y servidores son procesos diferentes</a:t>
            </a:r>
            <a:endParaRPr dirty="0"/>
          </a:p>
          <a:p>
            <a:pPr marL="347472" lvl="1" indent="-342900" algn="l" rtl="0">
              <a:lnSpc>
                <a:spcPct val="85000"/>
              </a:lnSpc>
              <a:spcBef>
                <a:spcPts val="600"/>
              </a:spcBef>
              <a:spcAft>
                <a:spcPts val="0"/>
              </a:spcAft>
              <a:buClr>
                <a:srgbClr val="262626"/>
              </a:buClr>
              <a:buSzPts val="2800"/>
              <a:buChar char=" "/>
            </a:pPr>
            <a:r>
              <a:rPr lang="es-AR" sz="2800" dirty="0"/>
              <a:t>Los servidores pueden atender varios clientes </a:t>
            </a:r>
            <a:endParaRPr dirty="0"/>
          </a:p>
          <a:p>
            <a:pPr marL="347472" lvl="1" indent="-342900" algn="l" rtl="0">
              <a:lnSpc>
                <a:spcPct val="85000"/>
              </a:lnSpc>
              <a:spcBef>
                <a:spcPts val="600"/>
              </a:spcBef>
              <a:spcAft>
                <a:spcPts val="0"/>
              </a:spcAft>
              <a:buClr>
                <a:srgbClr val="262626"/>
              </a:buClr>
              <a:buSzPts val="2800"/>
              <a:buChar char=" "/>
            </a:pPr>
            <a:r>
              <a:rPr lang="es-AR" sz="2800" dirty="0"/>
              <a:t>Un servidor puede brindar varios servicios</a:t>
            </a:r>
            <a:endParaRPr dirty="0"/>
          </a:p>
          <a:p>
            <a:pPr marL="347472" lvl="1" indent="-342900" algn="l" rtl="0">
              <a:lnSpc>
                <a:spcPct val="85000"/>
              </a:lnSpc>
              <a:spcBef>
                <a:spcPts val="600"/>
              </a:spcBef>
              <a:spcAft>
                <a:spcPts val="0"/>
              </a:spcAft>
              <a:buClr>
                <a:srgbClr val="262626"/>
              </a:buClr>
              <a:buSzPts val="2800"/>
              <a:buChar char=" "/>
            </a:pPr>
            <a:r>
              <a:rPr lang="es-AR" sz="2800" dirty="0"/>
              <a:t>Los clientes no se conocen entre sí</a:t>
            </a:r>
            <a:endParaRPr dirty="0"/>
          </a:p>
          <a:p>
            <a:pPr marL="347472" lvl="1" indent="-165100" algn="l" rtl="0">
              <a:lnSpc>
                <a:spcPct val="85000"/>
              </a:lnSpc>
              <a:spcBef>
                <a:spcPts val="600"/>
              </a:spcBef>
              <a:spcAft>
                <a:spcPts val="0"/>
              </a:spcAft>
              <a:buClr>
                <a:srgbClr val="262626"/>
              </a:buClr>
              <a:buSzPts val="2800"/>
              <a:buNone/>
            </a:pPr>
            <a:endParaRPr sz="2800" dirty="0"/>
          </a:p>
        </p:txBody>
      </p:sp>
      <p:sp>
        <p:nvSpPr>
          <p:cNvPr id="500" name="Google Shape;500;p46"/>
          <p:cNvSpPr txBox="1">
            <a:spLocks noGrp="1"/>
          </p:cNvSpPr>
          <p:nvPr>
            <p:ph type="dt" idx="10"/>
          </p:nvPr>
        </p:nvSpPr>
        <p:spPr>
          <a:xfrm>
            <a:off x="2567608" y="6543221"/>
            <a:ext cx="825989" cy="25608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2022</a:t>
            </a:r>
            <a:endParaRPr/>
          </a:p>
        </p:txBody>
      </p:sp>
      <p:sp>
        <p:nvSpPr>
          <p:cNvPr id="501" name="Google Shape;501;p46"/>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4"/>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Diseño Arquitectónico</a:t>
            </a:r>
            <a:endParaRPr/>
          </a:p>
        </p:txBody>
      </p:sp>
      <p:sp>
        <p:nvSpPr>
          <p:cNvPr id="145" name="Google Shape;145;p4"/>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4</a:t>
            </a:fld>
            <a:endParaRPr/>
          </a:p>
        </p:txBody>
      </p:sp>
      <p:sp>
        <p:nvSpPr>
          <p:cNvPr id="146" name="Google Shape;146;p4"/>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147" name="Google Shape;147;p4"/>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s-AR" sz="2800"/>
              <a:t>La arquitectura afecta directamente a los requerimientos no funcionales </a:t>
            </a:r>
            <a:endParaRPr/>
          </a:p>
          <a:p>
            <a:pPr marL="347472" lvl="1" indent="-342900" algn="l" rtl="0">
              <a:lnSpc>
                <a:spcPct val="85000"/>
              </a:lnSpc>
              <a:spcBef>
                <a:spcPts val="600"/>
              </a:spcBef>
              <a:spcAft>
                <a:spcPts val="0"/>
              </a:spcAft>
              <a:buClr>
                <a:srgbClr val="262626"/>
              </a:buClr>
              <a:buSzPts val="2800"/>
              <a:buChar char=" "/>
            </a:pPr>
            <a:r>
              <a:rPr lang="es-AR" sz="2800"/>
              <a:t>Los más CRÍTICOS </a:t>
            </a:r>
            <a:endParaRPr/>
          </a:p>
          <a:p>
            <a:pPr marL="548640" lvl="2" indent="-548640" algn="l" rtl="0">
              <a:lnSpc>
                <a:spcPct val="85000"/>
              </a:lnSpc>
              <a:spcBef>
                <a:spcPts val="600"/>
              </a:spcBef>
              <a:spcAft>
                <a:spcPts val="0"/>
              </a:spcAft>
              <a:buClr>
                <a:srgbClr val="262626"/>
              </a:buClr>
              <a:buSzPts val="2400"/>
              <a:buChar char=" "/>
            </a:pPr>
            <a:r>
              <a:rPr lang="es-AR" sz="2400"/>
              <a:t>Rendimiento, Protección, Seguridad, Disponibilidad, Mantenibilidad</a:t>
            </a:r>
            <a:endParaRPr/>
          </a:p>
          <a:p>
            <a:pPr marL="347472" lvl="1" indent="-342900" algn="l" rtl="0">
              <a:lnSpc>
                <a:spcPct val="85000"/>
              </a:lnSpc>
              <a:spcBef>
                <a:spcPts val="600"/>
              </a:spcBef>
              <a:spcAft>
                <a:spcPts val="0"/>
              </a:spcAft>
              <a:buClr>
                <a:srgbClr val="262626"/>
              </a:buClr>
              <a:buSzPts val="2800"/>
              <a:buChar char=" "/>
            </a:pPr>
            <a:r>
              <a:rPr lang="es-AR" sz="2800"/>
              <a:t>Rendimiento</a:t>
            </a:r>
            <a:endParaRPr/>
          </a:p>
          <a:p>
            <a:pPr marL="548640" lvl="2" indent="-548640" algn="l" rtl="0">
              <a:lnSpc>
                <a:spcPct val="85000"/>
              </a:lnSpc>
              <a:spcBef>
                <a:spcPts val="600"/>
              </a:spcBef>
              <a:spcAft>
                <a:spcPts val="0"/>
              </a:spcAft>
              <a:buClr>
                <a:srgbClr val="262626"/>
              </a:buClr>
              <a:buSzPts val="2400"/>
              <a:buChar char=" "/>
            </a:pPr>
            <a:r>
              <a:rPr lang="es-AR" sz="2400"/>
              <a:t>Se deben agrupar las operaciones críticas en un grupo reducido de sub-sistemas (componentes de grano grueso, baja comunicación).</a:t>
            </a:r>
            <a:endParaRPr/>
          </a:p>
          <a:p>
            <a:pPr marL="347472" lvl="1" indent="-342900" algn="l" rtl="0">
              <a:lnSpc>
                <a:spcPct val="85000"/>
              </a:lnSpc>
              <a:spcBef>
                <a:spcPts val="600"/>
              </a:spcBef>
              <a:spcAft>
                <a:spcPts val="0"/>
              </a:spcAft>
              <a:buClr>
                <a:srgbClr val="262626"/>
              </a:buClr>
              <a:buSzPts val="2800"/>
              <a:buChar char=" "/>
            </a:pPr>
            <a:r>
              <a:rPr lang="es-AR" sz="2800"/>
              <a:t>Seguridad</a:t>
            </a:r>
            <a:endParaRPr/>
          </a:p>
          <a:p>
            <a:pPr marL="548640" lvl="2" indent="-548640" algn="l" rtl="0">
              <a:lnSpc>
                <a:spcPct val="85000"/>
              </a:lnSpc>
              <a:spcBef>
                <a:spcPts val="600"/>
              </a:spcBef>
              <a:spcAft>
                <a:spcPts val="0"/>
              </a:spcAft>
              <a:buClr>
                <a:srgbClr val="262626"/>
              </a:buClr>
              <a:buSzPts val="2400"/>
              <a:buChar char=" "/>
            </a:pPr>
            <a:r>
              <a:rPr lang="es-AR" sz="2400"/>
              <a:t>Se debe utilizar una arquitectura en capas, protegiendo los recursos más críticos en las capas más internas.</a:t>
            </a: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148" name="Google Shape;148;p4"/>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7"/>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Arquitectura de los Sistemas Distribuidos</a:t>
            </a:r>
            <a:endParaRPr/>
          </a:p>
        </p:txBody>
      </p:sp>
      <p:sp>
        <p:nvSpPr>
          <p:cNvPr id="507" name="Google Shape;507;p47"/>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40</a:t>
            </a:fld>
            <a:endParaRPr/>
          </a:p>
        </p:txBody>
      </p:sp>
      <p:sp>
        <p:nvSpPr>
          <p:cNvPr id="508" name="Google Shape;508;p47"/>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SzPts val="1100"/>
              <a:buNone/>
            </a:pPr>
            <a:r>
              <a:rPr lang="es-AR"/>
              <a:t>Sommerville 9ª  Edición Cap 18</a:t>
            </a:r>
            <a:endParaRPr/>
          </a:p>
          <a:p>
            <a:pPr marL="91440" lvl="0" indent="-91440" algn="l" rtl="0">
              <a:lnSpc>
                <a:spcPct val="85000"/>
              </a:lnSpc>
              <a:spcBef>
                <a:spcPts val="0"/>
              </a:spcBef>
              <a:spcAft>
                <a:spcPts val="0"/>
              </a:spcAft>
              <a:buSzPts val="1100"/>
              <a:buNone/>
            </a:pPr>
            <a:endParaRPr/>
          </a:p>
          <a:p>
            <a:pPr marL="91440" lvl="0" indent="-91440" algn="l" rtl="0">
              <a:lnSpc>
                <a:spcPct val="85000"/>
              </a:lnSpc>
              <a:spcBef>
                <a:spcPts val="0"/>
              </a:spcBef>
              <a:spcAft>
                <a:spcPts val="0"/>
              </a:spcAft>
              <a:buSzPts val="1100"/>
              <a:buNone/>
            </a:pPr>
            <a:endParaRPr/>
          </a:p>
        </p:txBody>
      </p:sp>
      <p:sp>
        <p:nvSpPr>
          <p:cNvPr id="509" name="Google Shape;509;p47"/>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a:t>Arquitectura Cliente-Servidor</a:t>
            </a: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510" name="Google Shape;510;p47"/>
          <p:cNvSpPr txBox="1">
            <a:spLocks noGrp="1"/>
          </p:cNvSpPr>
          <p:nvPr>
            <p:ph type="dt" idx="10"/>
          </p:nvPr>
        </p:nvSpPr>
        <p:spPr>
          <a:xfrm>
            <a:off x="2567608" y="6543221"/>
            <a:ext cx="825989" cy="25608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2022</a:t>
            </a:r>
            <a:endParaRPr/>
          </a:p>
        </p:txBody>
      </p:sp>
      <p:sp>
        <p:nvSpPr>
          <p:cNvPr id="511" name="Google Shape;511;p47"/>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pic>
        <p:nvPicPr>
          <p:cNvPr id="512" name="Google Shape;512;p47"/>
          <p:cNvPicPr preferRelativeResize="0"/>
          <p:nvPr/>
        </p:nvPicPr>
        <p:blipFill rotWithShape="1">
          <a:blip r:embed="rId3">
            <a:alphaModFix/>
          </a:blip>
          <a:srcRect/>
          <a:stretch/>
        </p:blipFill>
        <p:spPr>
          <a:xfrm>
            <a:off x="2595564" y="2571751"/>
            <a:ext cx="7215187" cy="3514725"/>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8"/>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Arquitectura de los Sistemas Distribuidos</a:t>
            </a:r>
            <a:endParaRPr/>
          </a:p>
        </p:txBody>
      </p:sp>
      <p:sp>
        <p:nvSpPr>
          <p:cNvPr id="518" name="Google Shape;518;p48"/>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41</a:t>
            </a:fld>
            <a:endParaRPr/>
          </a:p>
        </p:txBody>
      </p:sp>
      <p:sp>
        <p:nvSpPr>
          <p:cNvPr id="519" name="Google Shape;519;p48"/>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SzPts val="1100"/>
              <a:buNone/>
            </a:pPr>
            <a:r>
              <a:rPr lang="es-AR"/>
              <a:t>Sommerville 9ª  Edición Cap 18</a:t>
            </a:r>
            <a:endParaRPr/>
          </a:p>
          <a:p>
            <a:pPr marL="91440" lvl="0" indent="-91440" algn="l" rtl="0">
              <a:lnSpc>
                <a:spcPct val="85000"/>
              </a:lnSpc>
              <a:spcBef>
                <a:spcPts val="0"/>
              </a:spcBef>
              <a:spcAft>
                <a:spcPts val="0"/>
              </a:spcAft>
              <a:buSzPts val="1100"/>
              <a:buNone/>
            </a:pPr>
            <a:endParaRPr/>
          </a:p>
        </p:txBody>
      </p:sp>
      <p:sp>
        <p:nvSpPr>
          <p:cNvPr id="520" name="Google Shape;520;p48"/>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dirty="0"/>
              <a:t>Arquitectura C-S</a:t>
            </a:r>
            <a:endParaRPr dirty="0"/>
          </a:p>
          <a:p>
            <a:pPr marL="91440" lvl="0" indent="0" algn="l" rtl="0">
              <a:lnSpc>
                <a:spcPct val="85000"/>
              </a:lnSpc>
              <a:spcBef>
                <a:spcPts val="1300"/>
              </a:spcBef>
              <a:spcAft>
                <a:spcPts val="0"/>
              </a:spcAft>
              <a:buClr>
                <a:srgbClr val="C00000"/>
              </a:buClr>
              <a:buSzPts val="2400"/>
              <a:buFont typeface="Arial"/>
              <a:buNone/>
            </a:pPr>
            <a:endParaRPr dirty="0"/>
          </a:p>
        </p:txBody>
      </p:sp>
      <p:sp>
        <p:nvSpPr>
          <p:cNvPr id="521" name="Google Shape;521;p48"/>
          <p:cNvSpPr txBox="1">
            <a:spLocks noGrp="1"/>
          </p:cNvSpPr>
          <p:nvPr>
            <p:ph type="dt" idx="10"/>
          </p:nvPr>
        </p:nvSpPr>
        <p:spPr>
          <a:xfrm>
            <a:off x="2567608" y="6543221"/>
            <a:ext cx="825989" cy="25608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2022</a:t>
            </a:r>
            <a:endParaRPr/>
          </a:p>
        </p:txBody>
      </p:sp>
      <p:sp>
        <p:nvSpPr>
          <p:cNvPr id="522" name="Google Shape;522;p48"/>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pic>
        <p:nvPicPr>
          <p:cNvPr id="523" name="Google Shape;523;p48"/>
          <p:cNvPicPr preferRelativeResize="0"/>
          <p:nvPr/>
        </p:nvPicPr>
        <p:blipFill rotWithShape="1">
          <a:blip r:embed="rId3">
            <a:alphaModFix/>
          </a:blip>
          <a:srcRect/>
          <a:stretch/>
        </p:blipFill>
        <p:spPr>
          <a:xfrm>
            <a:off x="2006221" y="2805113"/>
            <a:ext cx="7083188" cy="313166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9"/>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Arquitectura de los Sistemas Distribuidos</a:t>
            </a:r>
            <a:endParaRPr/>
          </a:p>
        </p:txBody>
      </p:sp>
      <p:sp>
        <p:nvSpPr>
          <p:cNvPr id="529" name="Google Shape;529;p49"/>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42</a:t>
            </a:fld>
            <a:endParaRPr/>
          </a:p>
        </p:txBody>
      </p:sp>
      <p:sp>
        <p:nvSpPr>
          <p:cNvPr id="530" name="Google Shape;530;p49"/>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SzPts val="1100"/>
              <a:buNone/>
            </a:pPr>
            <a:r>
              <a:rPr lang="es-AR"/>
              <a:t>Sommerville 9ª  Edición Cap 18</a:t>
            </a:r>
            <a:endParaRPr/>
          </a:p>
          <a:p>
            <a:pPr marL="91440" lvl="0" indent="-91440" algn="l" rtl="0">
              <a:lnSpc>
                <a:spcPct val="85000"/>
              </a:lnSpc>
              <a:spcBef>
                <a:spcPts val="0"/>
              </a:spcBef>
              <a:spcAft>
                <a:spcPts val="0"/>
              </a:spcAft>
              <a:buSzPts val="1100"/>
              <a:buNone/>
            </a:pPr>
            <a:endParaRPr/>
          </a:p>
          <a:p>
            <a:pPr marL="91440" lvl="0" indent="-91440" algn="l" rtl="0">
              <a:lnSpc>
                <a:spcPct val="85000"/>
              </a:lnSpc>
              <a:spcBef>
                <a:spcPts val="0"/>
              </a:spcBef>
              <a:spcAft>
                <a:spcPts val="0"/>
              </a:spcAft>
              <a:buSzPts val="1100"/>
              <a:buNone/>
            </a:pPr>
            <a:endParaRPr/>
          </a:p>
        </p:txBody>
      </p:sp>
      <p:sp>
        <p:nvSpPr>
          <p:cNvPr id="531" name="Google Shape;531;p49"/>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Clr>
                <a:srgbClr val="C00000"/>
              </a:buClr>
              <a:buSzPts val="3200"/>
              <a:buFont typeface="Arial"/>
              <a:buChar char="»"/>
            </a:pPr>
            <a:r>
              <a:rPr lang="es-AR" sz="3200" dirty="0"/>
              <a:t>Clasificación de Arquitectura C-S</a:t>
            </a:r>
            <a:endParaRPr dirty="0"/>
          </a:p>
          <a:p>
            <a:pPr marL="548640" lvl="2" indent="-548640" algn="l" rtl="0">
              <a:lnSpc>
                <a:spcPct val="85000"/>
              </a:lnSpc>
              <a:spcBef>
                <a:spcPts val="600"/>
              </a:spcBef>
              <a:spcAft>
                <a:spcPts val="0"/>
              </a:spcAft>
              <a:buClr>
                <a:srgbClr val="262626"/>
              </a:buClr>
              <a:buSzPts val="2800"/>
              <a:buChar char=" "/>
            </a:pPr>
            <a:r>
              <a:rPr lang="es-AR" sz="2800" dirty="0"/>
              <a:t>Dos Niveles</a:t>
            </a:r>
            <a:endParaRPr dirty="0"/>
          </a:p>
          <a:p>
            <a:pPr marL="822960" lvl="3" indent="-822960" algn="l" rtl="0">
              <a:lnSpc>
                <a:spcPct val="85000"/>
              </a:lnSpc>
              <a:spcBef>
                <a:spcPts val="600"/>
              </a:spcBef>
              <a:spcAft>
                <a:spcPts val="0"/>
              </a:spcAft>
              <a:buClr>
                <a:srgbClr val="262626"/>
              </a:buClr>
              <a:buSzPts val="2400"/>
              <a:buChar char=" "/>
            </a:pPr>
            <a:r>
              <a:rPr lang="es-AR" sz="2400" dirty="0"/>
              <a:t>Cliente ligero</a:t>
            </a:r>
            <a:endParaRPr dirty="0"/>
          </a:p>
          <a:p>
            <a:pPr marL="1097280" lvl="4" indent="-1097280" algn="l" rtl="0">
              <a:lnSpc>
                <a:spcPct val="85000"/>
              </a:lnSpc>
              <a:spcBef>
                <a:spcPts val="600"/>
              </a:spcBef>
              <a:spcAft>
                <a:spcPts val="0"/>
              </a:spcAft>
              <a:buClr>
                <a:srgbClr val="262626"/>
              </a:buClr>
              <a:buSzPts val="2400"/>
              <a:buChar char=" "/>
            </a:pPr>
            <a:r>
              <a:rPr lang="es-AR" sz="2400" dirty="0"/>
              <a:t>El procesamiento y gestión de datos  se lleva a cabo en el servidor</a:t>
            </a:r>
            <a:endParaRPr dirty="0"/>
          </a:p>
          <a:p>
            <a:pPr marL="822960" lvl="3" indent="-822960" algn="l" rtl="0">
              <a:lnSpc>
                <a:spcPct val="85000"/>
              </a:lnSpc>
              <a:spcBef>
                <a:spcPts val="600"/>
              </a:spcBef>
              <a:spcAft>
                <a:spcPts val="0"/>
              </a:spcAft>
              <a:buClr>
                <a:srgbClr val="262626"/>
              </a:buClr>
              <a:buSzPts val="2400"/>
              <a:buChar char=" "/>
            </a:pPr>
            <a:r>
              <a:rPr lang="es-AR" sz="2400" dirty="0"/>
              <a:t>Cliente pesado</a:t>
            </a:r>
            <a:endParaRPr dirty="0"/>
          </a:p>
          <a:p>
            <a:pPr marL="1097280" lvl="4" indent="-1097280" algn="l" rtl="0">
              <a:lnSpc>
                <a:spcPct val="85000"/>
              </a:lnSpc>
              <a:spcBef>
                <a:spcPts val="600"/>
              </a:spcBef>
              <a:spcAft>
                <a:spcPts val="0"/>
              </a:spcAft>
              <a:buClr>
                <a:srgbClr val="262626"/>
              </a:buClr>
              <a:buSzPts val="2400"/>
              <a:buChar char=" "/>
            </a:pPr>
            <a:r>
              <a:rPr lang="es-AR" sz="2400" dirty="0"/>
              <a:t>El cliente implementa la lógica de la aplicación y el servidor solo gestiona los datos </a:t>
            </a:r>
            <a:endParaRPr dirty="0"/>
          </a:p>
          <a:p>
            <a:pPr marL="548640" lvl="2" indent="-548640" algn="l" rtl="0">
              <a:lnSpc>
                <a:spcPct val="85000"/>
              </a:lnSpc>
              <a:spcBef>
                <a:spcPts val="600"/>
              </a:spcBef>
              <a:spcAft>
                <a:spcPts val="0"/>
              </a:spcAft>
              <a:buClr>
                <a:srgbClr val="262626"/>
              </a:buClr>
              <a:buSzPts val="2800"/>
              <a:buChar char=" "/>
            </a:pPr>
            <a:r>
              <a:rPr lang="es-AR" sz="2800" dirty="0"/>
              <a:t>Multinivel</a:t>
            </a:r>
            <a:endParaRPr dirty="0"/>
          </a:p>
          <a:p>
            <a:pPr marL="822960" lvl="3" indent="-822960" algn="l" rtl="0">
              <a:lnSpc>
                <a:spcPct val="85000"/>
              </a:lnSpc>
              <a:spcBef>
                <a:spcPts val="600"/>
              </a:spcBef>
              <a:spcAft>
                <a:spcPts val="0"/>
              </a:spcAft>
              <a:buClr>
                <a:srgbClr val="262626"/>
              </a:buClr>
              <a:buSzPts val="2400"/>
              <a:buChar char=" "/>
            </a:pPr>
            <a:r>
              <a:rPr lang="es-AR" sz="2400" dirty="0"/>
              <a:t>La presentación, el procesamiento y la gestión de los datos son procesos lógicamente separados y se pueden ejecutar en procesadores diferentes </a:t>
            </a:r>
            <a:endParaRPr dirty="0"/>
          </a:p>
        </p:txBody>
      </p:sp>
      <p:sp>
        <p:nvSpPr>
          <p:cNvPr id="532" name="Google Shape;532;p49"/>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0"/>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Arquitectura de los Sistemas Distribuidos</a:t>
            </a:r>
            <a:endParaRPr/>
          </a:p>
        </p:txBody>
      </p:sp>
      <p:sp>
        <p:nvSpPr>
          <p:cNvPr id="538" name="Google Shape;538;p50"/>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43</a:t>
            </a:fld>
            <a:endParaRPr/>
          </a:p>
        </p:txBody>
      </p:sp>
      <p:sp>
        <p:nvSpPr>
          <p:cNvPr id="539" name="Google Shape;539;p50"/>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SzPts val="1100"/>
              <a:buNone/>
            </a:pPr>
            <a:r>
              <a:rPr lang="es-AR"/>
              <a:t>Sommerville 9ª  Edición Cap 18</a:t>
            </a:r>
            <a:endParaRPr/>
          </a:p>
          <a:p>
            <a:pPr marL="91440" lvl="0" indent="-91440" algn="l" rtl="0">
              <a:lnSpc>
                <a:spcPct val="85000"/>
              </a:lnSpc>
              <a:spcBef>
                <a:spcPts val="0"/>
              </a:spcBef>
              <a:spcAft>
                <a:spcPts val="0"/>
              </a:spcAft>
              <a:buSzPts val="1100"/>
              <a:buNone/>
            </a:pPr>
            <a:endParaRPr/>
          </a:p>
          <a:p>
            <a:pPr marL="91440" lvl="0" indent="-91440" algn="l" rtl="0">
              <a:lnSpc>
                <a:spcPct val="85000"/>
              </a:lnSpc>
              <a:spcBef>
                <a:spcPts val="0"/>
              </a:spcBef>
              <a:spcAft>
                <a:spcPts val="0"/>
              </a:spcAft>
              <a:buSzPts val="1100"/>
              <a:buNone/>
            </a:pPr>
            <a:endParaRPr/>
          </a:p>
        </p:txBody>
      </p:sp>
      <p:sp>
        <p:nvSpPr>
          <p:cNvPr id="540" name="Google Shape;540;p50"/>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dirty="0"/>
              <a:t>Arquitectura C-S</a:t>
            </a:r>
            <a:endParaRPr dirty="0"/>
          </a:p>
          <a:p>
            <a:pPr marL="548640" lvl="2" indent="-548640" algn="l" rtl="0">
              <a:lnSpc>
                <a:spcPct val="85000"/>
              </a:lnSpc>
              <a:spcBef>
                <a:spcPts val="600"/>
              </a:spcBef>
              <a:spcAft>
                <a:spcPts val="0"/>
              </a:spcAft>
              <a:buClr>
                <a:srgbClr val="262626"/>
              </a:buClr>
              <a:buSzPts val="2000"/>
              <a:buChar char=" "/>
            </a:pPr>
            <a:r>
              <a:rPr lang="es-AR" dirty="0"/>
              <a:t>Dos Niveles</a:t>
            </a:r>
            <a:endParaRPr dirty="0"/>
          </a:p>
          <a:p>
            <a:pPr marL="91440" lvl="0" indent="0" algn="l" rtl="0">
              <a:lnSpc>
                <a:spcPct val="85000"/>
              </a:lnSpc>
              <a:spcBef>
                <a:spcPts val="1300"/>
              </a:spcBef>
              <a:spcAft>
                <a:spcPts val="0"/>
              </a:spcAft>
              <a:buClr>
                <a:srgbClr val="C00000"/>
              </a:buClr>
              <a:buSzPts val="2400"/>
              <a:buFont typeface="Arial"/>
              <a:buNone/>
            </a:pPr>
            <a:endParaRPr dirty="0"/>
          </a:p>
        </p:txBody>
      </p:sp>
      <p:sp>
        <p:nvSpPr>
          <p:cNvPr id="541" name="Google Shape;541;p50"/>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pic>
        <p:nvPicPr>
          <p:cNvPr id="542" name="Google Shape;542;p50"/>
          <p:cNvPicPr preferRelativeResize="0"/>
          <p:nvPr/>
        </p:nvPicPr>
        <p:blipFill rotWithShape="1">
          <a:blip r:embed="rId3">
            <a:alphaModFix/>
          </a:blip>
          <a:srcRect/>
          <a:stretch/>
        </p:blipFill>
        <p:spPr>
          <a:xfrm>
            <a:off x="2862760" y="2846624"/>
            <a:ext cx="6936332" cy="313786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51"/>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Arquitectura de los Sistemas Distribuidos</a:t>
            </a:r>
            <a:endParaRPr/>
          </a:p>
        </p:txBody>
      </p:sp>
      <p:sp>
        <p:nvSpPr>
          <p:cNvPr id="548" name="Google Shape;548;p51"/>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44</a:t>
            </a:fld>
            <a:endParaRPr/>
          </a:p>
        </p:txBody>
      </p:sp>
      <p:sp>
        <p:nvSpPr>
          <p:cNvPr id="549" name="Google Shape;549;p51"/>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SzPts val="1100"/>
              <a:buNone/>
            </a:pPr>
            <a:r>
              <a:rPr lang="es-AR"/>
              <a:t>Sommerville 9ª  Edición Cap 18</a:t>
            </a:r>
            <a:endParaRPr/>
          </a:p>
          <a:p>
            <a:pPr marL="91440" lvl="0" indent="-91440" algn="l" rtl="0">
              <a:lnSpc>
                <a:spcPct val="85000"/>
              </a:lnSpc>
              <a:spcBef>
                <a:spcPts val="0"/>
              </a:spcBef>
              <a:spcAft>
                <a:spcPts val="0"/>
              </a:spcAft>
              <a:buSzPts val="1100"/>
              <a:buNone/>
            </a:pPr>
            <a:endParaRPr/>
          </a:p>
          <a:p>
            <a:pPr marL="91440" lvl="0" indent="-91440" algn="l" rtl="0">
              <a:lnSpc>
                <a:spcPct val="85000"/>
              </a:lnSpc>
              <a:spcBef>
                <a:spcPts val="0"/>
              </a:spcBef>
              <a:spcAft>
                <a:spcPts val="0"/>
              </a:spcAft>
              <a:buSzPts val="1100"/>
              <a:buNone/>
            </a:pPr>
            <a:endParaRPr/>
          </a:p>
        </p:txBody>
      </p:sp>
      <p:sp>
        <p:nvSpPr>
          <p:cNvPr id="550" name="Google Shape;550;p51"/>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dirty="0"/>
              <a:t>Arquitectura C-S</a:t>
            </a:r>
            <a:endParaRPr dirty="0"/>
          </a:p>
          <a:p>
            <a:pPr marL="548640" lvl="2" indent="-548640" algn="l" rtl="0">
              <a:lnSpc>
                <a:spcPct val="85000"/>
              </a:lnSpc>
              <a:spcBef>
                <a:spcPts val="600"/>
              </a:spcBef>
              <a:spcAft>
                <a:spcPts val="0"/>
              </a:spcAft>
              <a:buClr>
                <a:srgbClr val="262626"/>
              </a:buClr>
              <a:buSzPts val="2000"/>
              <a:buChar char=" "/>
            </a:pPr>
            <a:r>
              <a:rPr lang="es-AR" dirty="0"/>
              <a:t>Multinivel</a:t>
            </a:r>
            <a:endParaRPr dirty="0"/>
          </a:p>
          <a:p>
            <a:pPr marL="91440" lvl="0" indent="0" algn="l" rtl="0">
              <a:lnSpc>
                <a:spcPct val="85000"/>
              </a:lnSpc>
              <a:spcBef>
                <a:spcPts val="1300"/>
              </a:spcBef>
              <a:spcAft>
                <a:spcPts val="0"/>
              </a:spcAft>
              <a:buClr>
                <a:srgbClr val="C00000"/>
              </a:buClr>
              <a:buSzPts val="2400"/>
              <a:buFont typeface="Arial"/>
              <a:buNone/>
            </a:pPr>
            <a:endParaRPr dirty="0"/>
          </a:p>
        </p:txBody>
      </p:sp>
      <p:sp>
        <p:nvSpPr>
          <p:cNvPr id="551" name="Google Shape;551;p51"/>
          <p:cNvSpPr txBox="1">
            <a:spLocks noGrp="1"/>
          </p:cNvSpPr>
          <p:nvPr>
            <p:ph type="dt" idx="10"/>
          </p:nvPr>
        </p:nvSpPr>
        <p:spPr>
          <a:xfrm>
            <a:off x="2567608" y="6543221"/>
            <a:ext cx="825989" cy="25608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2022</a:t>
            </a:r>
            <a:endParaRPr/>
          </a:p>
        </p:txBody>
      </p:sp>
      <p:sp>
        <p:nvSpPr>
          <p:cNvPr id="552" name="Google Shape;552;p51"/>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pic>
        <p:nvPicPr>
          <p:cNvPr id="553" name="Google Shape;553;p51"/>
          <p:cNvPicPr preferRelativeResize="0"/>
          <p:nvPr/>
        </p:nvPicPr>
        <p:blipFill rotWithShape="1">
          <a:blip r:embed="rId3">
            <a:alphaModFix/>
          </a:blip>
          <a:srcRect/>
          <a:stretch/>
        </p:blipFill>
        <p:spPr>
          <a:xfrm>
            <a:off x="2486025" y="3034746"/>
            <a:ext cx="7217533" cy="303850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52"/>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Arquitectura de los Sistemas Distribuidos</a:t>
            </a:r>
            <a:endParaRPr/>
          </a:p>
        </p:txBody>
      </p:sp>
      <p:sp>
        <p:nvSpPr>
          <p:cNvPr id="559" name="Google Shape;559;p52"/>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45</a:t>
            </a:fld>
            <a:endParaRPr/>
          </a:p>
        </p:txBody>
      </p:sp>
      <p:sp>
        <p:nvSpPr>
          <p:cNvPr id="560" name="Google Shape;560;p52"/>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SzPts val="1100"/>
              <a:buNone/>
            </a:pPr>
            <a:r>
              <a:rPr lang="es-AR"/>
              <a:t>Sommerville 9ª  Edición Cap 18</a:t>
            </a:r>
            <a:endParaRPr/>
          </a:p>
          <a:p>
            <a:pPr marL="91440" lvl="0" indent="-91440" algn="l" rtl="0">
              <a:lnSpc>
                <a:spcPct val="85000"/>
              </a:lnSpc>
              <a:spcBef>
                <a:spcPts val="0"/>
              </a:spcBef>
              <a:spcAft>
                <a:spcPts val="0"/>
              </a:spcAft>
              <a:buSzPts val="1100"/>
              <a:buNone/>
            </a:pPr>
            <a:endParaRPr/>
          </a:p>
          <a:p>
            <a:pPr marL="91440" lvl="0" indent="-91440" algn="l" rtl="0">
              <a:lnSpc>
                <a:spcPct val="85000"/>
              </a:lnSpc>
              <a:spcBef>
                <a:spcPts val="0"/>
              </a:spcBef>
              <a:spcAft>
                <a:spcPts val="0"/>
              </a:spcAft>
              <a:buSzPts val="1100"/>
              <a:buNone/>
            </a:pPr>
            <a:endParaRPr/>
          </a:p>
          <a:p>
            <a:pPr marL="91440" lvl="0" indent="-91440" algn="l" rtl="0">
              <a:lnSpc>
                <a:spcPct val="85000"/>
              </a:lnSpc>
              <a:spcBef>
                <a:spcPts val="0"/>
              </a:spcBef>
              <a:spcAft>
                <a:spcPts val="0"/>
              </a:spcAft>
              <a:buSzPts val="1100"/>
              <a:buNone/>
            </a:pPr>
            <a:endParaRPr/>
          </a:p>
        </p:txBody>
      </p:sp>
      <p:sp>
        <p:nvSpPr>
          <p:cNvPr id="561" name="Google Shape;561;p52"/>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s-AR" sz="2800" b="1" dirty="0"/>
              <a:t>Arquitectura de Componentes Distribuidos</a:t>
            </a:r>
            <a:endParaRPr b="1" dirty="0"/>
          </a:p>
          <a:p>
            <a:pPr marL="347472" lvl="1" indent="-342900" algn="l" rtl="0">
              <a:lnSpc>
                <a:spcPct val="85000"/>
              </a:lnSpc>
              <a:spcBef>
                <a:spcPts val="600"/>
              </a:spcBef>
              <a:spcAft>
                <a:spcPts val="0"/>
              </a:spcAft>
              <a:buClr>
                <a:srgbClr val="262626"/>
              </a:buClr>
              <a:buSzPts val="2800"/>
              <a:buChar char=" "/>
            </a:pPr>
            <a:r>
              <a:rPr lang="es-AR" sz="2800" dirty="0"/>
              <a:t>Diseña al sistema como un conjunto de componentes u objetos que brindan una interfaz de un conjunto de servicios que ellos suministran. Otros componentes u objetos solicitan estos servicios. No hay distinción tajante entre clientes y servidores.</a:t>
            </a:r>
            <a:endParaRPr dirty="0"/>
          </a:p>
          <a:p>
            <a:pPr marL="347472" lvl="1" indent="-342900" algn="l" rtl="0">
              <a:lnSpc>
                <a:spcPct val="85000"/>
              </a:lnSpc>
              <a:spcBef>
                <a:spcPts val="600"/>
              </a:spcBef>
              <a:spcAft>
                <a:spcPts val="0"/>
              </a:spcAft>
              <a:buClr>
                <a:srgbClr val="262626"/>
              </a:buClr>
              <a:buSzPts val="2800"/>
              <a:buChar char=" "/>
            </a:pPr>
            <a:r>
              <a:rPr lang="es-AR" sz="2800" dirty="0"/>
              <a:t>Los componentes pueden distribuirse en varias máquinas a través de la red utilizando un middleware como intermediario de peticiones </a:t>
            </a:r>
            <a:endParaRPr dirty="0"/>
          </a:p>
          <a:p>
            <a:pPr marL="91440" lvl="0" indent="0" algn="l" rtl="0">
              <a:lnSpc>
                <a:spcPct val="85000"/>
              </a:lnSpc>
              <a:spcBef>
                <a:spcPts val="1300"/>
              </a:spcBef>
              <a:spcAft>
                <a:spcPts val="0"/>
              </a:spcAft>
              <a:buClr>
                <a:srgbClr val="C00000"/>
              </a:buClr>
              <a:buSzPts val="2800"/>
              <a:buFont typeface="Arial"/>
              <a:buNone/>
            </a:pPr>
            <a:endParaRPr sz="2800" dirty="0"/>
          </a:p>
        </p:txBody>
      </p:sp>
      <p:sp>
        <p:nvSpPr>
          <p:cNvPr id="562" name="Google Shape;562;p52"/>
          <p:cNvSpPr txBox="1">
            <a:spLocks noGrp="1"/>
          </p:cNvSpPr>
          <p:nvPr>
            <p:ph type="dt" idx="10"/>
          </p:nvPr>
        </p:nvSpPr>
        <p:spPr>
          <a:xfrm>
            <a:off x="2567608" y="6543221"/>
            <a:ext cx="825989" cy="25608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2022</a:t>
            </a:r>
            <a:endParaRPr/>
          </a:p>
        </p:txBody>
      </p:sp>
      <p:sp>
        <p:nvSpPr>
          <p:cNvPr id="563" name="Google Shape;563;p52"/>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53"/>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Arquitectura de los Sistemas Distribuidos</a:t>
            </a:r>
            <a:endParaRPr/>
          </a:p>
        </p:txBody>
      </p:sp>
      <p:sp>
        <p:nvSpPr>
          <p:cNvPr id="569" name="Google Shape;569;p53"/>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46</a:t>
            </a:fld>
            <a:endParaRPr/>
          </a:p>
        </p:txBody>
      </p:sp>
      <p:sp>
        <p:nvSpPr>
          <p:cNvPr id="570" name="Google Shape;570;p53"/>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SzPts val="1100"/>
              <a:buNone/>
            </a:pPr>
            <a:r>
              <a:rPr lang="es-AR"/>
              <a:t>Sommerville 9ª  Edición Cap 18</a:t>
            </a:r>
            <a:endParaRPr/>
          </a:p>
          <a:p>
            <a:pPr marL="91440" lvl="0" indent="-91440" algn="l" rtl="0">
              <a:lnSpc>
                <a:spcPct val="85000"/>
              </a:lnSpc>
              <a:spcBef>
                <a:spcPts val="0"/>
              </a:spcBef>
              <a:spcAft>
                <a:spcPts val="0"/>
              </a:spcAft>
              <a:buSzPts val="1100"/>
              <a:buNone/>
            </a:pPr>
            <a:endParaRPr/>
          </a:p>
          <a:p>
            <a:pPr marL="91440" lvl="0" indent="-91440" algn="l" rtl="0">
              <a:lnSpc>
                <a:spcPct val="85000"/>
              </a:lnSpc>
              <a:spcBef>
                <a:spcPts val="0"/>
              </a:spcBef>
              <a:spcAft>
                <a:spcPts val="0"/>
              </a:spcAft>
              <a:buSzPts val="1100"/>
              <a:buNone/>
            </a:pPr>
            <a:endParaRPr/>
          </a:p>
        </p:txBody>
      </p:sp>
      <p:sp>
        <p:nvSpPr>
          <p:cNvPr id="571" name="Google Shape;571;p53"/>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a:t>Arquitectura de Objetos Distribuidos</a:t>
            </a: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572" name="Google Shape;572;p53"/>
          <p:cNvSpPr txBox="1">
            <a:spLocks noGrp="1"/>
          </p:cNvSpPr>
          <p:nvPr>
            <p:ph type="dt" idx="10"/>
          </p:nvPr>
        </p:nvSpPr>
        <p:spPr>
          <a:xfrm>
            <a:off x="2567608" y="6543221"/>
            <a:ext cx="825989" cy="25608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2022</a:t>
            </a:r>
            <a:endParaRPr/>
          </a:p>
        </p:txBody>
      </p:sp>
      <p:sp>
        <p:nvSpPr>
          <p:cNvPr id="573" name="Google Shape;573;p53"/>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pic>
        <p:nvPicPr>
          <p:cNvPr id="574" name="Google Shape;574;p53"/>
          <p:cNvPicPr preferRelativeResize="0"/>
          <p:nvPr/>
        </p:nvPicPr>
        <p:blipFill rotWithShape="1">
          <a:blip r:embed="rId3">
            <a:alphaModFix/>
          </a:blip>
          <a:srcRect/>
          <a:stretch/>
        </p:blipFill>
        <p:spPr>
          <a:xfrm>
            <a:off x="2806677" y="2705100"/>
            <a:ext cx="6161886" cy="291777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54"/>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Arquitectura de los Sistemas Distribuidos</a:t>
            </a:r>
            <a:endParaRPr/>
          </a:p>
        </p:txBody>
      </p:sp>
      <p:sp>
        <p:nvSpPr>
          <p:cNvPr id="580" name="Google Shape;580;p54"/>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47</a:t>
            </a:fld>
            <a:endParaRPr/>
          </a:p>
        </p:txBody>
      </p:sp>
      <p:sp>
        <p:nvSpPr>
          <p:cNvPr id="581" name="Google Shape;581;p54"/>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SzPts val="1100"/>
              <a:buNone/>
            </a:pPr>
            <a:r>
              <a:rPr lang="es-AR"/>
              <a:t>Sommerville 9ª  Edición Cap 18</a:t>
            </a:r>
            <a:endParaRPr/>
          </a:p>
          <a:p>
            <a:pPr marL="91440" lvl="0" indent="-91440" algn="l" rtl="0">
              <a:lnSpc>
                <a:spcPct val="85000"/>
              </a:lnSpc>
              <a:spcBef>
                <a:spcPts val="0"/>
              </a:spcBef>
              <a:spcAft>
                <a:spcPts val="0"/>
              </a:spcAft>
              <a:buSzPts val="1100"/>
              <a:buNone/>
            </a:pPr>
            <a:endParaRPr/>
          </a:p>
          <a:p>
            <a:pPr marL="91440" lvl="0" indent="-91440" algn="l" rtl="0">
              <a:lnSpc>
                <a:spcPct val="85000"/>
              </a:lnSpc>
              <a:spcBef>
                <a:spcPts val="0"/>
              </a:spcBef>
              <a:spcAft>
                <a:spcPts val="0"/>
              </a:spcAft>
              <a:buSzPts val="1100"/>
              <a:buNone/>
            </a:pPr>
            <a:endParaRPr/>
          </a:p>
        </p:txBody>
      </p:sp>
      <p:sp>
        <p:nvSpPr>
          <p:cNvPr id="582" name="Google Shape;582;p54"/>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3200"/>
              <a:buFont typeface="Arial"/>
              <a:buChar char="»"/>
            </a:pPr>
            <a:r>
              <a:rPr lang="es-AR" sz="3200" b="1" dirty="0"/>
              <a:t>Computación Distribuida </a:t>
            </a:r>
            <a:r>
              <a:rPr lang="es-AR" sz="3200" b="1" dirty="0" err="1"/>
              <a:t>inter-organizacional</a:t>
            </a:r>
            <a:endParaRPr b="1" dirty="0"/>
          </a:p>
          <a:p>
            <a:pPr marL="347472" lvl="1" indent="-342900" algn="l" rtl="0">
              <a:lnSpc>
                <a:spcPct val="85000"/>
              </a:lnSpc>
              <a:spcBef>
                <a:spcPts val="600"/>
              </a:spcBef>
              <a:spcAft>
                <a:spcPts val="0"/>
              </a:spcAft>
              <a:buClr>
                <a:srgbClr val="262626"/>
              </a:buClr>
              <a:buSzPts val="3200"/>
              <a:buChar char=" "/>
            </a:pPr>
            <a:r>
              <a:rPr lang="es-AR" sz="3200" dirty="0"/>
              <a:t>Una organización tiene varios servidores y reparte su carga computacional entre ellos.</a:t>
            </a:r>
            <a:endParaRPr dirty="0"/>
          </a:p>
          <a:p>
            <a:pPr marL="347472" lvl="1" indent="-342900" algn="l" rtl="0">
              <a:lnSpc>
                <a:spcPct val="85000"/>
              </a:lnSpc>
              <a:spcBef>
                <a:spcPts val="600"/>
              </a:spcBef>
              <a:spcAft>
                <a:spcPts val="0"/>
              </a:spcAft>
              <a:buClr>
                <a:srgbClr val="262626"/>
              </a:buClr>
              <a:buSzPts val="3200"/>
              <a:buChar char=" "/>
            </a:pPr>
            <a:r>
              <a:rPr lang="es-AR" sz="3200" dirty="0"/>
              <a:t>Extender este concepto a varias organizaciones.</a:t>
            </a:r>
            <a:endParaRPr dirty="0"/>
          </a:p>
          <a:p>
            <a:pPr marL="347472" lvl="1" indent="-342900" algn="l" rtl="0">
              <a:lnSpc>
                <a:spcPct val="85000"/>
              </a:lnSpc>
              <a:spcBef>
                <a:spcPts val="600"/>
              </a:spcBef>
              <a:spcAft>
                <a:spcPts val="0"/>
              </a:spcAft>
              <a:buClr>
                <a:srgbClr val="262626"/>
              </a:buClr>
              <a:buSzPts val="3200"/>
              <a:buChar char=" "/>
            </a:pPr>
            <a:endParaRPr lang="es-AR" sz="3200" dirty="0"/>
          </a:p>
          <a:p>
            <a:pPr marL="347472" lvl="1" indent="-342900" algn="l" rtl="0">
              <a:lnSpc>
                <a:spcPct val="85000"/>
              </a:lnSpc>
              <a:spcBef>
                <a:spcPts val="600"/>
              </a:spcBef>
              <a:spcAft>
                <a:spcPts val="0"/>
              </a:spcAft>
              <a:buClr>
                <a:srgbClr val="262626"/>
              </a:buClr>
              <a:buSzPts val="3200"/>
              <a:buChar char=" "/>
            </a:pPr>
            <a:r>
              <a:rPr lang="es-AR" sz="3200" dirty="0"/>
              <a:t>Pueden ser arquitecturas del tipo:</a:t>
            </a:r>
            <a:endParaRPr dirty="0"/>
          </a:p>
          <a:p>
            <a:pPr marL="457200" lvl="2" indent="-457200">
              <a:spcBef>
                <a:spcPts val="600"/>
              </a:spcBef>
              <a:buSzPts val="2800"/>
              <a:buFont typeface="Wingdings" panose="05000000000000000000" pitchFamily="2" charset="2"/>
              <a:buChar char="q"/>
            </a:pPr>
            <a:r>
              <a:rPr lang="es-AR" sz="2800" dirty="0"/>
              <a:t>Peer-</a:t>
            </a:r>
            <a:r>
              <a:rPr lang="es-AR" sz="2800" dirty="0" err="1"/>
              <a:t>to</a:t>
            </a:r>
            <a:r>
              <a:rPr lang="es-AR" sz="2800" dirty="0"/>
              <a:t>-Peer</a:t>
            </a:r>
            <a:endParaRPr dirty="0"/>
          </a:p>
          <a:p>
            <a:pPr marL="457200" lvl="2" indent="-457200">
              <a:spcBef>
                <a:spcPts val="600"/>
              </a:spcBef>
              <a:buSzPts val="2800"/>
              <a:buFont typeface="Wingdings" panose="05000000000000000000" pitchFamily="2" charset="2"/>
              <a:buChar char="q"/>
            </a:pPr>
            <a:r>
              <a:rPr lang="es-AR" sz="2800" dirty="0"/>
              <a:t>Orientados a servicios</a:t>
            </a:r>
            <a:endParaRPr dirty="0"/>
          </a:p>
          <a:p>
            <a:pPr marL="548640" lvl="2" indent="-370840" algn="l" rtl="0">
              <a:lnSpc>
                <a:spcPct val="85000"/>
              </a:lnSpc>
              <a:spcBef>
                <a:spcPts val="600"/>
              </a:spcBef>
              <a:spcAft>
                <a:spcPts val="0"/>
              </a:spcAft>
              <a:buClr>
                <a:srgbClr val="262626"/>
              </a:buClr>
              <a:buSzPts val="2800"/>
              <a:buNone/>
            </a:pPr>
            <a:endParaRPr sz="2800" dirty="0"/>
          </a:p>
          <a:p>
            <a:pPr marL="347472" lvl="1" indent="-139700" algn="l" rtl="0">
              <a:lnSpc>
                <a:spcPct val="85000"/>
              </a:lnSpc>
              <a:spcBef>
                <a:spcPts val="600"/>
              </a:spcBef>
              <a:spcAft>
                <a:spcPts val="0"/>
              </a:spcAft>
              <a:buClr>
                <a:srgbClr val="262626"/>
              </a:buClr>
              <a:buSzPts val="3200"/>
              <a:buNone/>
            </a:pPr>
            <a:endParaRPr sz="3200" dirty="0"/>
          </a:p>
          <a:p>
            <a:pPr marL="91440" lvl="0" indent="0" algn="l" rtl="0">
              <a:lnSpc>
                <a:spcPct val="85000"/>
              </a:lnSpc>
              <a:spcBef>
                <a:spcPts val="1300"/>
              </a:spcBef>
              <a:spcAft>
                <a:spcPts val="0"/>
              </a:spcAft>
              <a:buClr>
                <a:srgbClr val="C00000"/>
              </a:buClr>
              <a:buSzPts val="3200"/>
              <a:buFont typeface="Arial"/>
              <a:buNone/>
            </a:pPr>
            <a:endParaRPr sz="3200" dirty="0"/>
          </a:p>
          <a:p>
            <a:pPr marL="91440" lvl="0" indent="0" algn="l" rtl="0">
              <a:lnSpc>
                <a:spcPct val="85000"/>
              </a:lnSpc>
              <a:spcBef>
                <a:spcPts val="1300"/>
              </a:spcBef>
              <a:spcAft>
                <a:spcPts val="0"/>
              </a:spcAft>
              <a:buClr>
                <a:srgbClr val="C00000"/>
              </a:buClr>
              <a:buSzPts val="3200"/>
              <a:buFont typeface="Arial"/>
              <a:buNone/>
            </a:pPr>
            <a:endParaRPr sz="3200" dirty="0"/>
          </a:p>
        </p:txBody>
      </p:sp>
      <p:sp>
        <p:nvSpPr>
          <p:cNvPr id="583" name="Google Shape;583;p54"/>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5"/>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Arquitectura de los Sistemas Distribuidos</a:t>
            </a:r>
            <a:endParaRPr/>
          </a:p>
        </p:txBody>
      </p:sp>
      <p:sp>
        <p:nvSpPr>
          <p:cNvPr id="589" name="Google Shape;589;p55"/>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48</a:t>
            </a:fld>
            <a:endParaRPr/>
          </a:p>
        </p:txBody>
      </p:sp>
      <p:sp>
        <p:nvSpPr>
          <p:cNvPr id="590" name="Google Shape;590;p55"/>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SzPts val="1100"/>
              <a:buNone/>
            </a:pPr>
            <a:r>
              <a:rPr lang="es-AR"/>
              <a:t>Sommerville 9ª  Edición Cap 18</a:t>
            </a:r>
            <a:endParaRPr/>
          </a:p>
          <a:p>
            <a:pPr marL="91440" lvl="0" indent="-91440" algn="l" rtl="0">
              <a:lnSpc>
                <a:spcPct val="85000"/>
              </a:lnSpc>
              <a:spcBef>
                <a:spcPts val="0"/>
              </a:spcBef>
              <a:spcAft>
                <a:spcPts val="0"/>
              </a:spcAft>
              <a:buSzPts val="1100"/>
              <a:buNone/>
            </a:pPr>
            <a:endParaRPr/>
          </a:p>
        </p:txBody>
      </p:sp>
      <p:sp>
        <p:nvSpPr>
          <p:cNvPr id="591" name="Google Shape;591;p55"/>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b="1" dirty="0"/>
              <a:t>Computación Distribuida </a:t>
            </a:r>
            <a:r>
              <a:rPr lang="es-AR" b="1" dirty="0" err="1"/>
              <a:t>inter-organizacional</a:t>
            </a:r>
            <a:endParaRPr b="1" dirty="0"/>
          </a:p>
          <a:p>
            <a:pPr marL="347472" lvl="1" indent="-342900" algn="l" rtl="0">
              <a:lnSpc>
                <a:spcPct val="85000"/>
              </a:lnSpc>
              <a:spcBef>
                <a:spcPts val="600"/>
              </a:spcBef>
              <a:spcAft>
                <a:spcPts val="0"/>
              </a:spcAft>
              <a:buClr>
                <a:srgbClr val="262626"/>
              </a:buClr>
              <a:buSzPts val="2400"/>
              <a:buChar char=" "/>
            </a:pPr>
            <a:r>
              <a:rPr lang="es-AR" dirty="0"/>
              <a:t>Arquitecturas Peer-</a:t>
            </a:r>
            <a:r>
              <a:rPr lang="es-AR" dirty="0" err="1"/>
              <a:t>to</a:t>
            </a:r>
            <a:r>
              <a:rPr lang="es-AR" dirty="0"/>
              <a:t>-Peer (P2P)</a:t>
            </a:r>
            <a:endParaRPr dirty="0"/>
          </a:p>
          <a:p>
            <a:pPr marL="347472" lvl="1" indent="-342900" algn="l" rtl="0">
              <a:lnSpc>
                <a:spcPct val="85000"/>
              </a:lnSpc>
              <a:spcBef>
                <a:spcPts val="600"/>
              </a:spcBef>
              <a:spcAft>
                <a:spcPts val="0"/>
              </a:spcAft>
              <a:buClr>
                <a:srgbClr val="262626"/>
              </a:buClr>
              <a:buSzPts val="2400"/>
              <a:buChar char=" "/>
            </a:pPr>
            <a:r>
              <a:rPr lang="es-AR" dirty="0"/>
              <a:t>Sistemas descentralizados en los que el cálculo puede llevarse a cabo en cualquier nodo de la red</a:t>
            </a:r>
            <a:endParaRPr dirty="0"/>
          </a:p>
          <a:p>
            <a:pPr marL="347472" lvl="1" indent="-342900" algn="l" rtl="0">
              <a:lnSpc>
                <a:spcPct val="85000"/>
              </a:lnSpc>
              <a:spcBef>
                <a:spcPts val="600"/>
              </a:spcBef>
              <a:spcAft>
                <a:spcPts val="0"/>
              </a:spcAft>
              <a:buClr>
                <a:srgbClr val="262626"/>
              </a:buClr>
              <a:buSzPts val="2400"/>
              <a:buChar char=" "/>
            </a:pPr>
            <a:r>
              <a:rPr lang="es-AR" dirty="0"/>
              <a:t>Se diseñan para aprovechar la ventaja de la potencia computacional y el almacenamiento a través de una red</a:t>
            </a:r>
            <a:endParaRPr dirty="0"/>
          </a:p>
          <a:p>
            <a:pPr marL="347472" lvl="1" indent="-342900" algn="l" rtl="0">
              <a:lnSpc>
                <a:spcPct val="85000"/>
              </a:lnSpc>
              <a:spcBef>
                <a:spcPts val="600"/>
              </a:spcBef>
              <a:spcAft>
                <a:spcPts val="0"/>
              </a:spcAft>
              <a:buClr>
                <a:srgbClr val="262626"/>
              </a:buClr>
              <a:buSzPts val="2400"/>
              <a:buChar char=" "/>
            </a:pPr>
            <a:r>
              <a:rPr lang="es-AR" dirty="0"/>
              <a:t>Pueden utilizar una arquitectura </a:t>
            </a:r>
            <a:endParaRPr dirty="0"/>
          </a:p>
          <a:p>
            <a:pPr marL="548640" lvl="2" indent="-548640" algn="l" rtl="0">
              <a:lnSpc>
                <a:spcPct val="85000"/>
              </a:lnSpc>
              <a:spcBef>
                <a:spcPts val="600"/>
              </a:spcBef>
              <a:spcAft>
                <a:spcPts val="0"/>
              </a:spcAft>
              <a:buClr>
                <a:srgbClr val="262626"/>
              </a:buClr>
              <a:buSzPts val="2000"/>
              <a:buChar char=" "/>
            </a:pPr>
            <a:r>
              <a:rPr lang="es-AR" dirty="0"/>
              <a:t>Descentralizada </a:t>
            </a:r>
            <a:endParaRPr dirty="0"/>
          </a:p>
          <a:p>
            <a:pPr marL="822960" lvl="3" indent="-822960" algn="l" rtl="0">
              <a:lnSpc>
                <a:spcPct val="85000"/>
              </a:lnSpc>
              <a:spcBef>
                <a:spcPts val="600"/>
              </a:spcBef>
              <a:spcAft>
                <a:spcPts val="0"/>
              </a:spcAft>
              <a:buClr>
                <a:srgbClr val="262626"/>
              </a:buClr>
              <a:buSzPts val="1800"/>
              <a:buChar char=" "/>
            </a:pPr>
            <a:r>
              <a:rPr lang="es-AR" dirty="0"/>
              <a:t>donde cada nodo rutea los paquetes a sus vecinos hasta encontrar el destino </a:t>
            </a:r>
            <a:endParaRPr dirty="0"/>
          </a:p>
          <a:p>
            <a:pPr marL="548640" lvl="2" indent="-548640" algn="l" rtl="0">
              <a:lnSpc>
                <a:spcPct val="85000"/>
              </a:lnSpc>
              <a:spcBef>
                <a:spcPts val="600"/>
              </a:spcBef>
              <a:spcAft>
                <a:spcPts val="0"/>
              </a:spcAft>
              <a:buClr>
                <a:srgbClr val="262626"/>
              </a:buClr>
              <a:buSzPts val="2000"/>
              <a:buChar char=" "/>
            </a:pPr>
            <a:r>
              <a:rPr lang="es-AR" dirty="0" err="1"/>
              <a:t>Semi-centralizada</a:t>
            </a:r>
            <a:r>
              <a:rPr lang="es-AR" dirty="0"/>
              <a:t>  </a:t>
            </a:r>
            <a:endParaRPr dirty="0"/>
          </a:p>
          <a:p>
            <a:pPr marL="822960" lvl="3" indent="-822960" algn="l" rtl="0">
              <a:lnSpc>
                <a:spcPct val="85000"/>
              </a:lnSpc>
              <a:spcBef>
                <a:spcPts val="600"/>
              </a:spcBef>
              <a:spcAft>
                <a:spcPts val="0"/>
              </a:spcAft>
              <a:buClr>
                <a:srgbClr val="262626"/>
              </a:buClr>
              <a:buSzPts val="1800"/>
              <a:buChar char=" "/>
            </a:pPr>
            <a:r>
              <a:rPr lang="es-AR" dirty="0"/>
              <a:t>donde un servidor ayuda a conectarse a los nodos o coordinar resultados</a:t>
            </a:r>
            <a:endParaRPr dirty="0"/>
          </a:p>
          <a:p>
            <a:pPr marL="347472" lvl="1" indent="-342900" algn="l" rtl="0">
              <a:lnSpc>
                <a:spcPct val="85000"/>
              </a:lnSpc>
              <a:spcBef>
                <a:spcPts val="600"/>
              </a:spcBef>
              <a:spcAft>
                <a:spcPts val="0"/>
              </a:spcAft>
              <a:buClr>
                <a:srgbClr val="262626"/>
              </a:buClr>
              <a:buSzPts val="2400"/>
              <a:buChar char=" "/>
            </a:pPr>
            <a:r>
              <a:rPr lang="es-AR" dirty="0"/>
              <a:t>Ejemplos: Torrents, Skype, ICQ, </a:t>
            </a:r>
            <a:r>
              <a:rPr lang="es-AR" dirty="0" err="1"/>
              <a:t>SETI@Home</a:t>
            </a:r>
            <a:endParaRPr dirty="0"/>
          </a:p>
          <a:p>
            <a:pPr marL="347472" lvl="1" indent="-190500" algn="l" rtl="0">
              <a:lnSpc>
                <a:spcPct val="85000"/>
              </a:lnSpc>
              <a:spcBef>
                <a:spcPts val="600"/>
              </a:spcBef>
              <a:spcAft>
                <a:spcPts val="0"/>
              </a:spcAft>
              <a:buClr>
                <a:srgbClr val="262626"/>
              </a:buClr>
              <a:buSzPts val="2400"/>
              <a:buNone/>
            </a:pPr>
            <a:endParaRPr dirty="0"/>
          </a:p>
          <a:p>
            <a:pPr marL="548640" lvl="2" indent="-421640" algn="l" rtl="0">
              <a:lnSpc>
                <a:spcPct val="85000"/>
              </a:lnSpc>
              <a:spcBef>
                <a:spcPts val="600"/>
              </a:spcBef>
              <a:spcAft>
                <a:spcPts val="0"/>
              </a:spcAft>
              <a:buClr>
                <a:srgbClr val="262626"/>
              </a:buClr>
              <a:buSzPts val="2000"/>
              <a:buNone/>
            </a:pPr>
            <a:endParaRPr dirty="0"/>
          </a:p>
          <a:p>
            <a:pPr marL="347472" lvl="1" indent="-190500" algn="l" rtl="0">
              <a:lnSpc>
                <a:spcPct val="85000"/>
              </a:lnSpc>
              <a:spcBef>
                <a:spcPts val="600"/>
              </a:spcBef>
              <a:spcAft>
                <a:spcPts val="0"/>
              </a:spcAft>
              <a:buClr>
                <a:srgbClr val="262626"/>
              </a:buClr>
              <a:buSzPts val="2400"/>
              <a:buNone/>
            </a:pPr>
            <a:endParaRPr dirty="0"/>
          </a:p>
        </p:txBody>
      </p:sp>
      <p:sp>
        <p:nvSpPr>
          <p:cNvPr id="592" name="Google Shape;592;p55"/>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56"/>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Arquitectura de los Sistemas Distribuidos</a:t>
            </a:r>
            <a:endParaRPr/>
          </a:p>
        </p:txBody>
      </p:sp>
      <p:sp>
        <p:nvSpPr>
          <p:cNvPr id="598" name="Google Shape;598;p56"/>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49</a:t>
            </a:fld>
            <a:endParaRPr/>
          </a:p>
        </p:txBody>
      </p:sp>
      <p:sp>
        <p:nvSpPr>
          <p:cNvPr id="599" name="Google Shape;599;p56"/>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SzPts val="1100"/>
              <a:buNone/>
            </a:pPr>
            <a:r>
              <a:rPr lang="es-AR"/>
              <a:t>Sommerville 9ª  Edición Cap 18</a:t>
            </a:r>
            <a:endParaRPr/>
          </a:p>
          <a:p>
            <a:pPr marL="91440" lvl="0" indent="-91440" algn="l" rtl="0">
              <a:lnSpc>
                <a:spcPct val="85000"/>
              </a:lnSpc>
              <a:spcBef>
                <a:spcPts val="0"/>
              </a:spcBef>
              <a:spcAft>
                <a:spcPts val="0"/>
              </a:spcAft>
              <a:buSzPts val="1100"/>
              <a:buNone/>
            </a:pPr>
            <a:endParaRPr/>
          </a:p>
          <a:p>
            <a:pPr marL="91440" lvl="0" indent="-91440" algn="l" rtl="0">
              <a:lnSpc>
                <a:spcPct val="85000"/>
              </a:lnSpc>
              <a:spcBef>
                <a:spcPts val="0"/>
              </a:spcBef>
              <a:spcAft>
                <a:spcPts val="0"/>
              </a:spcAft>
              <a:buSzPts val="1100"/>
              <a:buNone/>
            </a:pPr>
            <a:endParaRPr/>
          </a:p>
        </p:txBody>
      </p:sp>
      <p:sp>
        <p:nvSpPr>
          <p:cNvPr id="600" name="Google Shape;600;p56"/>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dirty="0"/>
              <a:t>Computación Distribuida </a:t>
            </a:r>
            <a:r>
              <a:rPr lang="es-AR" dirty="0" err="1"/>
              <a:t>inter-organizacional</a:t>
            </a:r>
            <a:endParaRPr dirty="0"/>
          </a:p>
          <a:p>
            <a:pPr marL="347472" lvl="1" indent="-342900" algn="l" rtl="0">
              <a:lnSpc>
                <a:spcPct val="85000"/>
              </a:lnSpc>
              <a:spcBef>
                <a:spcPts val="600"/>
              </a:spcBef>
              <a:spcAft>
                <a:spcPts val="0"/>
              </a:spcAft>
              <a:buClr>
                <a:srgbClr val="262626"/>
              </a:buClr>
              <a:buSzPts val="2400"/>
              <a:buChar char=" "/>
            </a:pPr>
            <a:r>
              <a:rPr lang="es-AR" u="sng" dirty="0"/>
              <a:t>Arquitecturas Peer-</a:t>
            </a:r>
            <a:r>
              <a:rPr lang="es-AR" u="sng" dirty="0" err="1"/>
              <a:t>to</a:t>
            </a:r>
            <a:r>
              <a:rPr lang="es-AR" u="sng" dirty="0"/>
              <a:t>-Peer (P2P)</a:t>
            </a:r>
            <a:endParaRPr u="sng" dirty="0"/>
          </a:p>
          <a:p>
            <a:pPr marL="91440" lvl="0" indent="0" algn="l" rtl="0">
              <a:lnSpc>
                <a:spcPct val="85000"/>
              </a:lnSpc>
              <a:spcBef>
                <a:spcPts val="1300"/>
              </a:spcBef>
              <a:spcAft>
                <a:spcPts val="0"/>
              </a:spcAft>
              <a:buClr>
                <a:srgbClr val="C00000"/>
              </a:buClr>
              <a:buSzPts val="2400"/>
              <a:buFont typeface="Arial"/>
              <a:buNone/>
            </a:pPr>
            <a:endParaRPr dirty="0"/>
          </a:p>
        </p:txBody>
      </p:sp>
      <p:sp>
        <p:nvSpPr>
          <p:cNvPr id="601" name="Google Shape;601;p56"/>
          <p:cNvSpPr txBox="1">
            <a:spLocks noGrp="1"/>
          </p:cNvSpPr>
          <p:nvPr>
            <p:ph type="dt" idx="10"/>
          </p:nvPr>
        </p:nvSpPr>
        <p:spPr>
          <a:xfrm>
            <a:off x="2567608" y="6543221"/>
            <a:ext cx="825989" cy="25608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2022</a:t>
            </a:r>
            <a:endParaRPr/>
          </a:p>
        </p:txBody>
      </p:sp>
      <p:sp>
        <p:nvSpPr>
          <p:cNvPr id="602" name="Google Shape;602;p56"/>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pic>
        <p:nvPicPr>
          <p:cNvPr id="603" name="Google Shape;603;p56"/>
          <p:cNvPicPr preferRelativeResize="0"/>
          <p:nvPr/>
        </p:nvPicPr>
        <p:blipFill rotWithShape="1">
          <a:blip r:embed="rId3">
            <a:alphaModFix/>
          </a:blip>
          <a:srcRect/>
          <a:stretch/>
        </p:blipFill>
        <p:spPr>
          <a:xfrm>
            <a:off x="1530753" y="3572446"/>
            <a:ext cx="5141913" cy="2455862"/>
          </a:xfrm>
          <a:prstGeom prst="rect">
            <a:avLst/>
          </a:prstGeom>
          <a:noFill/>
          <a:ln>
            <a:noFill/>
          </a:ln>
          <a:effectLst>
            <a:outerShdw blurRad="292100" dist="139700" dir="2700000" algn="tl" rotWithShape="0">
              <a:srgbClr val="333333">
                <a:alpha val="64313"/>
              </a:srgbClr>
            </a:outerShdw>
          </a:effectLst>
        </p:spPr>
      </p:pic>
      <p:pic>
        <p:nvPicPr>
          <p:cNvPr id="604" name="Google Shape;604;p56"/>
          <p:cNvPicPr preferRelativeResize="0"/>
          <p:nvPr/>
        </p:nvPicPr>
        <p:blipFill rotWithShape="1">
          <a:blip r:embed="rId4">
            <a:alphaModFix/>
          </a:blip>
          <a:srcRect/>
          <a:stretch/>
        </p:blipFill>
        <p:spPr>
          <a:xfrm>
            <a:off x="6958416" y="3501008"/>
            <a:ext cx="3546475" cy="2287588"/>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5"/>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Diseño Arquitectónico</a:t>
            </a:r>
            <a:endParaRPr/>
          </a:p>
        </p:txBody>
      </p:sp>
      <p:sp>
        <p:nvSpPr>
          <p:cNvPr id="154" name="Google Shape;154;p5"/>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5</a:t>
            </a:fld>
            <a:endParaRPr/>
          </a:p>
        </p:txBody>
      </p:sp>
      <p:sp>
        <p:nvSpPr>
          <p:cNvPr id="155" name="Google Shape;155;p5"/>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156" name="Google Shape;156;p5"/>
          <p:cNvSpPr txBox="1">
            <a:spLocks noGrp="1"/>
          </p:cNvSpPr>
          <p:nvPr>
            <p:ph type="body" idx="2"/>
          </p:nvPr>
        </p:nvSpPr>
        <p:spPr>
          <a:xfrm>
            <a:off x="623393" y="1462100"/>
            <a:ext cx="9793088" cy="4478753"/>
          </a:xfrm>
          <a:prstGeom prst="rect">
            <a:avLst/>
          </a:prstGeom>
          <a:noFill/>
          <a:ln>
            <a:noFill/>
          </a:ln>
        </p:spPr>
        <p:txBody>
          <a:bodyPr spcFirstLastPara="1" wrap="square" lIns="91425" tIns="45700" rIns="91425" bIns="45700" anchor="t" anchorCtr="0">
            <a:normAutofit lnSpcReduction="10000"/>
          </a:bodyPr>
          <a:lstStyle/>
          <a:p>
            <a:pPr marL="91440" lvl="0" indent="-91440" algn="l" rtl="0">
              <a:lnSpc>
                <a:spcPct val="85000"/>
              </a:lnSpc>
              <a:spcBef>
                <a:spcPts val="0"/>
              </a:spcBef>
              <a:spcAft>
                <a:spcPts val="0"/>
              </a:spcAft>
              <a:buClr>
                <a:srgbClr val="C00000"/>
              </a:buClr>
              <a:buSzPts val="2800"/>
              <a:buFont typeface="Arial"/>
              <a:buChar char="»"/>
            </a:pPr>
            <a:r>
              <a:rPr lang="es-AR" sz="2800"/>
              <a:t>Arquitectura y requisitos no funcionales</a:t>
            </a:r>
            <a:endParaRPr/>
          </a:p>
          <a:p>
            <a:pPr marL="347472" lvl="1" indent="-342900" algn="l" rtl="0">
              <a:lnSpc>
                <a:spcPct val="85000"/>
              </a:lnSpc>
              <a:spcBef>
                <a:spcPts val="600"/>
              </a:spcBef>
              <a:spcAft>
                <a:spcPts val="0"/>
              </a:spcAft>
              <a:buClr>
                <a:srgbClr val="262626"/>
              </a:buClr>
              <a:buSzPts val="2800"/>
              <a:buChar char=" "/>
            </a:pPr>
            <a:r>
              <a:rPr lang="es-AR" sz="2800"/>
              <a:t>Protección</a:t>
            </a:r>
            <a:endParaRPr/>
          </a:p>
          <a:p>
            <a:pPr marL="548640" lvl="2" indent="-548640" algn="l" rtl="0">
              <a:lnSpc>
                <a:spcPct val="85000"/>
              </a:lnSpc>
              <a:spcBef>
                <a:spcPts val="600"/>
              </a:spcBef>
              <a:spcAft>
                <a:spcPts val="0"/>
              </a:spcAft>
              <a:buClr>
                <a:srgbClr val="262626"/>
              </a:buClr>
              <a:buSzPts val="2400"/>
              <a:buChar char=" "/>
            </a:pPr>
            <a:r>
              <a:rPr lang="es-AR" sz="2400"/>
              <a:t>La arquitectura deberá diseñarse para que las operaciones relacionadas con la protección se localicen en un único sub-sistema (o grupo pequeño), para reducir los costos y problemas de validación de la protección. </a:t>
            </a:r>
            <a:endParaRPr/>
          </a:p>
          <a:p>
            <a:pPr marL="347472" lvl="1" indent="-342900" algn="l" rtl="0">
              <a:lnSpc>
                <a:spcPct val="85000"/>
              </a:lnSpc>
              <a:spcBef>
                <a:spcPts val="600"/>
              </a:spcBef>
              <a:spcAft>
                <a:spcPts val="0"/>
              </a:spcAft>
              <a:buClr>
                <a:srgbClr val="262626"/>
              </a:buClr>
              <a:buSzPts val="2800"/>
              <a:buChar char=" "/>
            </a:pPr>
            <a:r>
              <a:rPr lang="es-AR" sz="2800"/>
              <a:t>Disponibilidad</a:t>
            </a:r>
            <a:endParaRPr/>
          </a:p>
          <a:p>
            <a:pPr marL="548640" lvl="2" indent="-548640" algn="l" rtl="0">
              <a:lnSpc>
                <a:spcPct val="85000"/>
              </a:lnSpc>
              <a:spcBef>
                <a:spcPts val="600"/>
              </a:spcBef>
              <a:spcAft>
                <a:spcPts val="0"/>
              </a:spcAft>
              <a:buClr>
                <a:srgbClr val="262626"/>
              </a:buClr>
              <a:buSzPts val="2400"/>
              <a:buChar char=" "/>
            </a:pPr>
            <a:r>
              <a:rPr lang="es-AR" sz="2400"/>
              <a:t>La arquitectura se deberá diseñar con componentes redundantes para que sea posible el reemplazo sin detener el sistema, arquitectura muy tolerante a fallos.</a:t>
            </a:r>
            <a:endParaRPr/>
          </a:p>
          <a:p>
            <a:pPr marL="347472" lvl="1" indent="-342900" algn="l" rtl="0">
              <a:lnSpc>
                <a:spcPct val="85000"/>
              </a:lnSpc>
              <a:spcBef>
                <a:spcPts val="600"/>
              </a:spcBef>
              <a:spcAft>
                <a:spcPts val="0"/>
              </a:spcAft>
              <a:buClr>
                <a:srgbClr val="262626"/>
              </a:buClr>
              <a:buSzPts val="2800"/>
              <a:buChar char=" "/>
            </a:pPr>
            <a:r>
              <a:rPr lang="es-AR" sz="2800"/>
              <a:t>Mantenibilidad</a:t>
            </a:r>
            <a:endParaRPr/>
          </a:p>
          <a:p>
            <a:pPr marL="548640" lvl="2" indent="-548640" algn="l" rtl="0">
              <a:lnSpc>
                <a:spcPct val="85000"/>
              </a:lnSpc>
              <a:spcBef>
                <a:spcPts val="600"/>
              </a:spcBef>
              <a:spcAft>
                <a:spcPts val="0"/>
              </a:spcAft>
              <a:buClr>
                <a:srgbClr val="262626"/>
              </a:buClr>
              <a:buSzPts val="2400"/>
              <a:buChar char=" "/>
            </a:pPr>
            <a:r>
              <a:rPr lang="es-AR" sz="2400"/>
              <a:t>La arquitectura del sistema debe diseñarse con componentes autocontenidos de grano fino que puedan modificarse con facilidad. </a:t>
            </a:r>
            <a:endParaRPr/>
          </a:p>
          <a:p>
            <a:pPr marL="548640" lvl="2" indent="-421640" algn="l" rtl="0">
              <a:lnSpc>
                <a:spcPct val="85000"/>
              </a:lnSpc>
              <a:spcBef>
                <a:spcPts val="600"/>
              </a:spcBef>
              <a:spcAft>
                <a:spcPts val="0"/>
              </a:spcAft>
              <a:buClr>
                <a:srgbClr val="262626"/>
              </a:buClr>
              <a:buSzPts val="2000"/>
              <a:buNone/>
            </a:pPr>
            <a:endParaRPr/>
          </a:p>
        </p:txBody>
      </p:sp>
      <p:sp>
        <p:nvSpPr>
          <p:cNvPr id="157" name="Google Shape;157;p5"/>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57"/>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Arquitectura de los Sistemas Distribuidos</a:t>
            </a:r>
            <a:endParaRPr/>
          </a:p>
        </p:txBody>
      </p:sp>
      <p:sp>
        <p:nvSpPr>
          <p:cNvPr id="610" name="Google Shape;610;p57"/>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50</a:t>
            </a:fld>
            <a:endParaRPr/>
          </a:p>
        </p:txBody>
      </p:sp>
      <p:sp>
        <p:nvSpPr>
          <p:cNvPr id="611" name="Google Shape;611;p57"/>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SzPts val="1100"/>
              <a:buNone/>
            </a:pPr>
            <a:r>
              <a:rPr lang="es-AR"/>
              <a:t>Sommerville 9ª  Edición Cap 18</a:t>
            </a:r>
            <a:endParaRPr/>
          </a:p>
          <a:p>
            <a:pPr marL="91440" lvl="0" indent="-91440" algn="l" rtl="0">
              <a:lnSpc>
                <a:spcPct val="85000"/>
              </a:lnSpc>
              <a:spcBef>
                <a:spcPts val="0"/>
              </a:spcBef>
              <a:spcAft>
                <a:spcPts val="0"/>
              </a:spcAft>
              <a:buSzPts val="1100"/>
              <a:buNone/>
            </a:pPr>
            <a:endParaRPr/>
          </a:p>
          <a:p>
            <a:pPr marL="91440" lvl="0" indent="-91440" algn="l" rtl="0">
              <a:lnSpc>
                <a:spcPct val="85000"/>
              </a:lnSpc>
              <a:spcBef>
                <a:spcPts val="0"/>
              </a:spcBef>
              <a:spcAft>
                <a:spcPts val="0"/>
              </a:spcAft>
              <a:buSzPts val="1100"/>
              <a:buNone/>
            </a:pPr>
            <a:endParaRPr/>
          </a:p>
        </p:txBody>
      </p:sp>
      <p:sp>
        <p:nvSpPr>
          <p:cNvPr id="612" name="Google Shape;612;p57"/>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3200"/>
              <a:buFont typeface="Arial"/>
              <a:buChar char="»"/>
            </a:pPr>
            <a:r>
              <a:rPr lang="es-AR" sz="3200" dirty="0"/>
              <a:t>Computación Distribuida </a:t>
            </a:r>
            <a:r>
              <a:rPr lang="es-AR" sz="3200" dirty="0" err="1"/>
              <a:t>inter-organizacional</a:t>
            </a:r>
            <a:endParaRPr dirty="0"/>
          </a:p>
          <a:p>
            <a:pPr marL="347472" lvl="1" indent="-342900" algn="l" rtl="0">
              <a:lnSpc>
                <a:spcPct val="85000"/>
              </a:lnSpc>
              <a:spcBef>
                <a:spcPts val="600"/>
              </a:spcBef>
              <a:spcAft>
                <a:spcPts val="0"/>
              </a:spcAft>
              <a:buClr>
                <a:srgbClr val="262626"/>
              </a:buClr>
              <a:buSzPts val="3200"/>
              <a:buChar char=" "/>
            </a:pPr>
            <a:r>
              <a:rPr lang="es-AR" sz="3200" u="sng" dirty="0"/>
              <a:t>Arquitectura de sistemas orientadas a servicios</a:t>
            </a:r>
            <a:endParaRPr u="sng" dirty="0"/>
          </a:p>
          <a:p>
            <a:pPr marL="548640" lvl="2" indent="-548640" algn="l" rtl="0">
              <a:lnSpc>
                <a:spcPct val="85000"/>
              </a:lnSpc>
              <a:spcBef>
                <a:spcPts val="600"/>
              </a:spcBef>
              <a:spcAft>
                <a:spcPts val="0"/>
              </a:spcAft>
              <a:buClr>
                <a:srgbClr val="262626"/>
              </a:buClr>
              <a:buSzPts val="2800"/>
              <a:buChar char=" "/>
            </a:pPr>
            <a:r>
              <a:rPr lang="es-AR" sz="2800" dirty="0"/>
              <a:t>Servicio</a:t>
            </a:r>
            <a:endParaRPr dirty="0"/>
          </a:p>
          <a:p>
            <a:pPr marL="822960" lvl="3" indent="-822960" algn="l" rtl="0">
              <a:lnSpc>
                <a:spcPct val="85000"/>
              </a:lnSpc>
              <a:spcBef>
                <a:spcPts val="600"/>
              </a:spcBef>
              <a:spcAft>
                <a:spcPts val="0"/>
              </a:spcAft>
              <a:buClr>
                <a:srgbClr val="262626"/>
              </a:buClr>
              <a:buSzPts val="2400"/>
              <a:buChar char=" "/>
            </a:pPr>
            <a:r>
              <a:rPr lang="es-AR" sz="2400" dirty="0"/>
              <a:t>Representación de un recurso computacional o de información que puede ser utilizado por otros programas. </a:t>
            </a:r>
            <a:endParaRPr dirty="0"/>
          </a:p>
          <a:p>
            <a:pPr marL="822960" lvl="3" indent="-822960" algn="l" rtl="0">
              <a:lnSpc>
                <a:spcPct val="85000"/>
              </a:lnSpc>
              <a:spcBef>
                <a:spcPts val="600"/>
              </a:spcBef>
              <a:spcAft>
                <a:spcPts val="0"/>
              </a:spcAft>
              <a:buClr>
                <a:srgbClr val="262626"/>
              </a:buClr>
              <a:buSzPts val="2400"/>
              <a:buChar char=" "/>
            </a:pPr>
            <a:r>
              <a:rPr lang="es-AR" sz="2400" dirty="0"/>
              <a:t>Un servicio es independiente de la aplicación que lo utiliza</a:t>
            </a:r>
            <a:endParaRPr dirty="0"/>
          </a:p>
          <a:p>
            <a:pPr marL="822960" lvl="3" indent="-822960" algn="l" rtl="0">
              <a:lnSpc>
                <a:spcPct val="85000"/>
              </a:lnSpc>
              <a:spcBef>
                <a:spcPts val="600"/>
              </a:spcBef>
              <a:spcAft>
                <a:spcPts val="0"/>
              </a:spcAft>
              <a:buClr>
                <a:srgbClr val="262626"/>
              </a:buClr>
              <a:buSzPts val="2400"/>
              <a:buChar char=" "/>
            </a:pPr>
            <a:r>
              <a:rPr lang="es-AR" sz="2400" dirty="0"/>
              <a:t>Un servicio puede ser utilizado por varias organizaciones </a:t>
            </a:r>
            <a:endParaRPr dirty="0"/>
          </a:p>
          <a:p>
            <a:pPr marL="822960" lvl="3" indent="-822960" algn="l" rtl="0">
              <a:lnSpc>
                <a:spcPct val="85000"/>
              </a:lnSpc>
              <a:spcBef>
                <a:spcPts val="600"/>
              </a:spcBef>
              <a:spcAft>
                <a:spcPts val="0"/>
              </a:spcAft>
              <a:buClr>
                <a:srgbClr val="262626"/>
              </a:buClr>
              <a:buSzPts val="2400"/>
              <a:buChar char=" "/>
            </a:pPr>
            <a:r>
              <a:rPr lang="es-AR" sz="2400" dirty="0"/>
              <a:t>Una aplicación puede construirse enlazando servicios</a:t>
            </a:r>
            <a:endParaRPr dirty="0"/>
          </a:p>
          <a:p>
            <a:pPr marL="822960" lvl="3" indent="-822960" algn="l" rtl="0">
              <a:lnSpc>
                <a:spcPct val="85000"/>
              </a:lnSpc>
              <a:spcBef>
                <a:spcPts val="600"/>
              </a:spcBef>
              <a:spcAft>
                <a:spcPts val="0"/>
              </a:spcAft>
              <a:buClr>
                <a:srgbClr val="262626"/>
              </a:buClr>
              <a:buSzPts val="2400"/>
              <a:buChar char=" "/>
            </a:pPr>
            <a:r>
              <a:rPr lang="es-AR" sz="2400" dirty="0"/>
              <a:t>Las arquitecturas de las aplicaciones de servicios web son arquitecturas débilmente acopladas</a:t>
            </a:r>
            <a:endParaRPr dirty="0"/>
          </a:p>
          <a:p>
            <a:pPr marL="548640" lvl="2" indent="-370840" algn="l" rtl="0">
              <a:lnSpc>
                <a:spcPct val="85000"/>
              </a:lnSpc>
              <a:spcBef>
                <a:spcPts val="600"/>
              </a:spcBef>
              <a:spcAft>
                <a:spcPts val="0"/>
              </a:spcAft>
              <a:buClr>
                <a:srgbClr val="262626"/>
              </a:buClr>
              <a:buSzPts val="2800"/>
              <a:buNone/>
            </a:pPr>
            <a:endParaRPr sz="2800" dirty="0"/>
          </a:p>
        </p:txBody>
      </p:sp>
      <p:sp>
        <p:nvSpPr>
          <p:cNvPr id="613" name="Google Shape;613;p57"/>
          <p:cNvSpPr txBox="1">
            <a:spLocks noGrp="1"/>
          </p:cNvSpPr>
          <p:nvPr>
            <p:ph type="dt" idx="10"/>
          </p:nvPr>
        </p:nvSpPr>
        <p:spPr>
          <a:xfrm>
            <a:off x="2567608" y="6543221"/>
            <a:ext cx="825989" cy="25608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2022</a:t>
            </a:r>
            <a:endParaRPr/>
          </a:p>
        </p:txBody>
      </p:sp>
      <p:sp>
        <p:nvSpPr>
          <p:cNvPr id="614" name="Google Shape;614;p57"/>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8"/>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Arquitectura de los Sistemas Distribuidos</a:t>
            </a:r>
            <a:endParaRPr/>
          </a:p>
        </p:txBody>
      </p:sp>
      <p:sp>
        <p:nvSpPr>
          <p:cNvPr id="620" name="Google Shape;620;p58"/>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51</a:t>
            </a:fld>
            <a:endParaRPr/>
          </a:p>
        </p:txBody>
      </p:sp>
      <p:sp>
        <p:nvSpPr>
          <p:cNvPr id="621" name="Google Shape;621;p58"/>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SzPts val="1100"/>
              <a:buNone/>
            </a:pPr>
            <a:r>
              <a:rPr lang="es-AR"/>
              <a:t>Sommerville 9ª  Edición Cap 18</a:t>
            </a:r>
            <a:endParaRPr/>
          </a:p>
          <a:p>
            <a:pPr marL="91440" lvl="0" indent="-91440" algn="l" rtl="0">
              <a:lnSpc>
                <a:spcPct val="85000"/>
              </a:lnSpc>
              <a:spcBef>
                <a:spcPts val="0"/>
              </a:spcBef>
              <a:spcAft>
                <a:spcPts val="0"/>
              </a:spcAft>
              <a:buSzPts val="1100"/>
              <a:buNone/>
            </a:pPr>
            <a:endParaRPr/>
          </a:p>
          <a:p>
            <a:pPr marL="91440" lvl="0" indent="-91440" algn="l" rtl="0">
              <a:lnSpc>
                <a:spcPct val="85000"/>
              </a:lnSpc>
              <a:spcBef>
                <a:spcPts val="0"/>
              </a:spcBef>
              <a:spcAft>
                <a:spcPts val="0"/>
              </a:spcAft>
              <a:buSzPts val="1100"/>
              <a:buNone/>
            </a:pPr>
            <a:endParaRPr/>
          </a:p>
        </p:txBody>
      </p:sp>
      <p:sp>
        <p:nvSpPr>
          <p:cNvPr id="622" name="Google Shape;622;p58"/>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3200"/>
              <a:buFont typeface="Arial"/>
              <a:buChar char="»"/>
            </a:pPr>
            <a:r>
              <a:rPr lang="es-AR" sz="3200" dirty="0"/>
              <a:t>Computación Distribuida </a:t>
            </a:r>
            <a:r>
              <a:rPr lang="es-AR" sz="3200" dirty="0" err="1"/>
              <a:t>inter-organizacional</a:t>
            </a:r>
            <a:endParaRPr dirty="0"/>
          </a:p>
          <a:p>
            <a:pPr marL="347472" lvl="1" indent="-342900" algn="l" rtl="0">
              <a:lnSpc>
                <a:spcPct val="85000"/>
              </a:lnSpc>
              <a:spcBef>
                <a:spcPts val="600"/>
              </a:spcBef>
              <a:spcAft>
                <a:spcPts val="0"/>
              </a:spcAft>
              <a:buClr>
                <a:srgbClr val="262626"/>
              </a:buClr>
              <a:buSzPts val="3200"/>
              <a:buChar char=" "/>
            </a:pPr>
            <a:r>
              <a:rPr lang="es-AR" sz="3200" u="sng" dirty="0"/>
              <a:t>Arquitectura de sistemas orientadas a servicios</a:t>
            </a:r>
            <a:endParaRPr u="sng" dirty="0"/>
          </a:p>
          <a:p>
            <a:pPr marL="548640" lvl="2" indent="-548640" algn="l" rtl="0">
              <a:lnSpc>
                <a:spcPct val="85000"/>
              </a:lnSpc>
              <a:spcBef>
                <a:spcPts val="600"/>
              </a:spcBef>
              <a:spcAft>
                <a:spcPts val="0"/>
              </a:spcAft>
              <a:buClr>
                <a:srgbClr val="262626"/>
              </a:buClr>
              <a:buSzPts val="2800"/>
              <a:buChar char=" "/>
            </a:pPr>
            <a:r>
              <a:rPr lang="es-AR" sz="2800" dirty="0"/>
              <a:t>Funcionamiento</a:t>
            </a:r>
            <a:endParaRPr dirty="0"/>
          </a:p>
          <a:p>
            <a:pPr marL="822960" lvl="3" indent="-822960" algn="l" rtl="0">
              <a:lnSpc>
                <a:spcPct val="85000"/>
              </a:lnSpc>
              <a:spcBef>
                <a:spcPts val="600"/>
              </a:spcBef>
              <a:spcAft>
                <a:spcPts val="0"/>
              </a:spcAft>
              <a:buClr>
                <a:srgbClr val="262626"/>
              </a:buClr>
              <a:buSzPts val="2400"/>
              <a:buChar char=" "/>
            </a:pPr>
            <a:r>
              <a:rPr lang="es-AR" sz="2400" dirty="0"/>
              <a:t>Un proveedor de servicios oferta servicios definiendo su interfaz y su funcionalidad </a:t>
            </a:r>
            <a:endParaRPr dirty="0"/>
          </a:p>
          <a:p>
            <a:pPr marL="822960" lvl="3" indent="-822960" algn="l" rtl="0">
              <a:lnSpc>
                <a:spcPct val="85000"/>
              </a:lnSpc>
              <a:spcBef>
                <a:spcPts val="600"/>
              </a:spcBef>
              <a:spcAft>
                <a:spcPts val="0"/>
              </a:spcAft>
              <a:buClr>
                <a:srgbClr val="262626"/>
              </a:buClr>
              <a:buSzPts val="2400"/>
              <a:buChar char=" "/>
            </a:pPr>
            <a:r>
              <a:rPr lang="es-AR" sz="2400" dirty="0"/>
              <a:t>Para que el servicio sea externo, el proveedor publica el servicio en un “registro de servicio” con información del mismo</a:t>
            </a:r>
            <a:endParaRPr dirty="0"/>
          </a:p>
          <a:p>
            <a:pPr marL="822960" lvl="3" indent="-822960" algn="l" rtl="0">
              <a:lnSpc>
                <a:spcPct val="85000"/>
              </a:lnSpc>
              <a:spcBef>
                <a:spcPts val="600"/>
              </a:spcBef>
              <a:spcAft>
                <a:spcPts val="0"/>
              </a:spcAft>
              <a:buClr>
                <a:srgbClr val="262626"/>
              </a:buClr>
              <a:buSzPts val="2400"/>
              <a:buChar char=" "/>
            </a:pPr>
            <a:r>
              <a:rPr lang="es-AR" sz="2400" dirty="0"/>
              <a:t>Un solicitante enlaza este servicio a su aplicación, es decir</a:t>
            </a:r>
            <a:endParaRPr dirty="0"/>
          </a:p>
          <a:p>
            <a:pPr marL="1008000" lvl="3" indent="0" algn="l" rtl="0">
              <a:lnSpc>
                <a:spcPct val="85000"/>
              </a:lnSpc>
              <a:spcBef>
                <a:spcPts val="600"/>
              </a:spcBef>
              <a:spcAft>
                <a:spcPts val="0"/>
              </a:spcAft>
              <a:buClr>
                <a:srgbClr val="262626"/>
              </a:buClr>
              <a:buSzPts val="2400"/>
              <a:buNone/>
            </a:pPr>
            <a:r>
              <a:rPr lang="es-AR" sz="2400" dirty="0"/>
              <a:t> que el solicitante incluye el </a:t>
            </a:r>
            <a:endParaRPr dirty="0"/>
          </a:p>
          <a:p>
            <a:pPr marL="1008000" lvl="3" indent="0" algn="l" rtl="0">
              <a:lnSpc>
                <a:spcPct val="85000"/>
              </a:lnSpc>
              <a:spcBef>
                <a:spcPts val="600"/>
              </a:spcBef>
              <a:spcAft>
                <a:spcPts val="0"/>
              </a:spcAft>
              <a:buClr>
                <a:srgbClr val="262626"/>
              </a:buClr>
              <a:buSzPts val="2400"/>
              <a:buNone/>
            </a:pPr>
            <a:r>
              <a:rPr lang="es-AR" sz="2400" dirty="0"/>
              <a:t>código para invocarlo y procesa el </a:t>
            </a:r>
            <a:endParaRPr dirty="0"/>
          </a:p>
          <a:p>
            <a:pPr marL="1008000" lvl="3" indent="0" algn="l" rtl="0">
              <a:lnSpc>
                <a:spcPct val="85000"/>
              </a:lnSpc>
              <a:spcBef>
                <a:spcPts val="600"/>
              </a:spcBef>
              <a:spcAft>
                <a:spcPts val="0"/>
              </a:spcAft>
              <a:buClr>
                <a:srgbClr val="262626"/>
              </a:buClr>
              <a:buSzPts val="2400"/>
              <a:buNone/>
            </a:pPr>
            <a:r>
              <a:rPr lang="es-AR" sz="2400" dirty="0"/>
              <a:t>resultado del mismo</a:t>
            </a:r>
            <a:endParaRPr dirty="0"/>
          </a:p>
          <a:p>
            <a:pPr marL="91440" lvl="0" indent="0" algn="l" rtl="0">
              <a:lnSpc>
                <a:spcPct val="85000"/>
              </a:lnSpc>
              <a:spcBef>
                <a:spcPts val="1300"/>
              </a:spcBef>
              <a:spcAft>
                <a:spcPts val="0"/>
              </a:spcAft>
              <a:buClr>
                <a:srgbClr val="C00000"/>
              </a:buClr>
              <a:buSzPts val="3200"/>
              <a:buFont typeface="Arial"/>
              <a:buNone/>
            </a:pPr>
            <a:endParaRPr sz="3200" dirty="0"/>
          </a:p>
        </p:txBody>
      </p:sp>
      <p:sp>
        <p:nvSpPr>
          <p:cNvPr id="623" name="Google Shape;623;p58"/>
          <p:cNvSpPr txBox="1">
            <a:spLocks noGrp="1"/>
          </p:cNvSpPr>
          <p:nvPr>
            <p:ph type="dt" idx="10"/>
          </p:nvPr>
        </p:nvSpPr>
        <p:spPr>
          <a:xfrm>
            <a:off x="2567608" y="6543221"/>
            <a:ext cx="825989" cy="25608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2022</a:t>
            </a:r>
            <a:endParaRPr/>
          </a:p>
        </p:txBody>
      </p:sp>
      <p:sp>
        <p:nvSpPr>
          <p:cNvPr id="624" name="Google Shape;624;p58"/>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pic>
        <p:nvPicPr>
          <p:cNvPr id="625" name="Google Shape;625;p58"/>
          <p:cNvPicPr preferRelativeResize="0"/>
          <p:nvPr/>
        </p:nvPicPr>
        <p:blipFill rotWithShape="1">
          <a:blip r:embed="rId3">
            <a:alphaModFix/>
          </a:blip>
          <a:srcRect l="3264" t="10089" r="8563" b="17910"/>
          <a:stretch/>
        </p:blipFill>
        <p:spPr>
          <a:xfrm>
            <a:off x="8165036" y="5029114"/>
            <a:ext cx="3888431" cy="1728192"/>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59"/>
          <p:cNvSpPr txBox="1">
            <a:spLocks noGrp="1"/>
          </p:cNvSpPr>
          <p:nvPr>
            <p:ph type="title"/>
          </p:nvPr>
        </p:nvSpPr>
        <p:spPr>
          <a:xfrm>
            <a:off x="653976" y="4737544"/>
            <a:ext cx="10780776" cy="613283"/>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4A6617"/>
              </a:buClr>
              <a:buSzPts val="3300"/>
              <a:buFont typeface="Calibri"/>
              <a:buNone/>
            </a:pPr>
            <a:r>
              <a:rPr lang="es-AR"/>
              <a:t>Ingeniería de software II</a:t>
            </a:r>
            <a:endParaRPr/>
          </a:p>
        </p:txBody>
      </p:sp>
      <p:sp>
        <p:nvSpPr>
          <p:cNvPr id="632" name="Google Shape;632;p59"/>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s-AR"/>
              <a:t>Codificación</a:t>
            </a:r>
            <a:endParaRPr/>
          </a:p>
        </p:txBody>
      </p:sp>
      <p:sp>
        <p:nvSpPr>
          <p:cNvPr id="633" name="Google Shape;633;p59"/>
          <p:cNvSpPr txBox="1">
            <a:spLocks noGrp="1"/>
          </p:cNvSpPr>
          <p:nvPr>
            <p:ph type="ftr" idx="11"/>
          </p:nvPr>
        </p:nvSpPr>
        <p:spPr>
          <a:xfrm>
            <a:off x="685800" y="6481098"/>
            <a:ext cx="2241848" cy="3022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
        <p:nvSpPr>
          <p:cNvPr id="634" name="Google Shape;634;p59"/>
          <p:cNvSpPr txBox="1">
            <a:spLocks noGrp="1"/>
          </p:cNvSpPr>
          <p:nvPr>
            <p:ph type="sldNum" idx="12"/>
          </p:nvPr>
        </p:nvSpPr>
        <p:spPr>
          <a:xfrm>
            <a:off x="9265920" y="2780930"/>
            <a:ext cx="2926080" cy="1397039"/>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52</a:t>
            </a:fld>
            <a:endParaRPr/>
          </a:p>
        </p:txBody>
      </p:sp>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60"/>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Codificación</a:t>
            </a:r>
            <a:endParaRPr/>
          </a:p>
        </p:txBody>
      </p:sp>
      <p:sp>
        <p:nvSpPr>
          <p:cNvPr id="640" name="Google Shape;640;p60"/>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53</a:t>
            </a:fld>
            <a:endParaRPr/>
          </a:p>
        </p:txBody>
      </p:sp>
      <p:sp>
        <p:nvSpPr>
          <p:cNvPr id="641" name="Google Shape;641;p60"/>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7</a:t>
            </a:r>
            <a:endParaRPr/>
          </a:p>
        </p:txBody>
      </p:sp>
      <p:sp>
        <p:nvSpPr>
          <p:cNvPr id="642" name="Google Shape;642;p60"/>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306000" lvl="0" indent="-306000" algn="just" rtl="0">
              <a:lnSpc>
                <a:spcPct val="85000"/>
              </a:lnSpc>
              <a:spcBef>
                <a:spcPts val="0"/>
              </a:spcBef>
              <a:spcAft>
                <a:spcPts val="0"/>
              </a:spcAft>
              <a:buSzPts val="2800"/>
              <a:buChar char="»"/>
            </a:pPr>
            <a:r>
              <a:rPr lang="es-AR" sz="2800"/>
              <a:t>Una vez establecido el diseño, se deben escribir los programas que implementen dicho diseño.</a:t>
            </a:r>
            <a:endParaRPr/>
          </a:p>
          <a:p>
            <a:pPr marL="306000" lvl="0" indent="-306000" algn="just" rtl="0">
              <a:lnSpc>
                <a:spcPct val="85000"/>
              </a:lnSpc>
              <a:spcBef>
                <a:spcPts val="1300"/>
              </a:spcBef>
              <a:spcAft>
                <a:spcPts val="0"/>
              </a:spcAft>
              <a:buSzPts val="2800"/>
              <a:buChar char="»"/>
            </a:pPr>
            <a:r>
              <a:rPr lang="es-AR" sz="2800"/>
              <a:t>Esto puede resultar una tarea compleja por distintos motivos:</a:t>
            </a:r>
            <a:endParaRPr/>
          </a:p>
          <a:p>
            <a:pPr marL="630000" lvl="1" indent="-306000" algn="just" rtl="0">
              <a:lnSpc>
                <a:spcPct val="85000"/>
              </a:lnSpc>
              <a:spcBef>
                <a:spcPts val="600"/>
              </a:spcBef>
              <a:spcAft>
                <a:spcPts val="0"/>
              </a:spcAft>
              <a:buClr>
                <a:srgbClr val="262626"/>
              </a:buClr>
              <a:buSzPts val="2400"/>
              <a:buChar char=" "/>
            </a:pPr>
            <a:r>
              <a:rPr lang="es-AR"/>
              <a:t>Los diseñadores pueden no haber tenido en cuenta las </a:t>
            </a:r>
            <a:r>
              <a:rPr lang="es-AR" u="sng"/>
              <a:t>particularidades de la plataforma</a:t>
            </a:r>
            <a:r>
              <a:rPr lang="es-AR"/>
              <a:t> y el </a:t>
            </a:r>
            <a:r>
              <a:rPr lang="es-AR" u="sng"/>
              <a:t>ambiente de programación</a:t>
            </a:r>
            <a:r>
              <a:rPr lang="es-AR"/>
              <a:t>.</a:t>
            </a:r>
            <a:endParaRPr/>
          </a:p>
          <a:p>
            <a:pPr marL="630000" lvl="1" indent="-306000" algn="just" rtl="0">
              <a:lnSpc>
                <a:spcPct val="85000"/>
              </a:lnSpc>
              <a:spcBef>
                <a:spcPts val="600"/>
              </a:spcBef>
              <a:spcAft>
                <a:spcPts val="0"/>
              </a:spcAft>
              <a:buClr>
                <a:srgbClr val="262626"/>
              </a:buClr>
              <a:buSzPts val="2400"/>
              <a:buChar char=" "/>
            </a:pPr>
            <a:r>
              <a:rPr lang="es-AR" u="sng"/>
              <a:t>Las estructuras</a:t>
            </a:r>
            <a:r>
              <a:rPr lang="es-AR"/>
              <a:t> e interrelaciones que son fáciles de describir mediante diagramas, no siempre resultan sencillas de escribir en código.</a:t>
            </a:r>
            <a:endParaRPr/>
          </a:p>
          <a:p>
            <a:pPr marL="630000" lvl="1" indent="-306000" algn="just" rtl="0">
              <a:lnSpc>
                <a:spcPct val="85000"/>
              </a:lnSpc>
              <a:spcBef>
                <a:spcPts val="600"/>
              </a:spcBef>
              <a:spcAft>
                <a:spcPts val="0"/>
              </a:spcAft>
              <a:buClr>
                <a:srgbClr val="262626"/>
              </a:buClr>
              <a:buSzPts val="2400"/>
              <a:buChar char=" "/>
            </a:pPr>
            <a:r>
              <a:rPr lang="es-AR"/>
              <a:t>Es indispensable escribir el </a:t>
            </a:r>
            <a:r>
              <a:rPr lang="es-AR" u="sng"/>
              <a:t>código</a:t>
            </a:r>
            <a:r>
              <a:rPr lang="es-AR"/>
              <a:t> de forma que resulte </a:t>
            </a:r>
            <a:r>
              <a:rPr lang="es-AR" u="sng"/>
              <a:t>comprensible</a:t>
            </a:r>
            <a:r>
              <a:rPr lang="es-AR"/>
              <a:t> para otras personas.</a:t>
            </a:r>
            <a:endParaRPr/>
          </a:p>
          <a:p>
            <a:pPr marL="630000" lvl="1" indent="-306000" algn="just" rtl="0">
              <a:lnSpc>
                <a:spcPct val="85000"/>
              </a:lnSpc>
              <a:spcBef>
                <a:spcPts val="600"/>
              </a:spcBef>
              <a:spcAft>
                <a:spcPts val="0"/>
              </a:spcAft>
              <a:buClr>
                <a:srgbClr val="262626"/>
              </a:buClr>
              <a:buSzPts val="2400"/>
              <a:buChar char=" "/>
            </a:pPr>
            <a:r>
              <a:rPr lang="es-AR"/>
              <a:t>Se deben sacar beneficios de las características de diseño creando </a:t>
            </a:r>
            <a:r>
              <a:rPr lang="es-AR" u="sng"/>
              <a:t>código que sea reutilizable</a:t>
            </a:r>
            <a:r>
              <a:rPr lang="es-AR"/>
              <a:t>. </a:t>
            </a:r>
            <a:endParaRPr/>
          </a:p>
          <a:p>
            <a:pPr marL="306000" lvl="0" indent="-153600" algn="just" rtl="0">
              <a:lnSpc>
                <a:spcPct val="85000"/>
              </a:lnSpc>
              <a:spcBef>
                <a:spcPts val="1300"/>
              </a:spcBef>
              <a:spcAft>
                <a:spcPts val="0"/>
              </a:spcAft>
              <a:buSzPts val="2400"/>
              <a:buNone/>
            </a:pPr>
            <a:endParaRPr/>
          </a:p>
        </p:txBody>
      </p:sp>
      <p:sp>
        <p:nvSpPr>
          <p:cNvPr id="643" name="Google Shape;643;p60"/>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61"/>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Codificación: Pautas Generales </a:t>
            </a:r>
            <a:endParaRPr/>
          </a:p>
        </p:txBody>
      </p:sp>
      <p:sp>
        <p:nvSpPr>
          <p:cNvPr id="649" name="Google Shape;649;p61"/>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54</a:t>
            </a:fld>
            <a:endParaRPr/>
          </a:p>
        </p:txBody>
      </p:sp>
      <p:sp>
        <p:nvSpPr>
          <p:cNvPr id="650" name="Google Shape;650;p61"/>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7</a:t>
            </a:r>
            <a:endParaRPr/>
          </a:p>
          <a:p>
            <a:pPr marL="91440" lvl="0" indent="-91440" algn="l" rtl="0">
              <a:lnSpc>
                <a:spcPct val="85000"/>
              </a:lnSpc>
              <a:spcBef>
                <a:spcPts val="0"/>
              </a:spcBef>
              <a:spcAft>
                <a:spcPts val="0"/>
              </a:spcAft>
              <a:buSzPts val="1100"/>
              <a:buNone/>
            </a:pPr>
            <a:endParaRPr/>
          </a:p>
        </p:txBody>
      </p:sp>
      <p:sp>
        <p:nvSpPr>
          <p:cNvPr id="651" name="Google Shape;651;p61"/>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Autofit/>
          </a:bodyPr>
          <a:lstStyle/>
          <a:p>
            <a:pPr marL="91440" lvl="0" indent="-146050" algn="just" rtl="0">
              <a:lnSpc>
                <a:spcPct val="85000"/>
              </a:lnSpc>
              <a:spcBef>
                <a:spcPts val="0"/>
              </a:spcBef>
              <a:spcAft>
                <a:spcPts val="0"/>
              </a:spcAft>
              <a:buSzPts val="2300"/>
              <a:buChar char="»"/>
            </a:pPr>
            <a:r>
              <a:rPr lang="es-AR" sz="2300"/>
              <a:t>Resultan útiles para conservar la calidad del diseño en la codificación:</a:t>
            </a:r>
            <a:endParaRPr/>
          </a:p>
          <a:p>
            <a:pPr marL="347472" lvl="1" indent="-342900" algn="just" rtl="0">
              <a:lnSpc>
                <a:spcPct val="85000"/>
              </a:lnSpc>
              <a:spcBef>
                <a:spcPts val="600"/>
              </a:spcBef>
              <a:spcAft>
                <a:spcPts val="0"/>
              </a:spcAft>
              <a:buClr>
                <a:srgbClr val="262626"/>
              </a:buClr>
              <a:buSzPts val="2300"/>
              <a:buChar char=" "/>
            </a:pPr>
            <a:r>
              <a:rPr lang="es-AR" sz="2300" b="1"/>
              <a:t>Localización de entrada y salida</a:t>
            </a:r>
            <a:r>
              <a:rPr lang="es-AR" sz="2300"/>
              <a:t>: es deseable localizarlas en componentes separados del resto del código ya que generalmente son más difíciles de probar.</a:t>
            </a:r>
            <a:endParaRPr/>
          </a:p>
          <a:p>
            <a:pPr marL="347472" lvl="1" indent="-342900" algn="just" rtl="0">
              <a:lnSpc>
                <a:spcPct val="85000"/>
              </a:lnSpc>
              <a:spcBef>
                <a:spcPts val="600"/>
              </a:spcBef>
              <a:spcAft>
                <a:spcPts val="0"/>
              </a:spcAft>
              <a:buClr>
                <a:srgbClr val="262626"/>
              </a:buClr>
              <a:buSzPts val="2300"/>
              <a:buChar char=" "/>
            </a:pPr>
            <a:r>
              <a:rPr lang="es-AR" sz="2300" b="1"/>
              <a:t>Inclusión de pseudocódigo</a:t>
            </a:r>
            <a:r>
              <a:rPr lang="es-AR" sz="2300"/>
              <a:t>: Es útil avanzar el diseño, realizando un pseudocódigo para adaptar el diseño al lenguaje elegido. </a:t>
            </a:r>
            <a:endParaRPr/>
          </a:p>
          <a:p>
            <a:pPr marL="347472" lvl="1" indent="-342900" algn="just" rtl="0">
              <a:lnSpc>
                <a:spcPct val="85000"/>
              </a:lnSpc>
              <a:spcBef>
                <a:spcPts val="600"/>
              </a:spcBef>
              <a:spcAft>
                <a:spcPts val="0"/>
              </a:spcAft>
              <a:buClr>
                <a:srgbClr val="262626"/>
              </a:buClr>
              <a:buSzPts val="2300"/>
              <a:buChar char=" "/>
            </a:pPr>
            <a:r>
              <a:rPr lang="es-AR" sz="2300" b="1"/>
              <a:t>Revisión y reescritura</a:t>
            </a:r>
            <a:r>
              <a:rPr lang="es-AR" sz="2300"/>
              <a:t>, no a los remiendos: Es recomendable realizar un borrador, revisarlo y reescribirlo tantas veces como sea necesario.</a:t>
            </a:r>
            <a:endParaRPr/>
          </a:p>
          <a:p>
            <a:pPr marL="347472" lvl="1" indent="-342900" algn="just" rtl="0">
              <a:lnSpc>
                <a:spcPct val="85000"/>
              </a:lnSpc>
              <a:spcBef>
                <a:spcPts val="600"/>
              </a:spcBef>
              <a:spcAft>
                <a:spcPts val="0"/>
              </a:spcAft>
              <a:buClr>
                <a:srgbClr val="262626"/>
              </a:buClr>
              <a:buSzPts val="2300"/>
              <a:buChar char=" "/>
            </a:pPr>
            <a:r>
              <a:rPr lang="es-AR" sz="2300" b="1"/>
              <a:t>Reutilización</a:t>
            </a:r>
            <a:r>
              <a:rPr lang="es-AR" sz="2300"/>
              <a:t>: Hay dos clases de reutilización:</a:t>
            </a:r>
            <a:endParaRPr/>
          </a:p>
          <a:p>
            <a:pPr marL="548640" lvl="2" indent="-548640" algn="just" rtl="0">
              <a:lnSpc>
                <a:spcPct val="85000"/>
              </a:lnSpc>
              <a:spcBef>
                <a:spcPts val="600"/>
              </a:spcBef>
              <a:spcAft>
                <a:spcPts val="0"/>
              </a:spcAft>
              <a:buClr>
                <a:srgbClr val="262626"/>
              </a:buClr>
              <a:buSzPts val="2300"/>
              <a:buChar char=" "/>
            </a:pPr>
            <a:r>
              <a:rPr lang="es-AR" sz="2300" u="sng"/>
              <a:t>Productiva</a:t>
            </a:r>
            <a:r>
              <a:rPr lang="es-AR" sz="2300"/>
              <a:t>: se crean componentes destinados a ser reutilizados por otra aplicación</a:t>
            </a:r>
            <a:endParaRPr/>
          </a:p>
          <a:p>
            <a:pPr marL="548640" lvl="2" indent="-548640" algn="just" rtl="0">
              <a:lnSpc>
                <a:spcPct val="85000"/>
              </a:lnSpc>
              <a:spcBef>
                <a:spcPts val="600"/>
              </a:spcBef>
              <a:spcAft>
                <a:spcPts val="0"/>
              </a:spcAft>
              <a:buClr>
                <a:srgbClr val="262626"/>
              </a:buClr>
              <a:buSzPts val="2300"/>
              <a:buChar char=" "/>
            </a:pPr>
            <a:r>
              <a:rPr lang="es-AR" sz="2300" u="sng"/>
              <a:t>Consumidora</a:t>
            </a:r>
            <a:r>
              <a:rPr lang="es-AR" sz="2300"/>
              <a:t>: Se usan componentes originalmente desarrollados para otros proyectos.</a:t>
            </a:r>
            <a:endParaRPr/>
          </a:p>
        </p:txBody>
      </p:sp>
      <p:sp>
        <p:nvSpPr>
          <p:cNvPr id="652" name="Google Shape;652;p61"/>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62"/>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Codificación: Documentación</a:t>
            </a:r>
            <a:endParaRPr/>
          </a:p>
        </p:txBody>
      </p:sp>
      <p:sp>
        <p:nvSpPr>
          <p:cNvPr id="658" name="Google Shape;658;p62"/>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55</a:t>
            </a:fld>
            <a:endParaRPr/>
          </a:p>
        </p:txBody>
      </p:sp>
      <p:sp>
        <p:nvSpPr>
          <p:cNvPr id="659" name="Google Shape;659;p62"/>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7</a:t>
            </a:r>
            <a:endParaRPr/>
          </a:p>
          <a:p>
            <a:pPr marL="91440" lvl="0" indent="-91440" algn="l" rtl="0">
              <a:lnSpc>
                <a:spcPct val="85000"/>
              </a:lnSpc>
              <a:spcBef>
                <a:spcPts val="0"/>
              </a:spcBef>
              <a:spcAft>
                <a:spcPts val="0"/>
              </a:spcAft>
              <a:buSzPts val="1100"/>
              <a:buNone/>
            </a:pPr>
            <a:endParaRPr/>
          </a:p>
        </p:txBody>
      </p:sp>
      <p:sp>
        <p:nvSpPr>
          <p:cNvPr id="660" name="Google Shape;660;p62"/>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91440" lvl="0" indent="-91440" algn="just" rtl="0">
              <a:lnSpc>
                <a:spcPct val="85000"/>
              </a:lnSpc>
              <a:spcBef>
                <a:spcPts val="0"/>
              </a:spcBef>
              <a:spcAft>
                <a:spcPts val="0"/>
              </a:spcAft>
              <a:buSzPts val="2400"/>
              <a:buChar char="»"/>
            </a:pPr>
            <a:r>
              <a:rPr lang="es-AR"/>
              <a:t>Se considera como  Documentación del programa al conjunto de descripciones escritas que explican al lector qué hace el programa y cómo lo hace.</a:t>
            </a:r>
            <a:endParaRPr/>
          </a:p>
          <a:p>
            <a:pPr marL="91440" lvl="0" indent="-91440" algn="just" rtl="0">
              <a:lnSpc>
                <a:spcPct val="85000"/>
              </a:lnSpc>
              <a:spcBef>
                <a:spcPts val="1300"/>
              </a:spcBef>
              <a:spcAft>
                <a:spcPts val="0"/>
              </a:spcAft>
              <a:buSzPts val="2400"/>
              <a:buChar char="»"/>
            </a:pPr>
            <a:r>
              <a:rPr lang="es-AR"/>
              <a:t>Se divide en:</a:t>
            </a:r>
            <a:endParaRPr/>
          </a:p>
          <a:p>
            <a:pPr marL="347472" lvl="1" indent="-342900" algn="just" rtl="0">
              <a:lnSpc>
                <a:spcPct val="85000"/>
              </a:lnSpc>
              <a:spcBef>
                <a:spcPts val="600"/>
              </a:spcBef>
              <a:spcAft>
                <a:spcPts val="0"/>
              </a:spcAft>
              <a:buClr>
                <a:srgbClr val="262626"/>
              </a:buClr>
              <a:buSzPts val="2400"/>
              <a:buChar char=" "/>
            </a:pPr>
            <a:r>
              <a:rPr lang="es-AR" b="1"/>
              <a:t>Documentación interna:  </a:t>
            </a:r>
            <a:r>
              <a:rPr lang="es-AR"/>
              <a:t>Es concisa, escrita en un nivel apropiado para un programador. Contiene información dirigida a quienes leerán el código fuente. Incluye información de algoritmos, estructuras de control, flujos de control.</a:t>
            </a:r>
            <a:endParaRPr/>
          </a:p>
          <a:p>
            <a:pPr marL="347472" lvl="1" indent="-342900" algn="just" rtl="0">
              <a:lnSpc>
                <a:spcPct val="85000"/>
              </a:lnSpc>
              <a:spcBef>
                <a:spcPts val="600"/>
              </a:spcBef>
              <a:spcAft>
                <a:spcPts val="0"/>
              </a:spcAft>
              <a:buClr>
                <a:srgbClr val="262626"/>
              </a:buClr>
              <a:buSzPts val="2400"/>
              <a:buChar char=" "/>
            </a:pPr>
            <a:r>
              <a:rPr lang="es-AR" b="1"/>
              <a:t>Documentación externa:  </a:t>
            </a:r>
            <a:r>
              <a:rPr lang="es-AR"/>
              <a:t>Se prepara para ser leída por quienes, tal vez, nunca verán el código real. Por ejemplo, los diseñadores, cuando evalúan modificaciones o mejoras.</a:t>
            </a:r>
            <a:endParaRPr/>
          </a:p>
        </p:txBody>
      </p:sp>
      <p:sp>
        <p:nvSpPr>
          <p:cNvPr id="661" name="Google Shape;661;p62"/>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6"/>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Diseño Arquitectónico</a:t>
            </a:r>
            <a:br>
              <a:rPr lang="es-AR"/>
            </a:br>
            <a:endParaRPr/>
          </a:p>
        </p:txBody>
      </p:sp>
      <p:sp>
        <p:nvSpPr>
          <p:cNvPr id="163" name="Google Shape;163;p6"/>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6</a:t>
            </a:fld>
            <a:endParaRPr/>
          </a:p>
        </p:txBody>
      </p:sp>
      <p:sp>
        <p:nvSpPr>
          <p:cNvPr id="164" name="Google Shape;164;p6"/>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p:txBody>
      </p:sp>
      <p:sp>
        <p:nvSpPr>
          <p:cNvPr id="165" name="Google Shape;165;p6"/>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514350" lvl="0" indent="-514350" algn="l" rtl="0">
              <a:lnSpc>
                <a:spcPct val="85000"/>
              </a:lnSpc>
              <a:spcBef>
                <a:spcPts val="0"/>
              </a:spcBef>
              <a:spcAft>
                <a:spcPts val="0"/>
              </a:spcAft>
              <a:buSzPts val="3600"/>
              <a:buFont typeface="Calibri"/>
              <a:buAutoNum type="arabicPeriod"/>
            </a:pPr>
            <a:r>
              <a:rPr lang="es-AR" sz="3600" dirty="0">
                <a:solidFill>
                  <a:schemeClr val="bg2"/>
                </a:solidFill>
              </a:rPr>
              <a:t>Organización del sistema</a:t>
            </a:r>
            <a:endParaRPr dirty="0">
              <a:solidFill>
                <a:schemeClr val="bg2"/>
              </a:solidFill>
            </a:endParaRPr>
          </a:p>
          <a:p>
            <a:pPr marL="514350" lvl="0" indent="-514350" algn="l" rtl="0">
              <a:lnSpc>
                <a:spcPct val="85000"/>
              </a:lnSpc>
              <a:spcBef>
                <a:spcPts val="1300"/>
              </a:spcBef>
              <a:spcAft>
                <a:spcPts val="0"/>
              </a:spcAft>
              <a:buSzPts val="3600"/>
              <a:buFont typeface="Calibri"/>
              <a:buAutoNum type="arabicPeriod"/>
            </a:pPr>
            <a:r>
              <a:rPr lang="es-AR" sz="3600" dirty="0"/>
              <a:t>Descomposición modular</a:t>
            </a:r>
            <a:endParaRPr dirty="0"/>
          </a:p>
          <a:p>
            <a:pPr marL="514350" lvl="0" indent="-514350" algn="l" rtl="0">
              <a:lnSpc>
                <a:spcPct val="85000"/>
              </a:lnSpc>
              <a:spcBef>
                <a:spcPts val="1300"/>
              </a:spcBef>
              <a:spcAft>
                <a:spcPts val="0"/>
              </a:spcAft>
              <a:buSzPts val="3600"/>
              <a:buFont typeface="Calibri"/>
              <a:buAutoNum type="arabicPeriod"/>
            </a:pPr>
            <a:r>
              <a:rPr lang="es-AR" sz="3600" dirty="0"/>
              <a:t>Modelos de control</a:t>
            </a:r>
            <a:endParaRPr dirty="0"/>
          </a:p>
          <a:p>
            <a:pPr marL="514350" lvl="0" indent="-514350" algn="l" rtl="0">
              <a:lnSpc>
                <a:spcPct val="85000"/>
              </a:lnSpc>
              <a:spcBef>
                <a:spcPts val="1300"/>
              </a:spcBef>
              <a:spcAft>
                <a:spcPts val="0"/>
              </a:spcAft>
              <a:buSzPts val="3600"/>
              <a:buFont typeface="Calibri"/>
              <a:buAutoNum type="arabicPeriod"/>
            </a:pPr>
            <a:r>
              <a:rPr lang="es-AR" sz="3600" dirty="0"/>
              <a:t>Arquitectura de los Sistemas Distribuidos</a:t>
            </a:r>
            <a:endParaRPr dirty="0"/>
          </a:p>
        </p:txBody>
      </p:sp>
      <p:sp>
        <p:nvSpPr>
          <p:cNvPr id="166" name="Google Shape;166;p6"/>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7"/>
          <p:cNvPicPr preferRelativeResize="0"/>
          <p:nvPr/>
        </p:nvPicPr>
        <p:blipFill rotWithShape="1">
          <a:blip r:embed="rId3">
            <a:alphaModFix/>
          </a:blip>
          <a:srcRect/>
          <a:stretch/>
        </p:blipFill>
        <p:spPr>
          <a:xfrm>
            <a:off x="7207798" y="1872320"/>
            <a:ext cx="4691557" cy="3360619"/>
          </a:xfrm>
          <a:prstGeom prst="rect">
            <a:avLst/>
          </a:prstGeom>
          <a:noFill/>
          <a:ln>
            <a:noFill/>
          </a:ln>
        </p:spPr>
      </p:pic>
      <p:sp>
        <p:nvSpPr>
          <p:cNvPr id="172" name="Google Shape;172;p7"/>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Organización del Sistema</a:t>
            </a:r>
            <a:endParaRPr/>
          </a:p>
        </p:txBody>
      </p:sp>
      <p:sp>
        <p:nvSpPr>
          <p:cNvPr id="173" name="Google Shape;173;p7"/>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7</a:t>
            </a:fld>
            <a:endParaRPr/>
          </a:p>
        </p:txBody>
      </p:sp>
      <p:sp>
        <p:nvSpPr>
          <p:cNvPr id="174" name="Google Shape;174;p7"/>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p:txBody>
      </p:sp>
      <p:sp>
        <p:nvSpPr>
          <p:cNvPr id="175" name="Google Shape;175;p7"/>
          <p:cNvSpPr txBox="1">
            <a:spLocks noGrp="1"/>
          </p:cNvSpPr>
          <p:nvPr>
            <p:ph type="body" idx="2"/>
          </p:nvPr>
        </p:nvSpPr>
        <p:spPr>
          <a:xfrm>
            <a:off x="428984" y="1530068"/>
            <a:ext cx="7052153" cy="4478753"/>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Clr>
                <a:srgbClr val="C00000"/>
              </a:buClr>
              <a:buSzPts val="2400"/>
              <a:buFont typeface="Arial"/>
              <a:buChar char="»"/>
            </a:pPr>
            <a:r>
              <a:rPr lang="es-AR"/>
              <a:t>La organización del sistema representa la estrategia básica usada para estructurar el sistema</a:t>
            </a:r>
            <a:endParaRPr/>
          </a:p>
          <a:p>
            <a:pPr marL="347472" lvl="1" indent="-342900" algn="l" rtl="0">
              <a:lnSpc>
                <a:spcPct val="85000"/>
              </a:lnSpc>
              <a:spcBef>
                <a:spcPts val="600"/>
              </a:spcBef>
              <a:spcAft>
                <a:spcPts val="0"/>
              </a:spcAft>
              <a:buClr>
                <a:srgbClr val="262626"/>
              </a:buClr>
              <a:buSzPts val="2400"/>
              <a:buChar char=" "/>
            </a:pPr>
            <a:r>
              <a:rPr lang="es-AR"/>
              <a:t>Los subsistemas de un sistema deben intercambiar información de forma efectiva</a:t>
            </a:r>
            <a:endParaRPr/>
          </a:p>
          <a:p>
            <a:pPr marL="548640" lvl="2" indent="-548640" algn="l" rtl="0">
              <a:lnSpc>
                <a:spcPct val="85000"/>
              </a:lnSpc>
              <a:spcBef>
                <a:spcPts val="600"/>
              </a:spcBef>
              <a:spcAft>
                <a:spcPts val="0"/>
              </a:spcAft>
              <a:buClr>
                <a:srgbClr val="262626"/>
              </a:buClr>
              <a:buSzPts val="2000"/>
              <a:buChar char=" "/>
            </a:pPr>
            <a:r>
              <a:rPr lang="es-AR"/>
              <a:t>Todos los datos compartidos, se almacenan en una base de datos central</a:t>
            </a:r>
            <a:endParaRPr/>
          </a:p>
          <a:p>
            <a:pPr marL="548640" lvl="2" indent="-548640" algn="l" rtl="0">
              <a:lnSpc>
                <a:spcPct val="85000"/>
              </a:lnSpc>
              <a:spcBef>
                <a:spcPts val="600"/>
              </a:spcBef>
              <a:spcAft>
                <a:spcPts val="0"/>
              </a:spcAft>
              <a:buClr>
                <a:srgbClr val="262626"/>
              </a:buClr>
              <a:buSzPts val="2000"/>
              <a:buChar char=" "/>
            </a:pPr>
            <a:r>
              <a:rPr lang="es-AR"/>
              <a:t>Cada subsistema mantiene su información y los intercambia entre los subsistemas</a:t>
            </a:r>
            <a:endParaRPr/>
          </a:p>
          <a:p>
            <a:pPr marL="347472" lvl="1" indent="-342900" algn="l" rtl="0">
              <a:lnSpc>
                <a:spcPct val="85000"/>
              </a:lnSpc>
              <a:spcBef>
                <a:spcPts val="600"/>
              </a:spcBef>
              <a:spcAft>
                <a:spcPts val="0"/>
              </a:spcAft>
              <a:buClr>
                <a:srgbClr val="262626"/>
              </a:buClr>
              <a:buSzPts val="2400"/>
              <a:buChar char=" "/>
            </a:pPr>
            <a:r>
              <a:rPr lang="es-AR"/>
              <a:t>Estilos organizacionales (</a:t>
            </a:r>
            <a:r>
              <a:rPr lang="es-AR" b="1" i="1"/>
              <a:t>Patrones </a:t>
            </a:r>
            <a:r>
              <a:rPr lang="es-AR"/>
              <a:t>arquitectónicos) </a:t>
            </a:r>
            <a:endParaRPr/>
          </a:p>
          <a:p>
            <a:pPr marL="548640" lvl="2" indent="-548640" algn="l" rtl="0">
              <a:lnSpc>
                <a:spcPct val="85000"/>
              </a:lnSpc>
              <a:spcBef>
                <a:spcPts val="600"/>
              </a:spcBef>
              <a:spcAft>
                <a:spcPts val="0"/>
              </a:spcAft>
              <a:buClr>
                <a:srgbClr val="262626"/>
              </a:buClr>
              <a:buSzPts val="2000"/>
              <a:buChar char=" "/>
            </a:pPr>
            <a:r>
              <a:rPr lang="es-AR"/>
              <a:t>Repositorio, cliente-servidor, capas o combinaciones entre ellos, entre otros</a:t>
            </a:r>
            <a:endParaRPr/>
          </a:p>
        </p:txBody>
      </p:sp>
      <p:sp>
        <p:nvSpPr>
          <p:cNvPr id="176" name="Google Shape;176;p7"/>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8"/>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Organización del Sistema</a:t>
            </a:r>
            <a:endParaRPr/>
          </a:p>
        </p:txBody>
      </p:sp>
      <p:sp>
        <p:nvSpPr>
          <p:cNvPr id="182" name="Google Shape;182;p8"/>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8</a:t>
            </a:fld>
            <a:endParaRPr/>
          </a:p>
        </p:txBody>
      </p:sp>
      <p:sp>
        <p:nvSpPr>
          <p:cNvPr id="183" name="Google Shape;183;p8"/>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184" name="Google Shape;184;p8"/>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347472" lvl="1" indent="-342900" algn="l" rtl="0">
              <a:lnSpc>
                <a:spcPct val="85000"/>
              </a:lnSpc>
              <a:spcBef>
                <a:spcPts val="0"/>
              </a:spcBef>
              <a:spcAft>
                <a:spcPts val="0"/>
              </a:spcAft>
              <a:buClr>
                <a:srgbClr val="262626"/>
              </a:buClr>
              <a:buSzPts val="2800"/>
              <a:buChar char=" "/>
            </a:pPr>
            <a:r>
              <a:rPr lang="es-AR" sz="2800" b="1" i="1"/>
              <a:t>Patrón</a:t>
            </a:r>
            <a:r>
              <a:rPr lang="es-AR" sz="2800"/>
              <a:t> de repositorio</a:t>
            </a:r>
            <a:endParaRPr/>
          </a:p>
          <a:p>
            <a:pPr marL="548640" lvl="2" indent="-548640" algn="l" rtl="0">
              <a:lnSpc>
                <a:spcPct val="85000"/>
              </a:lnSpc>
              <a:spcBef>
                <a:spcPts val="600"/>
              </a:spcBef>
              <a:spcAft>
                <a:spcPts val="0"/>
              </a:spcAft>
              <a:buClr>
                <a:srgbClr val="262626"/>
              </a:buClr>
              <a:buSzPts val="2400"/>
              <a:buChar char=" "/>
            </a:pPr>
            <a:r>
              <a:rPr lang="es-AR" sz="2400"/>
              <a:t>La mayoría de los sistemas que usan grandes cantidades de datos se organizan alrededor de una base de datos compartida (repositorio) </a:t>
            </a:r>
            <a:endParaRPr/>
          </a:p>
          <a:p>
            <a:pPr marL="548640" lvl="2" indent="-548640" algn="l" rtl="0">
              <a:lnSpc>
                <a:spcPct val="85000"/>
              </a:lnSpc>
              <a:spcBef>
                <a:spcPts val="600"/>
              </a:spcBef>
              <a:spcAft>
                <a:spcPts val="0"/>
              </a:spcAft>
              <a:buClr>
                <a:srgbClr val="262626"/>
              </a:buClr>
              <a:buSzPts val="2400"/>
              <a:buChar char=" "/>
            </a:pPr>
            <a:r>
              <a:rPr lang="es-AR" sz="2400"/>
              <a:t>Los datos son generados por un subsistema y utilizados por otros subsistemas</a:t>
            </a:r>
            <a:endParaRPr/>
          </a:p>
          <a:p>
            <a:pPr marL="548640" lvl="2" indent="-548640" algn="l" rtl="0">
              <a:lnSpc>
                <a:spcPct val="85000"/>
              </a:lnSpc>
              <a:spcBef>
                <a:spcPts val="600"/>
              </a:spcBef>
              <a:spcAft>
                <a:spcPts val="0"/>
              </a:spcAft>
              <a:buClr>
                <a:srgbClr val="262626"/>
              </a:buClr>
              <a:buSzPts val="2400"/>
              <a:buChar char=" "/>
            </a:pPr>
            <a:r>
              <a:rPr lang="es-AR" sz="2400"/>
              <a:t>Ejemplo</a:t>
            </a:r>
            <a:endParaRPr/>
          </a:p>
          <a:p>
            <a:pPr marL="822960" lvl="3" indent="-822960" algn="l" rtl="0">
              <a:lnSpc>
                <a:spcPct val="85000"/>
              </a:lnSpc>
              <a:spcBef>
                <a:spcPts val="600"/>
              </a:spcBef>
              <a:spcAft>
                <a:spcPts val="0"/>
              </a:spcAft>
              <a:buClr>
                <a:srgbClr val="262626"/>
              </a:buClr>
              <a:buSzPts val="2000"/>
              <a:buChar char=" "/>
            </a:pPr>
            <a:r>
              <a:rPr lang="es-AR" sz="2000"/>
              <a:t>Sistemas de gestión, Sistemas CAD, Herramientas Case, etc.</a:t>
            </a:r>
            <a:endParaRPr/>
          </a:p>
        </p:txBody>
      </p:sp>
      <p:sp>
        <p:nvSpPr>
          <p:cNvPr id="185" name="Google Shape;185;p8"/>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9"/>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Organización del Sistema</a:t>
            </a:r>
            <a:endParaRPr/>
          </a:p>
        </p:txBody>
      </p:sp>
      <p:sp>
        <p:nvSpPr>
          <p:cNvPr id="191" name="Google Shape;191;p9"/>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9</a:t>
            </a:fld>
            <a:endParaRPr/>
          </a:p>
        </p:txBody>
      </p:sp>
      <p:sp>
        <p:nvSpPr>
          <p:cNvPr id="192" name="Google Shape;192;p9"/>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Sommerville 9ª  Edición Cap 6</a:t>
            </a:r>
            <a:endParaRPr/>
          </a:p>
          <a:p>
            <a:pPr marL="91440" lvl="0" indent="-91440" algn="l" rtl="0">
              <a:lnSpc>
                <a:spcPct val="85000"/>
              </a:lnSpc>
              <a:spcBef>
                <a:spcPts val="0"/>
              </a:spcBef>
              <a:spcAft>
                <a:spcPts val="0"/>
              </a:spcAft>
              <a:buSzPts val="1100"/>
              <a:buNone/>
            </a:pPr>
            <a:endParaRPr/>
          </a:p>
        </p:txBody>
      </p:sp>
      <p:sp>
        <p:nvSpPr>
          <p:cNvPr id="193" name="Google Shape;193;p9"/>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p>
            <a:pPr marL="347472" lvl="1" indent="-342900" algn="l" rtl="0">
              <a:lnSpc>
                <a:spcPct val="85000"/>
              </a:lnSpc>
              <a:spcBef>
                <a:spcPts val="0"/>
              </a:spcBef>
              <a:spcAft>
                <a:spcPts val="0"/>
              </a:spcAft>
              <a:buClr>
                <a:srgbClr val="262626"/>
              </a:buClr>
              <a:buSzPts val="2400"/>
              <a:buChar char=" "/>
            </a:pPr>
            <a:r>
              <a:rPr lang="es-AR" b="1" i="1"/>
              <a:t>Patrón</a:t>
            </a:r>
            <a:r>
              <a:rPr lang="es-AR"/>
              <a:t> de repositorio</a:t>
            </a: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194" name="Google Shape;194;p9"/>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Ingenieria de Software II</a:t>
            </a:r>
            <a:endParaRPr/>
          </a:p>
        </p:txBody>
      </p:sp>
      <p:pic>
        <p:nvPicPr>
          <p:cNvPr id="195" name="Google Shape;195;p9"/>
          <p:cNvPicPr preferRelativeResize="0"/>
          <p:nvPr/>
        </p:nvPicPr>
        <p:blipFill rotWithShape="1">
          <a:blip r:embed="rId3">
            <a:alphaModFix/>
          </a:blip>
          <a:srcRect/>
          <a:stretch/>
        </p:blipFill>
        <p:spPr>
          <a:xfrm>
            <a:off x="2579426" y="2492075"/>
            <a:ext cx="7383439" cy="3248713"/>
          </a:xfrm>
          <a:prstGeom prst="rect">
            <a:avLst/>
          </a:prstGeom>
          <a:noFill/>
          <a:ln>
            <a:noFill/>
          </a:ln>
        </p:spPr>
      </p:pic>
    </p:spTree>
  </p:cSld>
  <p:clrMapOvr>
    <a:masterClrMapping/>
  </p:clrMapOvr>
</p:sld>
</file>

<file path=ppt/theme/theme1.xml><?xml version="1.0" encoding="utf-8"?>
<a:theme xmlns:a="http://schemas.openxmlformats.org/drawingml/2006/main" name="Ing soft 2_Plantilla_2019">
  <a:themeElements>
    <a:clrScheme name="Personalizado 2">
      <a:dk1>
        <a:srgbClr val="000000"/>
      </a:dk1>
      <a:lt1>
        <a:srgbClr val="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3281</Words>
  <Application>Microsoft Office PowerPoint</Application>
  <PresentationFormat>Panorámica</PresentationFormat>
  <Paragraphs>495</Paragraphs>
  <Slides>55</Slides>
  <Notes>55</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55</vt:i4>
      </vt:variant>
    </vt:vector>
  </HeadingPairs>
  <TitlesOfParts>
    <vt:vector size="62" baseType="lpstr">
      <vt:lpstr>Arial</vt:lpstr>
      <vt:lpstr>Calibri</vt:lpstr>
      <vt:lpstr>Noto Sans Symbols</vt:lpstr>
      <vt:lpstr>Times New Roman</vt:lpstr>
      <vt:lpstr>Wingdings</vt:lpstr>
      <vt:lpstr>Ing soft 2_Plantilla_2019</vt:lpstr>
      <vt:lpstr>Tema de Office</vt:lpstr>
      <vt:lpstr>Ingeniería de software II</vt:lpstr>
      <vt:lpstr>Diseño Arquitectónico</vt:lpstr>
      <vt:lpstr>Diseño Arquitectónico</vt:lpstr>
      <vt:lpstr>Diseño Arquitectónico</vt:lpstr>
      <vt:lpstr>Diseño Arquitectónico</vt:lpstr>
      <vt:lpstr>Diseño Arquitectónico </vt:lpstr>
      <vt:lpstr>Organización del Sistema</vt:lpstr>
      <vt:lpstr>Organización del Sistema</vt:lpstr>
      <vt:lpstr>Organización del Sistema</vt:lpstr>
      <vt:lpstr>Organización del Sistema</vt:lpstr>
      <vt:lpstr>Organización del Sistema</vt:lpstr>
      <vt:lpstr>Organización del Sistema</vt:lpstr>
      <vt:lpstr>Organización del Sistema</vt:lpstr>
      <vt:lpstr>Organización del Sistema</vt:lpstr>
      <vt:lpstr>Organización del Sistema</vt:lpstr>
      <vt:lpstr>Organización del Sistema</vt:lpstr>
      <vt:lpstr>Organización del Sistema</vt:lpstr>
      <vt:lpstr>Diseño Arquitectónico </vt:lpstr>
      <vt:lpstr>Descomposición Modular</vt:lpstr>
      <vt:lpstr>Descomposición Modular</vt:lpstr>
      <vt:lpstr>Descomposición Modular</vt:lpstr>
      <vt:lpstr>Descomposición Modular</vt:lpstr>
      <vt:lpstr>Diseño Arquitectónico </vt:lpstr>
      <vt:lpstr>Modelos de Control</vt:lpstr>
      <vt:lpstr>Modelos de Control</vt:lpstr>
      <vt:lpstr>Modelos de Control</vt:lpstr>
      <vt:lpstr>Modelos de Control</vt:lpstr>
      <vt:lpstr>Modelos de Control</vt:lpstr>
      <vt:lpstr>Modelos de Control</vt:lpstr>
      <vt:lpstr>Modelos de Control</vt:lpstr>
      <vt:lpstr>Modelos de Control</vt:lpstr>
      <vt:lpstr>Diseño Arquitectónico </vt:lpstr>
      <vt:lpstr>Arquitectura de los Sistemas Distribuidos</vt:lpstr>
      <vt:lpstr>Arquitectura de los Sistemas Distribuidos</vt:lpstr>
      <vt:lpstr>Arquitectura de los Sistemas Distribuidos</vt:lpstr>
      <vt:lpstr>Arquitectura de los Sistemas Distribuidos (SD)</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Ingeniería de software II</vt:lpstr>
      <vt:lpstr>Codificación</vt:lpstr>
      <vt:lpstr>Codificación: Pautas Generales </vt:lpstr>
      <vt:lpstr>Codificación: Documentación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 II</dc:title>
  <dc:creator>Alejandro Gonzalez</dc:creator>
  <cp:lastModifiedBy>Alejandro Héctor González- UNLP</cp:lastModifiedBy>
  <cp:revision>1</cp:revision>
  <dcterms:created xsi:type="dcterms:W3CDTF">2020-03-04T11:49:59Z</dcterms:created>
  <dcterms:modified xsi:type="dcterms:W3CDTF">2024-04-12T15:32:39Z</dcterms:modified>
</cp:coreProperties>
</file>