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 id="2147483667" r:id="rId3"/>
  </p:sldMasterIdLst>
  <p:notesMasterIdLst>
    <p:notesMasterId r:id="rId4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92" r:id="rId29"/>
    <p:sldId id="281" r:id="rId30"/>
    <p:sldId id="282" r:id="rId31"/>
    <p:sldId id="283" r:id="rId32"/>
    <p:sldId id="284" r:id="rId33"/>
    <p:sldId id="293" r:id="rId34"/>
    <p:sldId id="285" r:id="rId35"/>
    <p:sldId id="287" r:id="rId36"/>
    <p:sldId id="288" r:id="rId37"/>
    <p:sldId id="294" r:id="rId38"/>
    <p:sldId id="286" r:id="rId39"/>
    <p:sldId id="295" r:id="rId40"/>
    <p:sldId id="289" r:id="rId41"/>
    <p:sldId id="296" r:id="rId42"/>
    <p:sldId id="290" r:id="rId43"/>
  </p:sldIdLst>
  <p:sldSz cx="12192000"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NLHuYemiiJQG6E1kVHnWkid5/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3E3B5E-0A98-48D2-9140-CF1FE2E644C5}">
  <a:tblStyle styleId="{F73E3B5E-0A98-48D2-9140-CF1FE2E644C5}"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6DF4078-A334-4BBC-B31C-E99C810F8C0A}" styleName="Table_1">
    <a:wholeTbl>
      <a:tcTxStyle b="off" i="off">
        <a:font>
          <a:latin typeface="Arial"/>
          <a:ea typeface="Arial"/>
          <a:cs typeface="Arial"/>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5FA4ED81-D957-453C-AF1C-2F5787A41AAF}"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4E6E6"/>
          </a:solidFill>
        </a:fill>
      </a:tcStyle>
    </a:band1H>
    <a:band2H>
      <a:tcTxStyle b="off" i="off"/>
      <a:tcStyle>
        <a:tcBdr/>
      </a:tcStyle>
    </a:band2H>
    <a:band1V>
      <a:tcTxStyle b="off" i="off"/>
      <a:tcStyle>
        <a:tcBdr/>
        <a:fill>
          <a:solidFill>
            <a:srgbClr val="F4E6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1"/>
          </a:solidFill>
        </a:fill>
      </a:tcStyle>
    </a:firstRow>
    <a:neCell>
      <a:tcTxStyle b="off" i="off"/>
      <a:tcStyle>
        <a:tcBdr/>
      </a:tcStyle>
    </a:neCell>
    <a:nwCell>
      <a:tcTxStyle b="off" i="off"/>
      <a:tcStyle>
        <a:tcBdr/>
      </a:tcStyle>
    </a:nwCell>
  </a:tblStyle>
  <a:tblStyle styleId="{E06A0E0D-3D73-466F-86F4-A22AF63D1113}" styleName="Table_3">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ES" sz="1400" b="0" i="0" u="none" strike="noStrike" cap="none">
                <a:solidFill>
                  <a:schemeClr val="dk1"/>
                </a:solidFill>
                <a:latin typeface="Times New Roman"/>
                <a:ea typeface="Times New Roman"/>
                <a:cs typeface="Times New Roman"/>
                <a:sym typeface="Times New Roman"/>
              </a:rPr>
              <a:t>‹Nº›</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79680" y="4690440"/>
            <a:ext cx="543780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65" name="Google Shape;165;p1: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rgbClr val="000000"/>
                </a:solidFill>
                <a:latin typeface="Arial"/>
                <a:ea typeface="Arial"/>
                <a:cs typeface="Arial"/>
                <a:sym typeface="Arial"/>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ES"/>
              <a:t>Conocidos : se descubren despues de una evaluacion cuidadosa de la documentacio y otras fuentes</a:t>
            </a:r>
            <a:endParaRPr/>
          </a:p>
          <a:p>
            <a:pPr marL="0" lvl="0" indent="0" algn="l" rtl="0">
              <a:lnSpc>
                <a:spcPct val="100000"/>
              </a:lnSpc>
              <a:spcBef>
                <a:spcPts val="0"/>
              </a:spcBef>
              <a:spcAft>
                <a:spcPts val="0"/>
              </a:spcAft>
              <a:buSzPts val="1400"/>
              <a:buNone/>
            </a:pPr>
            <a:r>
              <a:rPr lang="es-ES"/>
              <a:t>Predecibles:  experiencisa de proyectos anteriores (rotacion de personal, falta de comunicacion con el cliente, etc)</a:t>
            </a:r>
            <a:endParaRPr/>
          </a:p>
          <a:p>
            <a:pPr marL="0" lvl="0" indent="0" algn="l" rtl="0">
              <a:lnSpc>
                <a:spcPct val="100000"/>
              </a:lnSpc>
              <a:spcBef>
                <a:spcPts val="0"/>
              </a:spcBef>
              <a:spcAft>
                <a:spcPts val="0"/>
              </a:spcAft>
              <a:buSzPts val="1400"/>
              <a:buNone/>
            </a:pPr>
            <a:r>
              <a:rPr lang="es-ES"/>
              <a:t>impredecibles: son dificiles de identificar por adelantado </a:t>
            </a:r>
            <a:endParaRPr/>
          </a:p>
        </p:txBody>
      </p:sp>
      <p:sp>
        <p:nvSpPr>
          <p:cNvPr id="281" name="Google Shape;281;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14" name="Google Shape;414;p18: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15" name="Google Shape;415;p18: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16" name="Google Shape;416;p18: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
        <p:nvSpPr>
          <p:cNvPr id="417" name="Google Shape;417;p18: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18: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34" name="Google Shape;434;p19: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35" name="Google Shape;435;p19: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36" name="Google Shape;436;p19: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20</a:t>
            </a:fld>
            <a:endParaRPr sz="1200" b="0" i="0" u="none" strike="noStrike" cap="none">
              <a:solidFill>
                <a:schemeClr val="dk1"/>
              </a:solidFill>
              <a:latin typeface="Times New Roman"/>
              <a:ea typeface="Times New Roman"/>
              <a:cs typeface="Times New Roman"/>
              <a:sym typeface="Times New Roman"/>
            </a:endParaRPr>
          </a:p>
        </p:txBody>
      </p:sp>
      <p:sp>
        <p:nvSpPr>
          <p:cNvPr id="437" name="Google Shape;437;p19: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19: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21f4cf5210_0_3:notes"/>
          <p:cNvSpPr txBox="1"/>
          <p:nvPr/>
        </p:nvSpPr>
        <p:spPr>
          <a:xfrm>
            <a:off x="0" y="0"/>
            <a:ext cx="294510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48" name="Google Shape;448;g221f4cf5210_0_3:notes"/>
          <p:cNvSpPr txBox="1"/>
          <p:nvPr/>
        </p:nvSpPr>
        <p:spPr>
          <a:xfrm>
            <a:off x="3850560" y="0"/>
            <a:ext cx="294510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49" name="Google Shape;449;g221f4cf5210_0_3:notes"/>
          <p:cNvSpPr txBox="1"/>
          <p:nvPr/>
        </p:nvSpPr>
        <p:spPr>
          <a:xfrm>
            <a:off x="0" y="9378720"/>
            <a:ext cx="294510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50" name="Google Shape;450;g221f4cf5210_0_3:notes"/>
          <p:cNvSpPr txBox="1"/>
          <p:nvPr/>
        </p:nvSpPr>
        <p:spPr>
          <a:xfrm>
            <a:off x="3850560" y="9378720"/>
            <a:ext cx="294510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21</a:t>
            </a:fld>
            <a:endParaRPr sz="1200" b="0" i="0" u="none" strike="noStrike" cap="none">
              <a:solidFill>
                <a:schemeClr val="dk1"/>
              </a:solidFill>
              <a:latin typeface="Times New Roman"/>
              <a:ea typeface="Times New Roman"/>
              <a:cs typeface="Times New Roman"/>
              <a:sym typeface="Times New Roman"/>
            </a:endParaRPr>
          </a:p>
        </p:txBody>
      </p:sp>
      <p:sp>
        <p:nvSpPr>
          <p:cNvPr id="451" name="Google Shape;451;g221f4cf5210_0_3: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g221f4cf5210_0_3:notes"/>
          <p:cNvSpPr txBox="1">
            <a:spLocks noGrp="1"/>
          </p:cNvSpPr>
          <p:nvPr>
            <p:ph type="body" idx="1"/>
          </p:nvPr>
        </p:nvSpPr>
        <p:spPr>
          <a:xfrm>
            <a:off x="679320" y="4691160"/>
            <a:ext cx="5438400" cy="44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0: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62" name="Google Shape;462;p20: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63" name="Google Shape;463;p20: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64" name="Google Shape;464;p20: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
        <p:nvSpPr>
          <p:cNvPr id="465" name="Google Shape;465;p20: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20: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1: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74" name="Google Shape;474;p21: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75" name="Google Shape;475;p21: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76" name="Google Shape;476;p21: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23</a:t>
            </a:fld>
            <a:endParaRPr sz="1200" b="0" i="0" u="none" strike="noStrike" cap="none">
              <a:solidFill>
                <a:schemeClr val="dk1"/>
              </a:solidFill>
              <a:latin typeface="Times New Roman"/>
              <a:ea typeface="Times New Roman"/>
              <a:cs typeface="Times New Roman"/>
              <a:sym typeface="Times New Roman"/>
            </a:endParaRPr>
          </a:p>
        </p:txBody>
      </p:sp>
      <p:sp>
        <p:nvSpPr>
          <p:cNvPr id="477" name="Google Shape;477;p21: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21: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59896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24:notes"/>
          <p:cNvSpPr txBox="1">
            <a:spLocks noGrp="1"/>
          </p:cNvSpPr>
          <p:nvPr>
            <p:ph type="body" idx="1"/>
          </p:nvPr>
        </p:nvSpPr>
        <p:spPr>
          <a:xfrm>
            <a:off x="679680" y="4690440"/>
            <a:ext cx="543780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17" name="Google Shape;517;p24: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rgbClr val="000000"/>
                </a:solidFill>
                <a:latin typeface="Arial"/>
                <a:ea typeface="Arial"/>
                <a:cs typeface="Arial"/>
                <a:sym typeface="Arial"/>
              </a:rPr>
              <a:t>27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178" name="Google Shape;178;p3: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179" name="Google Shape;179;p3: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180" name="Google Shape;180;p3: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3:notes"/>
          <p:cNvSpPr txBox="1">
            <a:spLocks noGrp="1"/>
          </p:cNvSpPr>
          <p:nvPr>
            <p:ph type="body" idx="1"/>
          </p:nvPr>
        </p:nvSpPr>
        <p:spPr>
          <a:xfrm>
            <a:off x="679680" y="4690440"/>
            <a:ext cx="543780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4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34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8"/>
        <p:cNvGrpSpPr/>
        <p:nvPr/>
      </p:nvGrpSpPr>
      <p:grpSpPr>
        <a:xfrm>
          <a:off x="0" y="0"/>
          <a:ext cx="0" cy="0"/>
          <a:chOff x="0" y="0"/>
          <a:chExt cx="0" cy="0"/>
        </a:xfrm>
      </p:grpSpPr>
      <p:sp>
        <p:nvSpPr>
          <p:cNvPr id="19" name="Google Shape;19;p346"/>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33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46"/>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2400"/>
              <a:buNone/>
              <a:defRPr sz="1800">
                <a:solidFill>
                  <a:srgbClr val="4A6617"/>
                </a:solidFill>
              </a:defRPr>
            </a:lvl1pPr>
            <a:lvl2pPr marL="914400" lvl="1" indent="-228600" algn="l">
              <a:lnSpc>
                <a:spcPct val="85000"/>
              </a:lnSpc>
              <a:spcBef>
                <a:spcPts val="450"/>
              </a:spcBef>
              <a:spcAft>
                <a:spcPts val="0"/>
              </a:spcAft>
              <a:buClr>
                <a:srgbClr val="262626"/>
              </a:buClr>
              <a:buSzPts val="1200"/>
              <a:buNone/>
              <a:defRPr sz="900"/>
            </a:lvl2pPr>
            <a:lvl3pPr marL="1371600" lvl="2" indent="-228600" algn="l">
              <a:lnSpc>
                <a:spcPct val="85000"/>
              </a:lnSpc>
              <a:spcBef>
                <a:spcPts val="450"/>
              </a:spcBef>
              <a:spcAft>
                <a:spcPts val="0"/>
              </a:spcAft>
              <a:buClr>
                <a:srgbClr val="262626"/>
              </a:buClr>
              <a:buSzPts val="1000"/>
              <a:buNone/>
              <a:defRPr sz="750"/>
            </a:lvl3pPr>
            <a:lvl4pPr marL="1828800" lvl="3" indent="-228600" algn="l">
              <a:lnSpc>
                <a:spcPct val="85000"/>
              </a:lnSpc>
              <a:spcBef>
                <a:spcPts val="450"/>
              </a:spcBef>
              <a:spcAft>
                <a:spcPts val="0"/>
              </a:spcAft>
              <a:buClr>
                <a:srgbClr val="262626"/>
              </a:buClr>
              <a:buSzPts val="900"/>
              <a:buNone/>
              <a:defRPr sz="675"/>
            </a:lvl4pPr>
            <a:lvl5pPr marL="2286000" lvl="4" indent="-228600" algn="l">
              <a:lnSpc>
                <a:spcPct val="85000"/>
              </a:lnSpc>
              <a:spcBef>
                <a:spcPts val="450"/>
              </a:spcBef>
              <a:spcAft>
                <a:spcPts val="0"/>
              </a:spcAft>
              <a:buClr>
                <a:srgbClr val="262626"/>
              </a:buClr>
              <a:buSzPts val="900"/>
              <a:buNone/>
              <a:defRPr sz="675"/>
            </a:lvl5pPr>
            <a:lvl6pPr marL="2743200" lvl="5" indent="-228600" algn="l">
              <a:lnSpc>
                <a:spcPct val="85000"/>
              </a:lnSpc>
              <a:spcBef>
                <a:spcPts val="450"/>
              </a:spcBef>
              <a:spcAft>
                <a:spcPts val="0"/>
              </a:spcAft>
              <a:buClr>
                <a:srgbClr val="262626"/>
              </a:buClr>
              <a:buSzPts val="900"/>
              <a:buNone/>
              <a:defRPr sz="675"/>
            </a:lvl6pPr>
            <a:lvl7pPr marL="3200400" lvl="6" indent="-228600" algn="l">
              <a:lnSpc>
                <a:spcPct val="85000"/>
              </a:lnSpc>
              <a:spcBef>
                <a:spcPts val="450"/>
              </a:spcBef>
              <a:spcAft>
                <a:spcPts val="0"/>
              </a:spcAft>
              <a:buClr>
                <a:srgbClr val="262626"/>
              </a:buClr>
              <a:buSzPts val="900"/>
              <a:buNone/>
              <a:defRPr sz="675"/>
            </a:lvl7pPr>
            <a:lvl8pPr marL="3657600" lvl="7" indent="-228600" algn="l">
              <a:lnSpc>
                <a:spcPct val="85000"/>
              </a:lnSpc>
              <a:spcBef>
                <a:spcPts val="450"/>
              </a:spcBef>
              <a:spcAft>
                <a:spcPts val="0"/>
              </a:spcAft>
              <a:buClr>
                <a:srgbClr val="262626"/>
              </a:buClr>
              <a:buSzPts val="900"/>
              <a:buNone/>
              <a:defRPr sz="675"/>
            </a:lvl8pPr>
            <a:lvl9pPr marL="4114800" lvl="8" indent="-228600" algn="l">
              <a:lnSpc>
                <a:spcPct val="85000"/>
              </a:lnSpc>
              <a:spcBef>
                <a:spcPts val="450"/>
              </a:spcBef>
              <a:spcAft>
                <a:spcPts val="0"/>
              </a:spcAft>
              <a:buClr>
                <a:srgbClr val="262626"/>
              </a:buClr>
              <a:buSzPts val="900"/>
              <a:buNone/>
              <a:defRPr sz="675"/>
            </a:lvl9pPr>
          </a:lstStyle>
          <a:p>
            <a:endParaRPr/>
          </a:p>
        </p:txBody>
      </p:sp>
      <p:sp>
        <p:nvSpPr>
          <p:cNvPr id="21" name="Google Shape;21;p34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6"/>
          <p:cNvSpPr txBox="1">
            <a:spLocks noGrp="1"/>
          </p:cNvSpPr>
          <p:nvPr>
            <p:ph type="ftr" idx="11"/>
          </p:nvPr>
        </p:nvSpPr>
        <p:spPr>
          <a:xfrm>
            <a:off x="685800" y="6481098"/>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6"/>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latin typeface="Times New Roman"/>
              <a:ea typeface="Times New Roman"/>
              <a:cs typeface="Times New Roman"/>
              <a:sym typeface="Times New Roman"/>
            </a:endParaRPr>
          </a:p>
        </p:txBody>
      </p:sp>
      <p:pic>
        <p:nvPicPr>
          <p:cNvPr id="24" name="Google Shape;24;p346"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80"/>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Google Shape;72;p81"/>
          <p:cNvSpPr txBox="1">
            <a:spLocks noGrp="1"/>
          </p:cNvSpPr>
          <p:nvPr>
            <p:ph type="subTitle" idx="1"/>
          </p:nvPr>
        </p:nvSpPr>
        <p:spPr>
          <a:xfrm>
            <a:off x="623520" y="331210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Google Shape;74;p82"/>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2"/>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83"/>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body" idx="3"/>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Google Shape;84;p84"/>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4"/>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84"/>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7" name="Google Shape;87;p84"/>
          <p:cNvSpPr txBox="1">
            <a:spLocks noGrp="1"/>
          </p:cNvSpPr>
          <p:nvPr>
            <p:ph type="body" idx="3"/>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Google Shape;89;p85"/>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5"/>
          <p:cNvSpPr txBox="1">
            <a:spLocks noGrp="1"/>
          </p:cNvSpPr>
          <p:nvPr>
            <p:ph type="body" idx="1"/>
          </p:nvPr>
        </p:nvSpPr>
        <p:spPr>
          <a:xfrm>
            <a:off x="676800" y="199800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85"/>
          <p:cNvSpPr txBox="1">
            <a:spLocks noGrp="1"/>
          </p:cNvSpPr>
          <p:nvPr>
            <p:ph type="body" idx="2"/>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Google Shape;93;p86"/>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6"/>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86"/>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86"/>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86"/>
          <p:cNvSpPr txBox="1">
            <a:spLocks noGrp="1"/>
          </p:cNvSpPr>
          <p:nvPr>
            <p:ph type="body" idx="4"/>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Google Shape;99;p8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87"/>
          <p:cNvSpPr txBox="1">
            <a:spLocks noGrp="1"/>
          </p:cNvSpPr>
          <p:nvPr>
            <p:ph type="body" idx="1"/>
          </p:nvPr>
        </p:nvSpPr>
        <p:spPr>
          <a:xfrm>
            <a:off x="6768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87"/>
          <p:cNvSpPr txBox="1">
            <a:spLocks noGrp="1"/>
          </p:cNvSpPr>
          <p:nvPr>
            <p:ph type="body" idx="2"/>
          </p:nvPr>
        </p:nvSpPr>
        <p:spPr>
          <a:xfrm>
            <a:off x="22536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2" name="Google Shape;102;p87"/>
          <p:cNvSpPr txBox="1">
            <a:spLocks noGrp="1"/>
          </p:cNvSpPr>
          <p:nvPr>
            <p:ph type="body" idx="3"/>
          </p:nvPr>
        </p:nvSpPr>
        <p:spPr>
          <a:xfrm>
            <a:off x="383088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87"/>
          <p:cNvSpPr txBox="1">
            <a:spLocks noGrp="1"/>
          </p:cNvSpPr>
          <p:nvPr>
            <p:ph type="body" idx="4"/>
          </p:nvPr>
        </p:nvSpPr>
        <p:spPr>
          <a:xfrm>
            <a:off x="6768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87"/>
          <p:cNvSpPr txBox="1">
            <a:spLocks noGrp="1"/>
          </p:cNvSpPr>
          <p:nvPr>
            <p:ph type="body" idx="5"/>
          </p:nvPr>
        </p:nvSpPr>
        <p:spPr>
          <a:xfrm>
            <a:off x="22536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87"/>
          <p:cNvSpPr txBox="1">
            <a:spLocks noGrp="1"/>
          </p:cNvSpPr>
          <p:nvPr>
            <p:ph type="body" idx="6"/>
          </p:nvPr>
        </p:nvSpPr>
        <p:spPr>
          <a:xfrm>
            <a:off x="383088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5"/>
        <p:cNvGrpSpPr/>
        <p:nvPr/>
      </p:nvGrpSpPr>
      <p:grpSpPr>
        <a:xfrm>
          <a:off x="0" y="0"/>
          <a:ext cx="0" cy="0"/>
          <a:chOff x="0" y="0"/>
          <a:chExt cx="0" cy="0"/>
        </a:xfrm>
      </p:grpSpPr>
      <p:sp>
        <p:nvSpPr>
          <p:cNvPr id="116" name="Google Shape;116;p330"/>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30"/>
          <p:cNvSpPr txBox="1">
            <a:spLocks noGrp="1"/>
          </p:cNvSpPr>
          <p:nvPr>
            <p:ph type="subTitle" idx="1"/>
          </p:nvPr>
        </p:nvSpPr>
        <p:spPr>
          <a:xfrm>
            <a:off x="676800" y="3743020"/>
            <a:ext cx="466320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25"/>
        <p:cNvGrpSpPr/>
        <p:nvPr/>
      </p:nvGrpSpPr>
      <p:grpSpPr>
        <a:xfrm>
          <a:off x="0" y="0"/>
          <a:ext cx="0" cy="0"/>
          <a:chOff x="0" y="0"/>
          <a:chExt cx="0" cy="0"/>
        </a:xfrm>
      </p:grpSpPr>
      <p:sp>
        <p:nvSpPr>
          <p:cNvPr id="26" name="Google Shape;26;p347"/>
          <p:cNvSpPr txBox="1">
            <a:spLocks noGrp="1"/>
          </p:cNvSpPr>
          <p:nvPr>
            <p:ph type="title"/>
          </p:nvPr>
        </p:nvSpPr>
        <p:spPr>
          <a:xfrm>
            <a:off x="479378" y="11817"/>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5"/>
              </a:buClr>
              <a:buSzPts val="4000"/>
              <a:buFont typeface="Calibri"/>
              <a:buNone/>
              <a:defRPr sz="30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7"/>
          <p:cNvSpPr/>
          <p:nvPr/>
        </p:nvSpPr>
        <p:spPr>
          <a:xfrm>
            <a:off x="168275" y="6554790"/>
            <a:ext cx="2154239" cy="212725"/>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050" b="0" i="0" u="none" strike="noStrike" cap="none">
                <a:solidFill>
                  <a:srgbClr val="8F8F8F"/>
                </a:solidFill>
                <a:latin typeface="Calibri"/>
                <a:ea typeface="Calibri"/>
                <a:cs typeface="Calibri"/>
                <a:sym typeface="Calibri"/>
              </a:rPr>
              <a:t>Ingenieria de Software II</a:t>
            </a:r>
            <a:endParaRPr sz="105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331"/>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31"/>
          <p:cNvSpPr txBox="1">
            <a:spLocks noGrp="1"/>
          </p:cNvSpPr>
          <p:nvPr>
            <p:ph type="body" idx="1"/>
          </p:nvPr>
        </p:nvSpPr>
        <p:spPr>
          <a:xfrm>
            <a:off x="676800" y="1998000"/>
            <a:ext cx="4663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32"/>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32"/>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332"/>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33"/>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34"/>
          <p:cNvSpPr txBox="1">
            <a:spLocks noGrp="1"/>
          </p:cNvSpPr>
          <p:nvPr>
            <p:ph type="subTitle" idx="1"/>
          </p:nvPr>
        </p:nvSpPr>
        <p:spPr>
          <a:xfrm>
            <a:off x="623520" y="331210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35"/>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35"/>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2" name="Google Shape;132;p335"/>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3" name="Google Shape;133;p335"/>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36"/>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36"/>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336"/>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8" name="Google Shape;138;p336"/>
          <p:cNvSpPr txBox="1">
            <a:spLocks noGrp="1"/>
          </p:cNvSpPr>
          <p:nvPr>
            <p:ph type="body" idx="3"/>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3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37"/>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2" name="Google Shape;142;p337"/>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3" name="Google Shape;143;p337"/>
          <p:cNvSpPr txBox="1">
            <a:spLocks noGrp="1"/>
          </p:cNvSpPr>
          <p:nvPr>
            <p:ph type="body" idx="3"/>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38"/>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8"/>
          <p:cNvSpPr txBox="1">
            <a:spLocks noGrp="1"/>
          </p:cNvSpPr>
          <p:nvPr>
            <p:ph type="body" idx="1"/>
          </p:nvPr>
        </p:nvSpPr>
        <p:spPr>
          <a:xfrm>
            <a:off x="676800" y="199800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7" name="Google Shape;147;p338"/>
          <p:cNvSpPr txBox="1">
            <a:spLocks noGrp="1"/>
          </p:cNvSpPr>
          <p:nvPr>
            <p:ph type="body" idx="2"/>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39"/>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39"/>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339"/>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339"/>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339"/>
          <p:cNvSpPr txBox="1">
            <a:spLocks noGrp="1"/>
          </p:cNvSpPr>
          <p:nvPr>
            <p:ph type="body" idx="4"/>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40"/>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40"/>
          <p:cNvSpPr txBox="1">
            <a:spLocks noGrp="1"/>
          </p:cNvSpPr>
          <p:nvPr>
            <p:ph type="body" idx="1"/>
          </p:nvPr>
        </p:nvSpPr>
        <p:spPr>
          <a:xfrm>
            <a:off x="6768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7" name="Google Shape;157;p340"/>
          <p:cNvSpPr txBox="1">
            <a:spLocks noGrp="1"/>
          </p:cNvSpPr>
          <p:nvPr>
            <p:ph type="body" idx="2"/>
          </p:nvPr>
        </p:nvSpPr>
        <p:spPr>
          <a:xfrm>
            <a:off x="22536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8" name="Google Shape;158;p340"/>
          <p:cNvSpPr txBox="1">
            <a:spLocks noGrp="1"/>
          </p:cNvSpPr>
          <p:nvPr>
            <p:ph type="body" idx="3"/>
          </p:nvPr>
        </p:nvSpPr>
        <p:spPr>
          <a:xfrm>
            <a:off x="383088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9" name="Google Shape;159;p340"/>
          <p:cNvSpPr txBox="1">
            <a:spLocks noGrp="1"/>
          </p:cNvSpPr>
          <p:nvPr>
            <p:ph type="body" idx="4"/>
          </p:nvPr>
        </p:nvSpPr>
        <p:spPr>
          <a:xfrm>
            <a:off x="6768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340"/>
          <p:cNvSpPr txBox="1">
            <a:spLocks noGrp="1"/>
          </p:cNvSpPr>
          <p:nvPr>
            <p:ph type="body" idx="5"/>
          </p:nvPr>
        </p:nvSpPr>
        <p:spPr>
          <a:xfrm>
            <a:off x="22536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1" name="Google Shape;161;p340"/>
          <p:cNvSpPr txBox="1">
            <a:spLocks noGrp="1"/>
          </p:cNvSpPr>
          <p:nvPr>
            <p:ph type="body" idx="6"/>
          </p:nvPr>
        </p:nvSpPr>
        <p:spPr>
          <a:xfrm>
            <a:off x="383088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subtítulo" type="tx">
  <p:cSld name="TITLE_AND_BODY">
    <p:spTree>
      <p:nvGrpSpPr>
        <p:cNvPr id="1" name="Shape 28"/>
        <p:cNvGrpSpPr/>
        <p:nvPr/>
      </p:nvGrpSpPr>
      <p:grpSpPr>
        <a:xfrm>
          <a:off x="0" y="0"/>
          <a:ext cx="0" cy="0"/>
          <a:chOff x="0" y="0"/>
          <a:chExt cx="0" cy="0"/>
        </a:xfrm>
      </p:grpSpPr>
      <p:sp>
        <p:nvSpPr>
          <p:cNvPr id="29" name="Google Shape;29;p348"/>
          <p:cNvSpPr txBox="1">
            <a:spLocks noGrp="1"/>
          </p:cNvSpPr>
          <p:nvPr>
            <p:ph type="title"/>
          </p:nvPr>
        </p:nvSpPr>
        <p:spPr>
          <a:xfrm>
            <a:off x="1190629" y="1151933"/>
            <a:ext cx="9810751" cy="2321719"/>
          </a:xfrm>
          <a:prstGeom prst="rect">
            <a:avLst/>
          </a:prstGeom>
          <a:noFill/>
          <a:ln>
            <a:noFill/>
          </a:ln>
        </p:spPr>
        <p:txBody>
          <a:bodyPr spcFirstLastPara="1" wrap="square" lIns="102375" tIns="51175" rIns="102375" bIns="51175" anchor="b"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8"/>
          <p:cNvSpPr txBox="1">
            <a:spLocks noGrp="1"/>
          </p:cNvSpPr>
          <p:nvPr>
            <p:ph type="body" idx="1"/>
          </p:nvPr>
        </p:nvSpPr>
        <p:spPr>
          <a:xfrm>
            <a:off x="1190629" y="3536158"/>
            <a:ext cx="9810751" cy="794743"/>
          </a:xfrm>
          <a:prstGeom prst="rect">
            <a:avLst/>
          </a:prstGeom>
          <a:noFill/>
          <a:ln>
            <a:noFill/>
          </a:ln>
        </p:spPr>
        <p:txBody>
          <a:bodyPr spcFirstLastPara="1" wrap="square" lIns="102375" tIns="51175" rIns="102375" bIns="51175" anchor="t" anchorCtr="0">
            <a:normAutofit/>
          </a:bodyPr>
          <a:lstStyle>
            <a:lvl1pPr marL="457200" lvl="0" indent="-228600" algn="ctr">
              <a:lnSpc>
                <a:spcPct val="94000"/>
              </a:lnSpc>
              <a:spcBef>
                <a:spcPts val="0"/>
              </a:spcBef>
              <a:spcAft>
                <a:spcPts val="0"/>
              </a:spcAft>
              <a:buClr>
                <a:schemeClr val="dk2"/>
              </a:buClr>
              <a:buSzPts val="4267"/>
              <a:buNone/>
              <a:defRPr sz="2479"/>
            </a:lvl1pPr>
            <a:lvl2pPr marL="914400" lvl="1" indent="-228600" algn="ctr">
              <a:lnSpc>
                <a:spcPct val="94000"/>
              </a:lnSpc>
              <a:spcBef>
                <a:spcPts val="168"/>
              </a:spcBef>
              <a:spcAft>
                <a:spcPts val="0"/>
              </a:spcAft>
              <a:buClr>
                <a:schemeClr val="dk2"/>
              </a:buClr>
              <a:buSzPts val="4267"/>
              <a:buNone/>
              <a:defRPr sz="2479"/>
            </a:lvl2pPr>
            <a:lvl3pPr marL="1371600" lvl="2" indent="-228600" algn="ctr">
              <a:lnSpc>
                <a:spcPct val="94000"/>
              </a:lnSpc>
              <a:spcBef>
                <a:spcPts val="168"/>
              </a:spcBef>
              <a:spcAft>
                <a:spcPts val="0"/>
              </a:spcAft>
              <a:buClr>
                <a:schemeClr val="dk2"/>
              </a:buClr>
              <a:buSzPts val="4267"/>
              <a:buNone/>
              <a:defRPr sz="2479"/>
            </a:lvl3pPr>
            <a:lvl4pPr marL="1828800" lvl="3" indent="-228600" algn="ctr">
              <a:lnSpc>
                <a:spcPct val="94000"/>
              </a:lnSpc>
              <a:spcBef>
                <a:spcPts val="168"/>
              </a:spcBef>
              <a:spcAft>
                <a:spcPts val="0"/>
              </a:spcAft>
              <a:buClr>
                <a:schemeClr val="dk2"/>
              </a:buClr>
              <a:buSzPts val="4267"/>
              <a:buNone/>
              <a:defRPr sz="2479"/>
            </a:lvl4pPr>
            <a:lvl5pPr marL="2286000" lvl="4" indent="-228600" algn="ctr">
              <a:lnSpc>
                <a:spcPct val="94000"/>
              </a:lnSpc>
              <a:spcBef>
                <a:spcPts val="168"/>
              </a:spcBef>
              <a:spcAft>
                <a:spcPts val="0"/>
              </a:spcAft>
              <a:buClr>
                <a:schemeClr val="dk2"/>
              </a:buClr>
              <a:buSzPts val="4267"/>
              <a:buNone/>
              <a:defRPr sz="2479"/>
            </a:lvl5pPr>
            <a:lvl6pPr marL="2743200" lvl="5" indent="-342900" algn="l">
              <a:lnSpc>
                <a:spcPct val="94000"/>
              </a:lnSpc>
              <a:spcBef>
                <a:spcPts val="420"/>
              </a:spcBef>
              <a:spcAft>
                <a:spcPts val="0"/>
              </a:spcAft>
              <a:buClr>
                <a:schemeClr val="dk2"/>
              </a:buClr>
              <a:buSzPts val="1800"/>
              <a:buChar char="–"/>
              <a:defRPr/>
            </a:lvl6pPr>
            <a:lvl7pPr marL="3200400" lvl="6" indent="-342900" algn="l">
              <a:lnSpc>
                <a:spcPct val="94000"/>
              </a:lnSpc>
              <a:spcBef>
                <a:spcPts val="420"/>
              </a:spcBef>
              <a:spcAft>
                <a:spcPts val="0"/>
              </a:spcAft>
              <a:buClr>
                <a:schemeClr val="dk2"/>
              </a:buClr>
              <a:buSzPts val="1800"/>
              <a:buChar char="■"/>
              <a:defRPr/>
            </a:lvl7pPr>
            <a:lvl8pPr marL="3657600" lvl="7" indent="-342900" algn="l">
              <a:lnSpc>
                <a:spcPct val="94000"/>
              </a:lnSpc>
              <a:spcBef>
                <a:spcPts val="420"/>
              </a:spcBef>
              <a:spcAft>
                <a:spcPts val="0"/>
              </a:spcAft>
              <a:buClr>
                <a:schemeClr val="dk2"/>
              </a:buClr>
              <a:buSzPts val="1800"/>
              <a:buChar char="–"/>
              <a:defRPr/>
            </a:lvl8pPr>
            <a:lvl9pPr marL="4114800" lvl="8" indent="-342900" algn="l">
              <a:lnSpc>
                <a:spcPct val="94000"/>
              </a:lnSpc>
              <a:spcBef>
                <a:spcPts val="420"/>
              </a:spcBef>
              <a:spcAft>
                <a:spcPts val="168"/>
              </a:spcAft>
              <a:buClr>
                <a:schemeClr val="dk2"/>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31"/>
        <p:cNvGrpSpPr/>
        <p:nvPr/>
      </p:nvGrpSpPr>
      <p:grpSpPr>
        <a:xfrm>
          <a:off x="0" y="0"/>
          <a:ext cx="0" cy="0"/>
          <a:chOff x="0" y="0"/>
          <a:chExt cx="0" cy="0"/>
        </a:xfrm>
      </p:grpSpPr>
      <p:sp>
        <p:nvSpPr>
          <p:cNvPr id="32" name="Google Shape;32;p349"/>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49"/>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latin typeface="Times New Roman"/>
              <a:ea typeface="Times New Roman"/>
              <a:cs typeface="Times New Roman"/>
              <a:sym typeface="Times New Roman"/>
            </a:endParaRPr>
          </a:p>
        </p:txBody>
      </p:sp>
      <p:sp>
        <p:nvSpPr>
          <p:cNvPr id="34" name="Google Shape;34;p349"/>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825" b="0" i="0">
                <a:solidFill>
                  <a:srgbClr val="888888"/>
                </a:solidFill>
                <a:latin typeface="Calibri"/>
                <a:ea typeface="Calibri"/>
                <a:cs typeface="Calibri"/>
                <a:sym typeface="Calibri"/>
              </a:defRPr>
            </a:lvl1pPr>
            <a:lvl2pPr marL="914400" lvl="1" indent="-228600" algn="l">
              <a:lnSpc>
                <a:spcPct val="85000"/>
              </a:lnSpc>
              <a:spcBef>
                <a:spcPts val="450"/>
              </a:spcBef>
              <a:spcAft>
                <a:spcPts val="0"/>
              </a:spcAft>
              <a:buClr>
                <a:srgbClr val="262626"/>
              </a:buClr>
              <a:buSzPts val="1400"/>
              <a:buNone/>
              <a:defRPr sz="1050"/>
            </a:lvl2pPr>
            <a:lvl3pPr marL="1371600" lvl="2" indent="-228600" algn="l">
              <a:lnSpc>
                <a:spcPct val="85000"/>
              </a:lnSpc>
              <a:spcBef>
                <a:spcPts val="450"/>
              </a:spcBef>
              <a:spcAft>
                <a:spcPts val="0"/>
              </a:spcAft>
              <a:buClr>
                <a:srgbClr val="262626"/>
              </a:buClr>
              <a:buSzPts val="1400"/>
              <a:buNone/>
              <a:defRPr sz="1050"/>
            </a:lvl3pPr>
            <a:lvl4pPr marL="1828800" lvl="3" indent="-228600" algn="l">
              <a:lnSpc>
                <a:spcPct val="85000"/>
              </a:lnSpc>
              <a:spcBef>
                <a:spcPts val="450"/>
              </a:spcBef>
              <a:spcAft>
                <a:spcPts val="0"/>
              </a:spcAft>
              <a:buClr>
                <a:srgbClr val="262626"/>
              </a:buClr>
              <a:buSzPts val="1400"/>
              <a:buNone/>
              <a:defRPr sz="1050"/>
            </a:lvl4pPr>
            <a:lvl5pPr marL="2286000" lvl="4" indent="-228600" algn="l">
              <a:lnSpc>
                <a:spcPct val="85000"/>
              </a:lnSpc>
              <a:spcBef>
                <a:spcPts val="450"/>
              </a:spcBef>
              <a:spcAft>
                <a:spcPts val="0"/>
              </a:spcAft>
              <a:buClr>
                <a:srgbClr val="262626"/>
              </a:buClr>
              <a:buSzPts val="1400"/>
              <a:buNone/>
              <a:defRPr sz="105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5" name="Google Shape;35;p349"/>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a:lvl1pPr>
            <a:lvl2pPr marL="914400" lvl="1" indent="-381000" algn="l">
              <a:lnSpc>
                <a:spcPct val="85000"/>
              </a:lnSpc>
              <a:spcBef>
                <a:spcPts val="450"/>
              </a:spcBef>
              <a:spcAft>
                <a:spcPts val="0"/>
              </a:spcAft>
              <a:buClr>
                <a:srgbClr val="262626"/>
              </a:buClr>
              <a:buSzPts val="2400"/>
              <a:buChar char=" "/>
              <a:defRPr/>
            </a:lvl2pPr>
            <a:lvl3pPr marL="1371600" lvl="2" indent="-355600" algn="l">
              <a:lnSpc>
                <a:spcPct val="85000"/>
              </a:lnSpc>
              <a:spcBef>
                <a:spcPts val="450"/>
              </a:spcBef>
              <a:spcAft>
                <a:spcPts val="0"/>
              </a:spcAft>
              <a:buClr>
                <a:srgbClr val="262626"/>
              </a:buClr>
              <a:buSzPts val="20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6" name="Google Shape;36;p349"/>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49"/>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9"/>
          <p:cNvSpPr txBox="1"/>
          <p:nvPr/>
        </p:nvSpPr>
        <p:spPr>
          <a:xfrm>
            <a:off x="5176314" y="6484426"/>
            <a:ext cx="662361" cy="196177"/>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825" b="0" i="0" u="none" strike="noStrike" cap="none">
                <a:solidFill>
                  <a:srgbClr val="888888"/>
                </a:solidFill>
                <a:latin typeface="Calibri"/>
                <a:ea typeface="Calibri"/>
                <a:cs typeface="Calibri"/>
                <a:sym typeface="Calibri"/>
              </a:rPr>
              <a:t>Fuente:</a:t>
            </a:r>
            <a:endParaRPr sz="825" b="0" i="0" u="none" strike="noStrike" cap="none">
              <a:solidFill>
                <a:schemeClr val="lt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9"/>
        <p:cNvGrpSpPr/>
        <p:nvPr/>
      </p:nvGrpSpPr>
      <p:grpSpPr>
        <a:xfrm>
          <a:off x="0" y="0"/>
          <a:ext cx="0" cy="0"/>
          <a:chOff x="0" y="0"/>
          <a:chExt cx="0" cy="0"/>
        </a:xfrm>
      </p:grpSpPr>
      <p:sp>
        <p:nvSpPr>
          <p:cNvPr id="40" name="Google Shape;40;p350"/>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0"/>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sz="1800"/>
            </a:lvl1pPr>
            <a:lvl2pPr marL="914400" lvl="1" indent="-355600" algn="l">
              <a:lnSpc>
                <a:spcPct val="85000"/>
              </a:lnSpc>
              <a:spcBef>
                <a:spcPts val="450"/>
              </a:spcBef>
              <a:spcAft>
                <a:spcPts val="0"/>
              </a:spcAft>
              <a:buClr>
                <a:srgbClr val="C00000"/>
              </a:buClr>
              <a:buSzPts val="2000"/>
              <a:buFont typeface="Arial"/>
              <a:buChar char=" "/>
              <a:defRPr sz="1500"/>
            </a:lvl2pPr>
            <a:lvl3pPr marL="1371600" lvl="2" indent="-342900" algn="l">
              <a:lnSpc>
                <a:spcPct val="85000"/>
              </a:lnSpc>
              <a:spcBef>
                <a:spcPts val="450"/>
              </a:spcBef>
              <a:spcAft>
                <a:spcPts val="0"/>
              </a:spcAft>
              <a:buClr>
                <a:srgbClr val="C00000"/>
              </a:buClr>
              <a:buSzPts val="1800"/>
              <a:buFont typeface="Arial"/>
              <a:buChar char=" "/>
              <a:defRPr sz="1350"/>
            </a:lvl3pPr>
            <a:lvl4pPr marL="1828800" lvl="3" indent="-330200" algn="l">
              <a:lnSpc>
                <a:spcPct val="85000"/>
              </a:lnSpc>
              <a:spcBef>
                <a:spcPts val="450"/>
              </a:spcBef>
              <a:spcAft>
                <a:spcPts val="0"/>
              </a:spcAft>
              <a:buClr>
                <a:srgbClr val="C00000"/>
              </a:buClr>
              <a:buSzPts val="1600"/>
              <a:buFont typeface="Arial"/>
              <a:buChar char=" "/>
              <a:defRPr sz="1200"/>
            </a:lvl4pPr>
            <a:lvl5pPr marL="2286000" lvl="4" indent="-330200" algn="l">
              <a:lnSpc>
                <a:spcPct val="85000"/>
              </a:lnSpc>
              <a:spcBef>
                <a:spcPts val="450"/>
              </a:spcBef>
              <a:spcAft>
                <a:spcPts val="0"/>
              </a:spcAft>
              <a:buClr>
                <a:srgbClr val="C00000"/>
              </a:buClr>
              <a:buSzPts val="1600"/>
              <a:buFont typeface="Arial"/>
              <a:buChar char=" "/>
              <a:defRPr sz="1200"/>
            </a:lvl5pPr>
            <a:lvl6pPr marL="2743200" lvl="5" indent="-330200" algn="l">
              <a:lnSpc>
                <a:spcPct val="85000"/>
              </a:lnSpc>
              <a:spcBef>
                <a:spcPts val="450"/>
              </a:spcBef>
              <a:spcAft>
                <a:spcPts val="0"/>
              </a:spcAft>
              <a:buClr>
                <a:srgbClr val="262626"/>
              </a:buClr>
              <a:buSzPts val="1600"/>
              <a:buChar char=" "/>
              <a:defRPr sz="1200"/>
            </a:lvl6pPr>
            <a:lvl7pPr marL="3200400" lvl="6" indent="-330200" algn="l">
              <a:lnSpc>
                <a:spcPct val="85000"/>
              </a:lnSpc>
              <a:spcBef>
                <a:spcPts val="450"/>
              </a:spcBef>
              <a:spcAft>
                <a:spcPts val="0"/>
              </a:spcAft>
              <a:buClr>
                <a:srgbClr val="262626"/>
              </a:buClr>
              <a:buSzPts val="1600"/>
              <a:buChar char=" "/>
              <a:defRPr sz="1200"/>
            </a:lvl7pPr>
            <a:lvl8pPr marL="3657600" lvl="7" indent="-330200" algn="l">
              <a:lnSpc>
                <a:spcPct val="85000"/>
              </a:lnSpc>
              <a:spcBef>
                <a:spcPts val="450"/>
              </a:spcBef>
              <a:spcAft>
                <a:spcPts val="0"/>
              </a:spcAft>
              <a:buClr>
                <a:srgbClr val="262626"/>
              </a:buClr>
              <a:buSzPts val="1600"/>
              <a:buChar char=" "/>
              <a:defRPr sz="1200"/>
            </a:lvl8pPr>
            <a:lvl9pPr marL="4114800" lvl="8" indent="-330200" algn="l">
              <a:lnSpc>
                <a:spcPct val="85000"/>
              </a:lnSpc>
              <a:spcBef>
                <a:spcPts val="450"/>
              </a:spcBef>
              <a:spcAft>
                <a:spcPts val="0"/>
              </a:spcAft>
              <a:buClr>
                <a:srgbClr val="262626"/>
              </a:buClr>
              <a:buSzPts val="1600"/>
              <a:buChar char=" "/>
              <a:defRPr sz="1200"/>
            </a:lvl9pPr>
          </a:lstStyle>
          <a:p>
            <a:endParaRPr/>
          </a:p>
        </p:txBody>
      </p:sp>
      <p:sp>
        <p:nvSpPr>
          <p:cNvPr id="42" name="Google Shape;42;p350"/>
          <p:cNvSpPr txBox="1">
            <a:spLocks noGrp="1"/>
          </p:cNvSpPr>
          <p:nvPr>
            <p:ph type="body" idx="2"/>
          </p:nvPr>
        </p:nvSpPr>
        <p:spPr>
          <a:xfrm>
            <a:off x="6011331"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sz="1800"/>
            </a:lvl1pPr>
            <a:lvl2pPr marL="914400" lvl="1" indent="-355600" algn="l">
              <a:lnSpc>
                <a:spcPct val="85000"/>
              </a:lnSpc>
              <a:spcBef>
                <a:spcPts val="450"/>
              </a:spcBef>
              <a:spcAft>
                <a:spcPts val="0"/>
              </a:spcAft>
              <a:buClr>
                <a:srgbClr val="C00000"/>
              </a:buClr>
              <a:buSzPts val="2000"/>
              <a:buFont typeface="Arial"/>
              <a:buChar char=" "/>
              <a:defRPr sz="1500"/>
            </a:lvl2pPr>
            <a:lvl3pPr marL="1371600" lvl="2" indent="-342900" algn="l">
              <a:lnSpc>
                <a:spcPct val="85000"/>
              </a:lnSpc>
              <a:spcBef>
                <a:spcPts val="450"/>
              </a:spcBef>
              <a:spcAft>
                <a:spcPts val="0"/>
              </a:spcAft>
              <a:buClr>
                <a:srgbClr val="C00000"/>
              </a:buClr>
              <a:buSzPts val="1800"/>
              <a:buFont typeface="Arial"/>
              <a:buChar char=" "/>
              <a:defRPr sz="1350"/>
            </a:lvl3pPr>
            <a:lvl4pPr marL="1828800" lvl="3" indent="-330200" algn="l">
              <a:lnSpc>
                <a:spcPct val="85000"/>
              </a:lnSpc>
              <a:spcBef>
                <a:spcPts val="450"/>
              </a:spcBef>
              <a:spcAft>
                <a:spcPts val="0"/>
              </a:spcAft>
              <a:buClr>
                <a:srgbClr val="C00000"/>
              </a:buClr>
              <a:buSzPts val="1600"/>
              <a:buFont typeface="Arial"/>
              <a:buChar char=" "/>
              <a:defRPr sz="1200"/>
            </a:lvl4pPr>
            <a:lvl5pPr marL="2286000" lvl="4" indent="-330200" algn="l">
              <a:lnSpc>
                <a:spcPct val="85000"/>
              </a:lnSpc>
              <a:spcBef>
                <a:spcPts val="450"/>
              </a:spcBef>
              <a:spcAft>
                <a:spcPts val="0"/>
              </a:spcAft>
              <a:buClr>
                <a:srgbClr val="C00000"/>
              </a:buClr>
              <a:buSzPts val="1600"/>
              <a:buFont typeface="Arial"/>
              <a:buChar char=" "/>
              <a:defRPr sz="1200"/>
            </a:lvl5pPr>
            <a:lvl6pPr marL="2743200" lvl="5" indent="-330200" algn="l">
              <a:lnSpc>
                <a:spcPct val="85000"/>
              </a:lnSpc>
              <a:spcBef>
                <a:spcPts val="450"/>
              </a:spcBef>
              <a:spcAft>
                <a:spcPts val="0"/>
              </a:spcAft>
              <a:buClr>
                <a:srgbClr val="262626"/>
              </a:buClr>
              <a:buSzPts val="1600"/>
              <a:buChar char=" "/>
              <a:defRPr sz="1200"/>
            </a:lvl6pPr>
            <a:lvl7pPr marL="3200400" lvl="6" indent="-330200" algn="l">
              <a:lnSpc>
                <a:spcPct val="85000"/>
              </a:lnSpc>
              <a:spcBef>
                <a:spcPts val="450"/>
              </a:spcBef>
              <a:spcAft>
                <a:spcPts val="0"/>
              </a:spcAft>
              <a:buClr>
                <a:srgbClr val="262626"/>
              </a:buClr>
              <a:buSzPts val="1600"/>
              <a:buChar char=" "/>
              <a:defRPr sz="1200"/>
            </a:lvl7pPr>
            <a:lvl8pPr marL="3657600" lvl="7" indent="-330200" algn="l">
              <a:lnSpc>
                <a:spcPct val="85000"/>
              </a:lnSpc>
              <a:spcBef>
                <a:spcPts val="450"/>
              </a:spcBef>
              <a:spcAft>
                <a:spcPts val="0"/>
              </a:spcAft>
              <a:buClr>
                <a:srgbClr val="262626"/>
              </a:buClr>
              <a:buSzPts val="1600"/>
              <a:buChar char=" "/>
              <a:defRPr sz="1200"/>
            </a:lvl8pPr>
            <a:lvl9pPr marL="4114800" lvl="8" indent="-330200" algn="l">
              <a:lnSpc>
                <a:spcPct val="85000"/>
              </a:lnSpc>
              <a:spcBef>
                <a:spcPts val="450"/>
              </a:spcBef>
              <a:spcAft>
                <a:spcPts val="0"/>
              </a:spcAft>
              <a:buClr>
                <a:srgbClr val="262626"/>
              </a:buClr>
              <a:buSzPts val="1600"/>
              <a:buChar char=" "/>
              <a:defRPr sz="1200"/>
            </a:lvl9pPr>
          </a:lstStyle>
          <a:p>
            <a:endParaRPr/>
          </a:p>
        </p:txBody>
      </p:sp>
      <p:sp>
        <p:nvSpPr>
          <p:cNvPr id="43" name="Google Shape;43;p35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latin typeface="Times New Roman"/>
              <a:ea typeface="Times New Roman"/>
              <a:cs typeface="Times New Roman"/>
              <a:sym typeface="Times New Roman"/>
            </a:endParaRPr>
          </a:p>
        </p:txBody>
      </p:sp>
      <p:sp>
        <p:nvSpPr>
          <p:cNvPr id="44" name="Google Shape;44;p350"/>
          <p:cNvSpPr txBox="1"/>
          <p:nvPr/>
        </p:nvSpPr>
        <p:spPr>
          <a:xfrm>
            <a:off x="5176314" y="6484426"/>
            <a:ext cx="662361" cy="196177"/>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lt2"/>
              </a:solidFill>
              <a:latin typeface="Calibri"/>
              <a:ea typeface="Calibri"/>
              <a:cs typeface="Calibri"/>
              <a:sym typeface="Calibri"/>
            </a:endParaRPr>
          </a:p>
        </p:txBody>
      </p:sp>
      <p:sp>
        <p:nvSpPr>
          <p:cNvPr id="45" name="Google Shape;45;p350"/>
          <p:cNvSpPr txBox="1">
            <a:spLocks noGrp="1"/>
          </p:cNvSpPr>
          <p:nvPr>
            <p:ph type="body" idx="3"/>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825" b="0" i="0">
                <a:solidFill>
                  <a:srgbClr val="888888"/>
                </a:solidFill>
                <a:latin typeface="Arial"/>
                <a:ea typeface="Arial"/>
                <a:cs typeface="Arial"/>
                <a:sym typeface="Arial"/>
              </a:defRPr>
            </a:lvl1pPr>
            <a:lvl2pPr marL="914400" lvl="1" indent="-228600" algn="l">
              <a:lnSpc>
                <a:spcPct val="85000"/>
              </a:lnSpc>
              <a:spcBef>
                <a:spcPts val="450"/>
              </a:spcBef>
              <a:spcAft>
                <a:spcPts val="0"/>
              </a:spcAft>
              <a:buClr>
                <a:srgbClr val="262626"/>
              </a:buClr>
              <a:buSzPts val="1400"/>
              <a:buNone/>
              <a:defRPr sz="1050"/>
            </a:lvl2pPr>
            <a:lvl3pPr marL="1371600" lvl="2" indent="-228600" algn="l">
              <a:lnSpc>
                <a:spcPct val="85000"/>
              </a:lnSpc>
              <a:spcBef>
                <a:spcPts val="450"/>
              </a:spcBef>
              <a:spcAft>
                <a:spcPts val="0"/>
              </a:spcAft>
              <a:buClr>
                <a:srgbClr val="262626"/>
              </a:buClr>
              <a:buSzPts val="1400"/>
              <a:buNone/>
              <a:defRPr sz="1050"/>
            </a:lvl3pPr>
            <a:lvl4pPr marL="1828800" lvl="3" indent="-228600" algn="l">
              <a:lnSpc>
                <a:spcPct val="85000"/>
              </a:lnSpc>
              <a:spcBef>
                <a:spcPts val="450"/>
              </a:spcBef>
              <a:spcAft>
                <a:spcPts val="0"/>
              </a:spcAft>
              <a:buClr>
                <a:srgbClr val="262626"/>
              </a:buClr>
              <a:buSzPts val="1400"/>
              <a:buNone/>
              <a:defRPr sz="1050"/>
            </a:lvl4pPr>
            <a:lvl5pPr marL="2286000" lvl="4" indent="-228600" algn="l">
              <a:lnSpc>
                <a:spcPct val="85000"/>
              </a:lnSpc>
              <a:spcBef>
                <a:spcPts val="450"/>
              </a:spcBef>
              <a:spcAft>
                <a:spcPts val="0"/>
              </a:spcAft>
              <a:buClr>
                <a:srgbClr val="262626"/>
              </a:buClr>
              <a:buSzPts val="1400"/>
              <a:buNone/>
              <a:defRPr sz="105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46" name="Google Shape;46;p350"/>
          <p:cNvSpPr txBox="1">
            <a:spLocks noGrp="1"/>
          </p:cNvSpPr>
          <p:nvPr>
            <p:ph type="dt" idx="10"/>
          </p:nvPr>
        </p:nvSpPr>
        <p:spPr>
          <a:xfrm>
            <a:off x="2898948" y="6511626"/>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Google Shape;60;p7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7"/>
          <p:cNvSpPr txBox="1">
            <a:spLocks noGrp="1"/>
          </p:cNvSpPr>
          <p:nvPr>
            <p:ph type="subTitle" idx="1"/>
          </p:nvPr>
        </p:nvSpPr>
        <p:spPr>
          <a:xfrm>
            <a:off x="676800" y="3743020"/>
            <a:ext cx="466320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Google Shape;63;p78"/>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8"/>
          <p:cNvSpPr txBox="1">
            <a:spLocks noGrp="1"/>
          </p:cNvSpPr>
          <p:nvPr>
            <p:ph type="body" idx="1"/>
          </p:nvPr>
        </p:nvSpPr>
        <p:spPr>
          <a:xfrm>
            <a:off x="676800" y="1998000"/>
            <a:ext cx="4663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Google Shape;66;p79"/>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9"/>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8" name="Google Shape;68;p79"/>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4.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5"/>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5"/>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345"/>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latin typeface="Times New Roman"/>
              <a:ea typeface="Times New Roman"/>
              <a:cs typeface="Times New Roman"/>
              <a:sym typeface="Times New Roman"/>
            </a:endParaRPr>
          </a:p>
        </p:txBody>
      </p:sp>
      <p:sp>
        <p:nvSpPr>
          <p:cNvPr id="13" name="Google Shape;13;p345"/>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34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cxnSp>
        <p:nvCxnSpPr>
          <p:cNvPr id="15" name="Google Shape;15;p345"/>
          <p:cNvCxnSpPr/>
          <p:nvPr/>
        </p:nvCxnSpPr>
        <p:spPr>
          <a:xfrm>
            <a:off x="623391" y="1169122"/>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345"/>
          <p:cNvPicPr preferRelativeResize="0"/>
          <p:nvPr/>
        </p:nvPicPr>
        <p:blipFill rotWithShape="1">
          <a:blip r:embed="rId7">
            <a:alphaModFix/>
          </a:blip>
          <a:srcRect/>
          <a:stretch/>
        </p:blipFill>
        <p:spPr>
          <a:xfrm>
            <a:off x="10981509" y="2"/>
            <a:ext cx="1210492" cy="1187213"/>
          </a:xfrm>
          <a:prstGeom prst="rect">
            <a:avLst/>
          </a:prstGeom>
          <a:noFill/>
          <a:ln>
            <a:noFill/>
          </a:ln>
        </p:spPr>
      </p:pic>
      <p:sp>
        <p:nvSpPr>
          <p:cNvPr id="17" name="Google Shape;17;p345"/>
          <p:cNvSpPr txBox="1"/>
          <p:nvPr/>
        </p:nvSpPr>
        <p:spPr>
          <a:xfrm>
            <a:off x="3763618" y="6554697"/>
            <a:ext cx="82598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dirty="0">
                <a:solidFill>
                  <a:srgbClr val="000000"/>
                </a:solidFill>
                <a:latin typeface="Arial"/>
                <a:ea typeface="Arial"/>
                <a:cs typeface="Arial"/>
                <a:sym typeface="Arial"/>
              </a:rPr>
              <a:t>2024</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cxnSp>
        <p:nvCxnSpPr>
          <p:cNvPr id="49" name="Google Shape;49;p29"/>
          <p:cNvCxnSpPr/>
          <p:nvPr/>
        </p:nvCxnSpPr>
        <p:spPr>
          <a:xfrm>
            <a:off x="623040" y="1772640"/>
            <a:ext cx="10773120" cy="0"/>
          </a:xfrm>
          <a:prstGeom prst="straightConnector1">
            <a:avLst/>
          </a:prstGeom>
          <a:noFill/>
          <a:ln w="9525" cap="flat" cmpd="sng">
            <a:solidFill>
              <a:srgbClr val="BF0000"/>
            </a:solidFill>
            <a:prstDash val="solid"/>
            <a:round/>
            <a:headEnd type="none" w="sm" len="sm"/>
            <a:tailEnd type="none" w="sm" len="sm"/>
          </a:ln>
        </p:spPr>
      </p:cxnSp>
      <p:pic>
        <p:nvPicPr>
          <p:cNvPr id="50" name="Google Shape;50;p2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51" name="Google Shape;51;p2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52" name="Google Shape;52;p29" descr="2"/>
          <p:cNvPicPr preferRelativeResize="0"/>
          <p:nvPr/>
        </p:nvPicPr>
        <p:blipFill rotWithShape="1">
          <a:blip r:embed="rId15">
            <a:alphaModFix/>
          </a:blip>
          <a:srcRect l="8461"/>
          <a:stretch/>
        </p:blipFill>
        <p:spPr>
          <a:xfrm>
            <a:off x="32160" y="116640"/>
            <a:ext cx="12159360" cy="4177440"/>
          </a:xfrm>
          <a:prstGeom prst="rect">
            <a:avLst/>
          </a:prstGeom>
          <a:noFill/>
          <a:ln>
            <a:noFill/>
          </a:ln>
        </p:spPr>
      </p:pic>
      <p:sp>
        <p:nvSpPr>
          <p:cNvPr id="53" name="Google Shape;53;p29"/>
          <p:cNvSpPr txBox="1">
            <a:spLocks noGrp="1"/>
          </p:cNvSpPr>
          <p:nvPr>
            <p:ph type="title"/>
          </p:nvPr>
        </p:nvSpPr>
        <p:spPr>
          <a:xfrm>
            <a:off x="551520" y="2050920"/>
            <a:ext cx="10780320" cy="61308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4" name="Google Shape;54;p29"/>
          <p:cNvSpPr txBox="1">
            <a:spLocks noGrp="1"/>
          </p:cNvSpPr>
          <p:nvPr>
            <p:ph type="body" idx="1"/>
          </p:nvPr>
        </p:nvSpPr>
        <p:spPr>
          <a:xfrm>
            <a:off x="551520" y="4359600"/>
            <a:ext cx="9228960" cy="5331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29"/>
          <p:cNvSpPr txBox="1">
            <a:spLocks noGrp="1"/>
          </p:cNvSpPr>
          <p:nvPr>
            <p:ph type="dt" idx="10"/>
          </p:nvPr>
        </p:nvSpPr>
        <p:spPr>
          <a:xfrm>
            <a:off x="3407520" y="5805360"/>
            <a:ext cx="4114560" cy="22824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6" name="Google Shape;56;p29"/>
          <p:cNvSpPr txBox="1">
            <a:spLocks noGrp="1"/>
          </p:cNvSpPr>
          <p:nvPr>
            <p:ph type="ftr" idx="11"/>
          </p:nvPr>
        </p:nvSpPr>
        <p:spPr>
          <a:xfrm>
            <a:off x="623520" y="5661360"/>
            <a:ext cx="2241600" cy="30168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7" name="Google Shape;57;p29"/>
          <p:cNvSpPr txBox="1">
            <a:spLocks noGrp="1"/>
          </p:cNvSpPr>
          <p:nvPr>
            <p:ph type="sldNum" idx="12"/>
          </p:nvPr>
        </p:nvSpPr>
        <p:spPr>
          <a:xfrm>
            <a:off x="9265920" y="2781000"/>
            <a:ext cx="2925600" cy="1396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solidFill>
                <a:schemeClr val="dk1"/>
              </a:solidFill>
              <a:latin typeface="Times New Roman"/>
              <a:ea typeface="Times New Roman"/>
              <a:cs typeface="Times New Roman"/>
              <a:sym typeface="Times New Roman"/>
            </a:endParaRPr>
          </a:p>
        </p:txBody>
      </p:sp>
      <p:sp>
        <p:nvSpPr>
          <p:cNvPr id="2" name="Google Shape;17;p345">
            <a:extLst>
              <a:ext uri="{FF2B5EF4-FFF2-40B4-BE49-F238E27FC236}">
                <a16:creationId xmlns:a16="http://schemas.microsoft.com/office/drawing/2014/main" id="{551DC11B-30A0-94F6-2398-A53ECCF0F89A}"/>
              </a:ext>
            </a:extLst>
          </p:cNvPr>
          <p:cNvSpPr txBox="1"/>
          <p:nvPr userDrawn="1"/>
        </p:nvSpPr>
        <p:spPr>
          <a:xfrm>
            <a:off x="3763618" y="6554697"/>
            <a:ext cx="82598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dirty="0">
                <a:solidFill>
                  <a:srgbClr val="000000"/>
                </a:solidFill>
                <a:latin typeface="Arial"/>
                <a:ea typeface="Arial"/>
                <a:cs typeface="Arial"/>
                <a:sym typeface="Arial"/>
              </a:rPr>
              <a:t>2024</a:t>
            </a:r>
            <a:endParaRPr dirty="0"/>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cxnSp>
        <p:nvCxnSpPr>
          <p:cNvPr id="107" name="Google Shape;107;p75"/>
          <p:cNvCxnSpPr/>
          <p:nvPr/>
        </p:nvCxnSpPr>
        <p:spPr>
          <a:xfrm>
            <a:off x="623040" y="1772640"/>
            <a:ext cx="10773120" cy="0"/>
          </a:xfrm>
          <a:prstGeom prst="straightConnector1">
            <a:avLst/>
          </a:prstGeom>
          <a:noFill/>
          <a:ln w="9525" cap="flat" cmpd="sng">
            <a:solidFill>
              <a:srgbClr val="BF0000"/>
            </a:solidFill>
            <a:prstDash val="solid"/>
            <a:round/>
            <a:headEnd type="none" w="sm" len="sm"/>
            <a:tailEnd type="none" w="sm" len="sm"/>
          </a:ln>
        </p:spPr>
      </p:cxnSp>
      <p:pic>
        <p:nvPicPr>
          <p:cNvPr id="108" name="Google Shape;108;p75"/>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109" name="Google Shape;109;p75"/>
          <p:cNvPicPr preferRelativeResize="0"/>
          <p:nvPr/>
        </p:nvPicPr>
        <p:blipFill rotWithShape="1">
          <a:blip r:embed="rId14">
            <a:alphaModFix/>
          </a:blip>
          <a:srcRect/>
          <a:stretch/>
        </p:blipFill>
        <p:spPr>
          <a:xfrm>
            <a:off x="10711680" y="5612040"/>
            <a:ext cx="1210080" cy="1186920"/>
          </a:xfrm>
          <a:prstGeom prst="rect">
            <a:avLst/>
          </a:prstGeom>
          <a:noFill/>
          <a:ln>
            <a:noFill/>
          </a:ln>
        </p:spPr>
      </p:pic>
      <p:sp>
        <p:nvSpPr>
          <p:cNvPr id="110" name="Google Shape;110;p75"/>
          <p:cNvSpPr txBox="1">
            <a:spLocks noGrp="1"/>
          </p:cNvSpPr>
          <p:nvPr>
            <p:ph type="title"/>
          </p:nvPr>
        </p:nvSpPr>
        <p:spPr>
          <a:xfrm>
            <a:off x="623520" y="499680"/>
            <a:ext cx="10806240" cy="127296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1" name="Google Shape;111;p75"/>
          <p:cNvSpPr txBox="1">
            <a:spLocks noGrp="1"/>
          </p:cNvSpPr>
          <p:nvPr>
            <p:ph type="body" idx="1"/>
          </p:nvPr>
        </p:nvSpPr>
        <p:spPr>
          <a:xfrm>
            <a:off x="676800" y="1998000"/>
            <a:ext cx="4663200" cy="376704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p75"/>
          <p:cNvSpPr txBox="1">
            <a:spLocks noGrp="1"/>
          </p:cNvSpPr>
          <p:nvPr>
            <p:ph type="body" idx="2"/>
          </p:nvPr>
        </p:nvSpPr>
        <p:spPr>
          <a:xfrm>
            <a:off x="6011520" y="1998000"/>
            <a:ext cx="4663200" cy="376704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75"/>
          <p:cNvSpPr txBox="1">
            <a:spLocks noGrp="1"/>
          </p:cNvSpPr>
          <p:nvPr>
            <p:ph type="sldNum" idx="12"/>
          </p:nvPr>
        </p:nvSpPr>
        <p:spPr>
          <a:xfrm>
            <a:off x="9249600" y="2852640"/>
            <a:ext cx="2925600" cy="104832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solidFill>
                <a:schemeClr val="dk1"/>
              </a:solidFill>
              <a:latin typeface="Times New Roman"/>
              <a:ea typeface="Times New Roman"/>
              <a:cs typeface="Times New Roman"/>
              <a:sym typeface="Times New Roman"/>
            </a:endParaRPr>
          </a:p>
        </p:txBody>
      </p:sp>
      <p:sp>
        <p:nvSpPr>
          <p:cNvPr id="2" name="Google Shape;17;p345">
            <a:extLst>
              <a:ext uri="{FF2B5EF4-FFF2-40B4-BE49-F238E27FC236}">
                <a16:creationId xmlns:a16="http://schemas.microsoft.com/office/drawing/2014/main" id="{53185D4F-9EEC-F351-402D-AB647A270726}"/>
              </a:ext>
            </a:extLst>
          </p:cNvPr>
          <p:cNvSpPr txBox="1"/>
          <p:nvPr userDrawn="1"/>
        </p:nvSpPr>
        <p:spPr>
          <a:xfrm>
            <a:off x="3763618" y="6554697"/>
            <a:ext cx="82598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dirty="0">
                <a:solidFill>
                  <a:srgbClr val="000000"/>
                </a:solidFill>
                <a:latin typeface="Arial"/>
                <a:ea typeface="Arial"/>
                <a:cs typeface="Arial"/>
                <a:sym typeface="Arial"/>
              </a:rPr>
              <a:t>2024</a:t>
            </a:r>
            <a:endParaRPr dirty="0"/>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
          <p:cNvSpPr txBox="1"/>
          <p:nvPr/>
        </p:nvSpPr>
        <p:spPr>
          <a:xfrm>
            <a:off x="2014320" y="4737600"/>
            <a:ext cx="8085240" cy="613080"/>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85000"/>
              </a:lnSpc>
              <a:spcBef>
                <a:spcPts val="0"/>
              </a:spcBef>
              <a:spcAft>
                <a:spcPts val="0"/>
              </a:spcAft>
              <a:buNone/>
            </a:pPr>
            <a:r>
              <a:rPr lang="es-ES" sz="4400" b="1" i="0" u="none" strike="noStrike" cap="none">
                <a:solidFill>
                  <a:srgbClr val="4A6717"/>
                </a:solidFill>
                <a:latin typeface="Calibri"/>
                <a:ea typeface="Calibri"/>
                <a:cs typeface="Calibri"/>
                <a:sym typeface="Calibri"/>
              </a:rPr>
              <a:t>Ingeniería de software II</a:t>
            </a:r>
            <a:endParaRPr sz="4400" b="0" i="0" u="none" strike="noStrike" cap="none">
              <a:solidFill>
                <a:srgbClr val="000000"/>
              </a:solidFill>
              <a:latin typeface="Calibri"/>
              <a:ea typeface="Calibri"/>
              <a:cs typeface="Calibri"/>
              <a:sym typeface="Calibri"/>
            </a:endParaRPr>
          </a:p>
        </p:txBody>
      </p:sp>
      <p:sp>
        <p:nvSpPr>
          <p:cNvPr id="168" name="Google Shape;168;p1"/>
          <p:cNvSpPr/>
          <p:nvPr/>
        </p:nvSpPr>
        <p:spPr>
          <a:xfrm>
            <a:off x="2014320" y="5350680"/>
            <a:ext cx="5346360" cy="11876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s-ES" sz="2400" b="0" i="0" u="none" strike="noStrike" cap="none">
                <a:solidFill>
                  <a:srgbClr val="4A6617"/>
                </a:solidFill>
                <a:latin typeface="Calibri"/>
                <a:ea typeface="Calibri"/>
                <a:cs typeface="Calibri"/>
                <a:sym typeface="Calibri"/>
              </a:rPr>
              <a:t>Gestión del Proyecto  </a:t>
            </a:r>
            <a:endParaRPr sz="2400" b="0" i="0" u="none" strike="noStrike" cap="none">
              <a:solidFill>
                <a:srgbClr val="4A6617"/>
              </a:solidFill>
              <a:latin typeface="Arial"/>
              <a:ea typeface="Arial"/>
              <a:cs typeface="Arial"/>
              <a:sym typeface="Arial"/>
            </a:endParaRPr>
          </a:p>
          <a:p>
            <a:pPr marL="0" marR="0" lvl="0" indent="0" algn="l" rtl="0">
              <a:lnSpc>
                <a:spcPct val="100000"/>
              </a:lnSpc>
              <a:spcBef>
                <a:spcPts val="0"/>
              </a:spcBef>
              <a:spcAft>
                <a:spcPts val="0"/>
              </a:spcAft>
              <a:buNone/>
            </a:pPr>
            <a:r>
              <a:rPr lang="es-ES" sz="2400" b="0" i="0" u="none" strike="noStrike" cap="none">
                <a:solidFill>
                  <a:srgbClr val="4A6617"/>
                </a:solidFill>
                <a:latin typeface="Calibri"/>
                <a:ea typeface="Calibri"/>
                <a:cs typeface="Calibri"/>
                <a:sym typeface="Calibri"/>
              </a:rPr>
              <a:t>Riesgos</a:t>
            </a:r>
            <a:br>
              <a:rPr lang="es-ES" sz="1800" b="0" i="0" u="none" strike="noStrike" cap="none">
                <a:solidFill>
                  <a:srgbClr val="4A6617"/>
                </a:solidFill>
                <a:latin typeface="Calibri"/>
                <a:ea typeface="Calibri"/>
                <a:cs typeface="Calibri"/>
                <a:sym typeface="Calibri"/>
              </a:rPr>
            </a:br>
            <a:endParaRPr sz="2400" b="0" i="0" u="none" strike="noStrike" cap="none">
              <a:solidFill>
                <a:srgbClr val="4A6617"/>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9" descr="http://3.bp.blogspot.com/_mFgrt8wxdC0/TORMv3JRJQI/AAAAAAAAAAg/ve9-Dv0QiXs/s1600/RIESGOS+EN+INTERNET.jpg"/>
          <p:cNvPicPr preferRelativeResize="0"/>
          <p:nvPr/>
        </p:nvPicPr>
        <p:blipFill rotWithShape="1">
          <a:blip r:embed="rId3">
            <a:alphaModFix/>
          </a:blip>
          <a:srcRect/>
          <a:stretch/>
        </p:blipFill>
        <p:spPr>
          <a:xfrm>
            <a:off x="8040216" y="260640"/>
            <a:ext cx="2494944" cy="2016232"/>
          </a:xfrm>
          <a:prstGeom prst="rect">
            <a:avLst/>
          </a:prstGeom>
          <a:noFill/>
          <a:ln>
            <a:noFill/>
          </a:ln>
        </p:spPr>
      </p:pic>
      <p:sp>
        <p:nvSpPr>
          <p:cNvPr id="284" name="Google Shape;284;p9"/>
          <p:cNvSpPr txBox="1"/>
          <p:nvPr/>
        </p:nvSpPr>
        <p:spPr>
          <a:xfrm>
            <a:off x="636890" y="512058"/>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Tipos de Riesgos</a:t>
            </a:r>
            <a:endParaRPr sz="4000" b="0" i="0" u="none" strike="noStrike" cap="none">
              <a:solidFill>
                <a:srgbClr val="4A6617"/>
              </a:solidFill>
              <a:latin typeface="Calibri"/>
              <a:ea typeface="Calibri"/>
              <a:cs typeface="Calibri"/>
              <a:sym typeface="Calibri"/>
            </a:endParaRPr>
          </a:p>
        </p:txBody>
      </p:sp>
      <p:sp>
        <p:nvSpPr>
          <p:cNvPr id="285" name="Google Shape;285;p9"/>
          <p:cNvSpPr txBox="1"/>
          <p:nvPr/>
        </p:nvSpPr>
        <p:spPr>
          <a:xfrm>
            <a:off x="1775640" y="6435360"/>
            <a:ext cx="3497400" cy="422280"/>
          </a:xfrm>
          <a:prstGeom prst="rect">
            <a:avLst/>
          </a:prstGeom>
          <a:noFill/>
          <a:ln>
            <a:noFill/>
          </a:ln>
        </p:spPr>
        <p:txBody>
          <a:bodyPr spcFirstLastPara="1" wrap="square" lIns="91425" tIns="45700" rIns="91425" bIns="45700" anchor="t" anchorCtr="0">
            <a:no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sp>
        <p:nvSpPr>
          <p:cNvPr id="286" name="Google Shape;286;p9"/>
          <p:cNvSpPr/>
          <p:nvPr/>
        </p:nvSpPr>
        <p:spPr>
          <a:xfrm>
            <a:off x="2856000" y="3357720"/>
            <a:ext cx="7605360" cy="1601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87" name="Google Shape;287;p9"/>
          <p:cNvGrpSpPr/>
          <p:nvPr/>
        </p:nvGrpSpPr>
        <p:grpSpPr>
          <a:xfrm>
            <a:off x="2411222" y="2500582"/>
            <a:ext cx="7428286" cy="2509110"/>
            <a:chOff x="906" y="1087806"/>
            <a:chExt cx="7428286" cy="2509110"/>
          </a:xfrm>
        </p:grpSpPr>
        <p:sp>
          <p:nvSpPr>
            <p:cNvPr id="288" name="Google Shape;288;p9"/>
            <p:cNvSpPr/>
            <p:nvPr/>
          </p:nvSpPr>
          <p:spPr>
            <a:xfrm>
              <a:off x="3219830" y="1087806"/>
              <a:ext cx="990438" cy="660292"/>
            </a:xfrm>
            <a:prstGeom prst="roundRect">
              <a:avLst>
                <a:gd name="adj" fmla="val 10000"/>
              </a:avLst>
            </a:prstGeom>
            <a:solidFill>
              <a:srgbClr val="E6841F"/>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 name="Google Shape;289;p9"/>
            <p:cNvSpPr txBox="1"/>
            <p:nvPr/>
          </p:nvSpPr>
          <p:spPr>
            <a:xfrm>
              <a:off x="3239169" y="1107145"/>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Tipos</a:t>
              </a: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a:off x="1783695" y="1748098"/>
              <a:ext cx="1931354"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62891C"/>
              </a:solidFill>
              <a:prstDash val="solid"/>
              <a:round/>
              <a:headEnd type="none" w="sm" len="sm"/>
              <a:tailEnd type="none" w="sm" len="sm"/>
            </a:ln>
          </p:spPr>
          <p:txBody>
            <a:bodyPr/>
            <a:lstStyle/>
            <a:p>
              <a:endParaRPr lang="es-AR"/>
            </a:p>
          </p:txBody>
        </p:sp>
        <p:sp>
          <p:nvSpPr>
            <p:cNvPr id="291" name="Google Shape;291;p9"/>
            <p:cNvSpPr/>
            <p:nvPr/>
          </p:nvSpPr>
          <p:spPr>
            <a:xfrm>
              <a:off x="1288476" y="2012215"/>
              <a:ext cx="990438" cy="660292"/>
            </a:xfrm>
            <a:prstGeom prst="roundRect">
              <a:avLst>
                <a:gd name="adj" fmla="val 10000"/>
              </a:avLst>
            </a:prstGeom>
            <a:solidFill>
              <a:srgbClr val="62891C"/>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9"/>
            <p:cNvSpPr txBox="1"/>
            <p:nvPr/>
          </p:nvSpPr>
          <p:spPr>
            <a:xfrm>
              <a:off x="1307815" y="2031554"/>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Genéricos</a:t>
              </a:r>
              <a:endParaRPr sz="1000" b="0" i="0" u="none" strike="noStrike" cap="none">
                <a:solidFill>
                  <a:schemeClr val="lt1"/>
                </a:solidFill>
                <a:latin typeface="Arial"/>
                <a:ea typeface="Arial"/>
                <a:cs typeface="Arial"/>
                <a:sym typeface="Arial"/>
              </a:endParaRPr>
            </a:p>
          </p:txBody>
        </p:sp>
        <p:sp>
          <p:nvSpPr>
            <p:cNvPr id="293" name="Google Shape;293;p9"/>
            <p:cNvSpPr/>
            <p:nvPr/>
          </p:nvSpPr>
          <p:spPr>
            <a:xfrm>
              <a:off x="496126" y="2672507"/>
              <a:ext cx="1287569"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294" name="Google Shape;294;p9"/>
            <p:cNvSpPr/>
            <p:nvPr/>
          </p:nvSpPr>
          <p:spPr>
            <a:xfrm>
              <a:off x="906"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 name="Google Shape;295;p9"/>
            <p:cNvSpPr txBox="1"/>
            <p:nvPr/>
          </p:nvSpPr>
          <p:spPr>
            <a:xfrm>
              <a:off x="2024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Conocidos</a:t>
              </a:r>
              <a:endParaRPr sz="1000" b="0" i="0" u="none" strike="noStrike" cap="none">
                <a:solidFill>
                  <a:schemeClr val="lt1"/>
                </a:solidFill>
                <a:latin typeface="Arial"/>
                <a:ea typeface="Arial"/>
                <a:cs typeface="Arial"/>
                <a:sym typeface="Arial"/>
              </a:endParaRPr>
            </a:p>
          </p:txBody>
        </p:sp>
        <p:sp>
          <p:nvSpPr>
            <p:cNvPr id="296" name="Google Shape;296;p9"/>
            <p:cNvSpPr/>
            <p:nvPr/>
          </p:nvSpPr>
          <p:spPr>
            <a:xfrm>
              <a:off x="1737975" y="2672507"/>
              <a:ext cx="91440" cy="264116"/>
            </a:xfrm>
            <a:custGeom>
              <a:avLst/>
              <a:gdLst/>
              <a:ahLst/>
              <a:cxnLst/>
              <a:rect l="l" t="t" r="r" b="b"/>
              <a:pathLst>
                <a:path w="120000" h="120000" extrusionOk="0">
                  <a:moveTo>
                    <a:pt x="60000" y="0"/>
                  </a:moveTo>
                  <a:lnTo>
                    <a:pt x="6000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297" name="Google Shape;297;p9"/>
            <p:cNvSpPr/>
            <p:nvPr/>
          </p:nvSpPr>
          <p:spPr>
            <a:xfrm>
              <a:off x="1288476"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 name="Google Shape;298;p9"/>
            <p:cNvSpPr txBox="1"/>
            <p:nvPr/>
          </p:nvSpPr>
          <p:spPr>
            <a:xfrm>
              <a:off x="130781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Predecibles</a:t>
              </a:r>
              <a:endParaRPr sz="1000" b="0" i="0" u="none" strike="noStrike" cap="none">
                <a:solidFill>
                  <a:schemeClr val="lt1"/>
                </a:solidFill>
                <a:latin typeface="Arial"/>
                <a:ea typeface="Arial"/>
                <a:cs typeface="Arial"/>
                <a:sym typeface="Arial"/>
              </a:endParaRPr>
            </a:p>
          </p:txBody>
        </p:sp>
        <p:sp>
          <p:nvSpPr>
            <p:cNvPr id="299" name="Google Shape;299;p9"/>
            <p:cNvSpPr/>
            <p:nvPr/>
          </p:nvSpPr>
          <p:spPr>
            <a:xfrm>
              <a:off x="1783695" y="2672507"/>
              <a:ext cx="1287569"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300" name="Google Shape;300;p9"/>
            <p:cNvSpPr/>
            <p:nvPr/>
          </p:nvSpPr>
          <p:spPr>
            <a:xfrm>
              <a:off x="2576046"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9"/>
            <p:cNvSpPr txBox="1"/>
            <p:nvPr/>
          </p:nvSpPr>
          <p:spPr>
            <a:xfrm>
              <a:off x="259538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Impredecibles</a:t>
              </a:r>
              <a:endParaRPr sz="1000" b="0" i="0" u="none" strike="noStrike" cap="none">
                <a:solidFill>
                  <a:schemeClr val="lt1"/>
                </a:solidFill>
                <a:latin typeface="Arial"/>
                <a:ea typeface="Arial"/>
                <a:cs typeface="Arial"/>
                <a:sym typeface="Arial"/>
              </a:endParaRPr>
            </a:p>
          </p:txBody>
        </p:sp>
        <p:sp>
          <p:nvSpPr>
            <p:cNvPr id="302" name="Google Shape;302;p9"/>
            <p:cNvSpPr/>
            <p:nvPr/>
          </p:nvSpPr>
          <p:spPr>
            <a:xfrm>
              <a:off x="3715049" y="1748098"/>
              <a:ext cx="1931354"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62891C"/>
              </a:solidFill>
              <a:prstDash val="solid"/>
              <a:round/>
              <a:headEnd type="none" w="sm" len="sm"/>
              <a:tailEnd type="none" w="sm" len="sm"/>
            </a:ln>
          </p:spPr>
          <p:txBody>
            <a:bodyPr/>
            <a:lstStyle/>
            <a:p>
              <a:endParaRPr lang="es-AR"/>
            </a:p>
          </p:txBody>
        </p:sp>
        <p:sp>
          <p:nvSpPr>
            <p:cNvPr id="303" name="Google Shape;303;p9"/>
            <p:cNvSpPr/>
            <p:nvPr/>
          </p:nvSpPr>
          <p:spPr>
            <a:xfrm>
              <a:off x="5151185" y="2012215"/>
              <a:ext cx="990438" cy="660292"/>
            </a:xfrm>
            <a:prstGeom prst="roundRect">
              <a:avLst>
                <a:gd name="adj" fmla="val 10000"/>
              </a:avLst>
            </a:prstGeom>
            <a:solidFill>
              <a:srgbClr val="62891C"/>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4" name="Google Shape;304;p9"/>
            <p:cNvSpPr txBox="1"/>
            <p:nvPr/>
          </p:nvSpPr>
          <p:spPr>
            <a:xfrm>
              <a:off x="5170524" y="2031554"/>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Específicos</a:t>
              </a:r>
              <a:endParaRPr sz="1000" b="0" i="0" u="none" strike="noStrike" cap="none">
                <a:solidFill>
                  <a:schemeClr val="lt1"/>
                </a:solidFill>
                <a:latin typeface="Arial"/>
                <a:ea typeface="Arial"/>
                <a:cs typeface="Arial"/>
                <a:sym typeface="Arial"/>
              </a:endParaRPr>
            </a:p>
          </p:txBody>
        </p:sp>
        <p:sp>
          <p:nvSpPr>
            <p:cNvPr id="305" name="Google Shape;305;p9"/>
            <p:cNvSpPr/>
            <p:nvPr/>
          </p:nvSpPr>
          <p:spPr>
            <a:xfrm>
              <a:off x="4358834" y="2672507"/>
              <a:ext cx="1287569"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306" name="Google Shape;306;p9"/>
            <p:cNvSpPr/>
            <p:nvPr/>
          </p:nvSpPr>
          <p:spPr>
            <a:xfrm>
              <a:off x="3863615"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9"/>
            <p:cNvSpPr txBox="1"/>
            <p:nvPr/>
          </p:nvSpPr>
          <p:spPr>
            <a:xfrm>
              <a:off x="3882954"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Conocidos</a:t>
              </a:r>
              <a:endParaRPr sz="1400" b="0" i="0" u="none" strike="noStrike" cap="none">
                <a:solidFill>
                  <a:srgbClr val="000000"/>
                </a:solidFill>
                <a:latin typeface="Arial"/>
                <a:ea typeface="Arial"/>
                <a:cs typeface="Arial"/>
                <a:sym typeface="Arial"/>
              </a:endParaRPr>
            </a:p>
          </p:txBody>
        </p:sp>
        <p:sp>
          <p:nvSpPr>
            <p:cNvPr id="308" name="Google Shape;308;p9"/>
            <p:cNvSpPr/>
            <p:nvPr/>
          </p:nvSpPr>
          <p:spPr>
            <a:xfrm>
              <a:off x="5600684" y="2672507"/>
              <a:ext cx="91440" cy="264116"/>
            </a:xfrm>
            <a:custGeom>
              <a:avLst/>
              <a:gdLst/>
              <a:ahLst/>
              <a:cxnLst/>
              <a:rect l="l" t="t" r="r" b="b"/>
              <a:pathLst>
                <a:path w="120000" h="120000" extrusionOk="0">
                  <a:moveTo>
                    <a:pt x="60000" y="0"/>
                  </a:moveTo>
                  <a:lnTo>
                    <a:pt x="6000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309" name="Google Shape;309;p9"/>
            <p:cNvSpPr/>
            <p:nvPr/>
          </p:nvSpPr>
          <p:spPr>
            <a:xfrm>
              <a:off x="5151185"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9"/>
            <p:cNvSpPr txBox="1"/>
            <p:nvPr/>
          </p:nvSpPr>
          <p:spPr>
            <a:xfrm>
              <a:off x="5170524"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Predecibles </a:t>
              </a:r>
              <a:endParaRPr sz="1400" b="0" i="0" u="none" strike="noStrike" cap="none">
                <a:solidFill>
                  <a:srgbClr val="000000"/>
                </a:solidFill>
                <a:latin typeface="Arial"/>
                <a:ea typeface="Arial"/>
                <a:cs typeface="Arial"/>
                <a:sym typeface="Arial"/>
              </a:endParaRPr>
            </a:p>
          </p:txBody>
        </p:sp>
        <p:sp>
          <p:nvSpPr>
            <p:cNvPr id="311" name="Google Shape;311;p9"/>
            <p:cNvSpPr/>
            <p:nvPr/>
          </p:nvSpPr>
          <p:spPr>
            <a:xfrm>
              <a:off x="5646404" y="2672507"/>
              <a:ext cx="1287569"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6"/>
              </a:solidFill>
              <a:prstDash val="solid"/>
              <a:round/>
              <a:headEnd type="none" w="sm" len="sm"/>
              <a:tailEnd type="none" w="sm" len="sm"/>
            </a:ln>
          </p:spPr>
          <p:txBody>
            <a:bodyPr/>
            <a:lstStyle/>
            <a:p>
              <a:endParaRPr lang="es-AR"/>
            </a:p>
          </p:txBody>
        </p:sp>
        <p:sp>
          <p:nvSpPr>
            <p:cNvPr id="312" name="Google Shape;312;p9"/>
            <p:cNvSpPr/>
            <p:nvPr/>
          </p:nvSpPr>
          <p:spPr>
            <a:xfrm>
              <a:off x="6438754" y="2936624"/>
              <a:ext cx="990438" cy="660292"/>
            </a:xfrm>
            <a:prstGeom prst="roundRect">
              <a:avLst>
                <a:gd name="adj" fmla="val 10000"/>
              </a:avLst>
            </a:prstGeom>
            <a:solidFill>
              <a:schemeClr val="accent6"/>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3" name="Google Shape;313;p9"/>
            <p:cNvSpPr txBox="1"/>
            <p:nvPr/>
          </p:nvSpPr>
          <p:spPr>
            <a:xfrm>
              <a:off x="6458093"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lt1"/>
                  </a:solidFill>
                  <a:latin typeface="Arial"/>
                  <a:ea typeface="Arial"/>
                  <a:cs typeface="Arial"/>
                  <a:sym typeface="Arial"/>
                </a:rPr>
                <a:t>Impredecibles</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 calcmode="lin" valueType="num">
                                      <p:cBhvr additive="base">
                                        <p:cTn id="7" dur="500"/>
                                        <p:tgtEl>
                                          <p:spTgt spid="2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636222" y="564839"/>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El Proceso de Gestión de Riesgos</a:t>
            </a:r>
            <a:endParaRPr sz="4000" b="0" i="0" u="none" strike="noStrike" cap="none">
              <a:solidFill>
                <a:srgbClr val="4A6617"/>
              </a:solidFill>
              <a:latin typeface="Calibri"/>
              <a:ea typeface="Calibri"/>
              <a:cs typeface="Calibri"/>
              <a:sym typeface="Calibri"/>
            </a:endParaRPr>
          </a:p>
        </p:txBody>
      </p:sp>
      <p:sp>
        <p:nvSpPr>
          <p:cNvPr id="319" name="Google Shape;319;p10"/>
          <p:cNvSpPr txBox="1"/>
          <p:nvPr/>
        </p:nvSpPr>
        <p:spPr>
          <a:xfrm>
            <a:off x="1175160" y="6512053"/>
            <a:ext cx="3497400" cy="374760"/>
          </a:xfrm>
          <a:prstGeom prst="rect">
            <a:avLst/>
          </a:prstGeom>
          <a:noFill/>
          <a:ln>
            <a:noFill/>
          </a:ln>
        </p:spPr>
        <p:txBody>
          <a:bodyPr spcFirstLastPara="1" wrap="square" lIns="91425" tIns="45700" rIns="91425" bIns="45700" anchor="t" anchorCtr="0">
            <a:no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dirty="0">
                <a:solidFill>
                  <a:srgbClr val="262626"/>
                </a:solidFill>
                <a:latin typeface="Calibri"/>
                <a:ea typeface="Calibri"/>
                <a:cs typeface="Calibri"/>
                <a:sym typeface="Calibri"/>
              </a:rPr>
              <a:t>Sommerville Cap. 12</a:t>
            </a:r>
            <a:endParaRPr sz="1400" b="0" i="0" u="none" strike="noStrike" cap="none" dirty="0">
              <a:solidFill>
                <a:srgbClr val="000000"/>
              </a:solidFill>
              <a:latin typeface="Arial"/>
              <a:ea typeface="Arial"/>
              <a:cs typeface="Arial"/>
              <a:sym typeface="Arial"/>
            </a:endParaRPr>
          </a:p>
          <a:p>
            <a:pPr marL="0" marR="0" lvl="0" indent="0" algn="l" rtl="0">
              <a:lnSpc>
                <a:spcPct val="85000"/>
              </a:lnSpc>
              <a:spcBef>
                <a:spcPts val="1301"/>
              </a:spcBef>
              <a:spcAft>
                <a:spcPts val="0"/>
              </a:spcAft>
              <a:buNone/>
            </a:pPr>
            <a:endParaRPr sz="1800" b="0" i="0" u="none" strike="noStrike" cap="none" dirty="0">
              <a:solidFill>
                <a:srgbClr val="262626"/>
              </a:solidFill>
              <a:latin typeface="Calibri"/>
              <a:ea typeface="Calibri"/>
              <a:cs typeface="Calibri"/>
              <a:sym typeface="Calibri"/>
            </a:endParaRPr>
          </a:p>
        </p:txBody>
      </p:sp>
      <p:sp>
        <p:nvSpPr>
          <p:cNvPr id="320" name="Google Shape;320;p10"/>
          <p:cNvSpPr/>
          <p:nvPr/>
        </p:nvSpPr>
        <p:spPr>
          <a:xfrm>
            <a:off x="1806600" y="5929200"/>
            <a:ext cx="8000640" cy="738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2200" b="1" i="0" u="none" strike="noStrike" cap="none">
                <a:solidFill>
                  <a:srgbClr val="000000"/>
                </a:solidFill>
                <a:latin typeface="Calibri"/>
                <a:ea typeface="Calibri"/>
                <a:cs typeface="Calibri"/>
                <a:sym typeface="Calibri"/>
              </a:rPr>
              <a:t>Proceso iterativo que debe documentarse</a:t>
            </a:r>
            <a:endParaRPr sz="2200" b="0" i="0" u="none" strike="noStrike" cap="none">
              <a:solidFill>
                <a:schemeClr val="dk1"/>
              </a:solidFill>
              <a:latin typeface="Arial"/>
              <a:ea typeface="Arial"/>
              <a:cs typeface="Arial"/>
              <a:sym typeface="Arial"/>
            </a:endParaRPr>
          </a:p>
        </p:txBody>
      </p:sp>
      <p:sp>
        <p:nvSpPr>
          <p:cNvPr id="321" name="Google Shape;321;p10"/>
          <p:cNvSpPr/>
          <p:nvPr/>
        </p:nvSpPr>
        <p:spPr>
          <a:xfrm>
            <a:off x="1987011" y="2012842"/>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22" name="Google Shape;322;p10"/>
          <p:cNvSpPr/>
          <p:nvPr/>
        </p:nvSpPr>
        <p:spPr>
          <a:xfrm>
            <a:off x="3769317" y="2458416"/>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323" name="Google Shape;323;p10"/>
          <p:cNvSpPr/>
          <p:nvPr/>
        </p:nvSpPr>
        <p:spPr>
          <a:xfrm>
            <a:off x="2066422" y="3376439"/>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24" name="Google Shape;324;p10"/>
          <p:cNvCxnSpPr/>
          <p:nvPr/>
        </p:nvCxnSpPr>
        <p:spPr>
          <a:xfrm flipH="1">
            <a:off x="2780333" y="2889466"/>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254"/>
              </a:srgbClr>
            </a:outerShdw>
          </a:effectLst>
        </p:spPr>
      </p:cxnSp>
      <p:sp>
        <p:nvSpPr>
          <p:cNvPr id="325" name="Google Shape;325;p10"/>
          <p:cNvSpPr/>
          <p:nvPr/>
        </p:nvSpPr>
        <p:spPr>
          <a:xfrm>
            <a:off x="4101077" y="3764402"/>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326" name="Google Shape;326;p10"/>
          <p:cNvCxnSpPr/>
          <p:nvPr/>
        </p:nvCxnSpPr>
        <p:spPr>
          <a:xfrm flipH="1">
            <a:off x="4688562" y="3305982"/>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sp>
        <p:nvSpPr>
          <p:cNvPr id="327" name="Google Shape;327;p10"/>
          <p:cNvSpPr/>
          <p:nvPr/>
        </p:nvSpPr>
        <p:spPr>
          <a:xfrm>
            <a:off x="5532248" y="3049289"/>
            <a:ext cx="1927601" cy="784602"/>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3.Planeación de riesgos</a:t>
            </a:r>
            <a:endParaRPr sz="1800" b="0" i="0" u="none" strike="noStrike" cap="none">
              <a:solidFill>
                <a:srgbClr val="000000"/>
              </a:solidFill>
              <a:latin typeface="Arial"/>
              <a:ea typeface="Arial"/>
              <a:cs typeface="Arial"/>
              <a:sym typeface="Arial"/>
            </a:endParaRPr>
          </a:p>
        </p:txBody>
      </p:sp>
      <p:cxnSp>
        <p:nvCxnSpPr>
          <p:cNvPr id="328" name="Google Shape;328;p10"/>
          <p:cNvCxnSpPr/>
          <p:nvPr/>
        </p:nvCxnSpPr>
        <p:spPr>
          <a:xfrm>
            <a:off x="6486365" y="3906541"/>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7254"/>
              </a:srgbClr>
            </a:outerShdw>
          </a:effectLst>
        </p:spPr>
      </p:cxnSp>
      <p:sp>
        <p:nvSpPr>
          <p:cNvPr id="329" name="Google Shape;329;p10"/>
          <p:cNvSpPr/>
          <p:nvPr/>
        </p:nvSpPr>
        <p:spPr>
          <a:xfrm>
            <a:off x="5803470" y="4410972"/>
            <a:ext cx="1511083" cy="765228"/>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Anulación  de  riesgos  y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planes  de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contingencia</a:t>
            </a:r>
            <a:endParaRPr sz="1200" b="0" i="0" u="none" strike="noStrike" cap="none">
              <a:solidFill>
                <a:schemeClr val="dk1"/>
              </a:solidFill>
              <a:latin typeface="Calibri"/>
              <a:ea typeface="Calibri"/>
              <a:cs typeface="Calibri"/>
              <a:sym typeface="Calibri"/>
            </a:endParaRPr>
          </a:p>
        </p:txBody>
      </p:sp>
      <p:sp>
        <p:nvSpPr>
          <p:cNvPr id="330" name="Google Shape;330;p10"/>
          <p:cNvSpPr/>
          <p:nvPr/>
        </p:nvSpPr>
        <p:spPr>
          <a:xfrm>
            <a:off x="7421103" y="3504551"/>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331" name="Google Shape;331;p10"/>
          <p:cNvCxnSpPr/>
          <p:nvPr/>
        </p:nvCxnSpPr>
        <p:spPr>
          <a:xfrm>
            <a:off x="8433338" y="4293997"/>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7254"/>
              </a:srgbClr>
            </a:outerShdw>
          </a:effectLst>
        </p:spPr>
      </p:cxnSp>
      <p:sp>
        <p:nvSpPr>
          <p:cNvPr id="332" name="Google Shape;332;p10"/>
          <p:cNvSpPr/>
          <p:nvPr/>
        </p:nvSpPr>
        <p:spPr>
          <a:xfrm>
            <a:off x="7837621" y="4749997"/>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sp>
        <p:nvSpPr>
          <p:cNvPr id="333" name="Google Shape;333;p10"/>
          <p:cNvSpPr/>
          <p:nvPr/>
        </p:nvSpPr>
        <p:spPr>
          <a:xfrm rot="-10020000">
            <a:off x="4886301" y="2092640"/>
            <a:ext cx="4746354" cy="891151"/>
          </a:xfrm>
          <a:prstGeom prst="curvedUpArrow">
            <a:avLst>
              <a:gd name="adj1" fmla="val 25000"/>
              <a:gd name="adj2" fmla="val 50000"/>
              <a:gd name="adj3" fmla="val 25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txBox="1"/>
          <p:nvPr/>
        </p:nvSpPr>
        <p:spPr>
          <a:xfrm>
            <a:off x="655616" y="549304"/>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1. Identificación de riesgos</a:t>
            </a:r>
            <a:endParaRPr sz="3000" b="0" i="0" u="none" strike="noStrike" cap="none">
              <a:solidFill>
                <a:srgbClr val="4A6617"/>
              </a:solidFill>
              <a:latin typeface="Calibri"/>
              <a:ea typeface="Calibri"/>
              <a:cs typeface="Calibri"/>
              <a:sym typeface="Calibri"/>
            </a:endParaRPr>
          </a:p>
        </p:txBody>
      </p:sp>
      <p:sp>
        <p:nvSpPr>
          <p:cNvPr id="339" name="Google Shape;339;p11"/>
          <p:cNvSpPr txBox="1"/>
          <p:nvPr/>
        </p:nvSpPr>
        <p:spPr>
          <a:xfrm>
            <a:off x="1934736" y="2230474"/>
            <a:ext cx="7376400" cy="541456"/>
          </a:xfrm>
          <a:prstGeom prst="rect">
            <a:avLst/>
          </a:prstGeom>
          <a:noFill/>
          <a:ln>
            <a:noFill/>
          </a:ln>
        </p:spPr>
        <p:txBody>
          <a:bodyPr spcFirstLastPara="1" wrap="square" lIns="91425" tIns="45700" rIns="91425" bIns="45700" anchor="t" anchorCtr="0">
            <a:normAutofit/>
          </a:bodyPr>
          <a:lstStyle/>
          <a:p>
            <a:pPr marL="457835" marR="0" lvl="0" indent="-457200" algn="just"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a:t>
            </a:r>
            <a:r>
              <a:rPr lang="es-ES" sz="2000" b="0" i="0" u="none" strike="noStrike" cap="none">
                <a:solidFill>
                  <a:srgbClr val="262626"/>
                </a:solidFill>
                <a:latin typeface="Calibri"/>
                <a:ea typeface="Calibri"/>
                <a:cs typeface="Calibri"/>
                <a:sym typeface="Calibri"/>
              </a:rPr>
              <a:t>verdaderos riesgos”.</a:t>
            </a:r>
            <a:endParaRPr sz="2000" b="0" i="0" u="none" strike="noStrike" cap="none">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None/>
            </a:pPr>
            <a:endParaRPr sz="3600" b="0" i="0" u="none" strike="noStrike" cap="none">
              <a:solidFill>
                <a:srgbClr val="262626"/>
              </a:solidFill>
              <a:latin typeface="Calibri"/>
              <a:ea typeface="Calibri"/>
              <a:cs typeface="Calibri"/>
              <a:sym typeface="Calibri"/>
            </a:endParaRPr>
          </a:p>
        </p:txBody>
      </p:sp>
      <p:sp>
        <p:nvSpPr>
          <p:cNvPr id="340" name="Google Shape;340;p11"/>
          <p:cNvSpPr/>
          <p:nvPr/>
        </p:nvSpPr>
        <p:spPr>
          <a:xfrm>
            <a:off x="8622223" y="220850"/>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41" name="Google Shape;341;p11"/>
          <p:cNvSpPr/>
          <p:nvPr/>
        </p:nvSpPr>
        <p:spPr>
          <a:xfrm>
            <a:off x="8701634" y="1584448"/>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42" name="Google Shape;342;p11"/>
          <p:cNvCxnSpPr/>
          <p:nvPr/>
        </p:nvCxnSpPr>
        <p:spPr>
          <a:xfrm flipH="1">
            <a:off x="9415545" y="1097474"/>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254"/>
              </a:srgbClr>
            </a:outerShdw>
          </a:effectLst>
        </p:spPr>
      </p:cxnSp>
      <p:sp>
        <p:nvSpPr>
          <p:cNvPr id="343" name="Google Shape;343;p11"/>
          <p:cNvSpPr/>
          <p:nvPr/>
        </p:nvSpPr>
        <p:spPr>
          <a:xfrm>
            <a:off x="3093704" y="627397"/>
            <a:ext cx="6416700" cy="1984200"/>
          </a:xfrm>
          <a:prstGeom prst="cloudCallout">
            <a:avLst>
              <a:gd name="adj1" fmla="val -20833"/>
              <a:gd name="adj2" fmla="val 6250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1. </a:t>
            </a:r>
            <a:r>
              <a:rPr lang="es-ES" sz="1200">
                <a:solidFill>
                  <a:schemeClr val="lt1"/>
                </a:solidFill>
                <a:latin typeface="Calibri"/>
                <a:ea typeface="Calibri"/>
                <a:cs typeface="Calibri"/>
                <a:sym typeface="Calibri"/>
              </a:rPr>
              <a:t>Tamaño del producto</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2. </a:t>
            </a:r>
            <a:r>
              <a:rPr lang="es-ES" sz="1200">
                <a:solidFill>
                  <a:schemeClr val="lt1"/>
                </a:solidFill>
                <a:latin typeface="Calibri"/>
                <a:ea typeface="Calibri"/>
                <a:cs typeface="Calibri"/>
                <a:sym typeface="Calibri"/>
              </a:rPr>
              <a:t>Impacto de negocio</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3. </a:t>
            </a:r>
            <a:r>
              <a:rPr lang="es-ES" sz="1200">
                <a:solidFill>
                  <a:schemeClr val="lt1"/>
                </a:solidFill>
                <a:latin typeface="Calibri"/>
                <a:ea typeface="Calibri"/>
                <a:cs typeface="Calibri"/>
                <a:sym typeface="Calibri"/>
              </a:rPr>
              <a:t>Caracteristicas de partes interesadas</a:t>
            </a:r>
            <a:r>
              <a:rPr lang="es-ES" sz="1200" b="0" i="0" u="none" strike="noStrike" cap="none">
                <a:solidFill>
                  <a:schemeClr val="lt1"/>
                </a:solidFill>
                <a:latin typeface="Calibri"/>
                <a:ea typeface="Calibri"/>
                <a:cs typeface="Calibri"/>
                <a:sym typeface="Calibri"/>
              </a:rPr>
              <a:t>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4. </a:t>
            </a:r>
            <a:r>
              <a:rPr lang="es-ES" sz="1200">
                <a:solidFill>
                  <a:schemeClr val="lt1"/>
                </a:solidFill>
                <a:latin typeface="Calibri"/>
                <a:ea typeface="Calibri"/>
                <a:cs typeface="Calibri"/>
                <a:sym typeface="Calibri"/>
              </a:rPr>
              <a:t>Definicion del proceso</a:t>
            </a:r>
            <a:r>
              <a:rPr lang="es-ES" sz="1200" b="0" i="0" u="none" strike="noStrike" cap="none">
                <a:solidFill>
                  <a:schemeClr val="lt1"/>
                </a:solidFill>
                <a:latin typeface="Calibri"/>
                <a:ea typeface="Calibri"/>
                <a:cs typeface="Calibri"/>
                <a:sym typeface="Calibri"/>
              </a:rPr>
              <a:t>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5. </a:t>
            </a:r>
            <a:r>
              <a:rPr lang="es-ES" sz="1200">
                <a:solidFill>
                  <a:schemeClr val="lt1"/>
                </a:solidFill>
                <a:latin typeface="Calibri"/>
                <a:ea typeface="Calibri"/>
                <a:cs typeface="Calibri"/>
                <a:sym typeface="Calibri"/>
              </a:rPr>
              <a:t>Ambiente de desarrollo</a:t>
            </a:r>
            <a:r>
              <a:rPr lang="es-ES" sz="1200" b="0" i="0" u="none" strike="noStrike" cap="none">
                <a:solidFill>
                  <a:schemeClr val="lt1"/>
                </a:solidFill>
                <a:latin typeface="Calibri"/>
                <a:ea typeface="Calibri"/>
                <a:cs typeface="Calibri"/>
                <a:sym typeface="Calibri"/>
              </a:rPr>
              <a:t>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b="0" i="0" u="none" strike="noStrike" cap="none">
                <a:solidFill>
                  <a:schemeClr val="lt1"/>
                </a:solidFill>
                <a:latin typeface="Calibri"/>
                <a:ea typeface="Calibri"/>
                <a:cs typeface="Calibri"/>
                <a:sym typeface="Calibri"/>
              </a:rPr>
              <a:t>6. </a:t>
            </a:r>
            <a:r>
              <a:rPr lang="es-ES" sz="1200">
                <a:solidFill>
                  <a:schemeClr val="lt1"/>
                </a:solidFill>
                <a:latin typeface="Calibri"/>
                <a:ea typeface="Calibri"/>
                <a:cs typeface="Calibri"/>
                <a:sym typeface="Calibri"/>
              </a:rPr>
              <a:t>Tecnologia por crear</a:t>
            </a:r>
            <a:endParaRPr sz="1200">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None/>
            </a:pPr>
            <a:r>
              <a:rPr lang="es-ES" sz="1200">
                <a:solidFill>
                  <a:schemeClr val="lt1"/>
                </a:solidFill>
                <a:latin typeface="Calibri"/>
                <a:ea typeface="Calibri"/>
                <a:cs typeface="Calibri"/>
                <a:sym typeface="Calibri"/>
              </a:rPr>
              <a:t>7. Tamaño y experiencia del personal</a:t>
            </a:r>
            <a:r>
              <a:rPr lang="es-ES" sz="1200" b="0" i="0" u="none" strike="noStrike" cap="none">
                <a:solidFill>
                  <a:schemeClr val="lt1"/>
                </a:solidFill>
                <a:latin typeface="Calibri"/>
                <a:ea typeface="Calibri"/>
                <a:cs typeface="Calibri"/>
                <a:sym typeface="Calibri"/>
              </a:rPr>
              <a:t> </a:t>
            </a:r>
            <a:endParaRPr sz="1200" b="0" i="0" u="none" strike="noStrike" cap="none">
              <a:solidFill>
                <a:schemeClr val="lt1"/>
              </a:solidFill>
              <a:latin typeface="Calibri"/>
              <a:ea typeface="Calibri"/>
              <a:cs typeface="Calibri"/>
              <a:sym typeface="Calibri"/>
            </a:endParaRPr>
          </a:p>
        </p:txBody>
      </p:sp>
      <p:sp>
        <p:nvSpPr>
          <p:cNvPr id="344" name="Google Shape;344;p11"/>
          <p:cNvSpPr txBox="1"/>
          <p:nvPr/>
        </p:nvSpPr>
        <p:spPr>
          <a:xfrm>
            <a:off x="1983137" y="2880747"/>
            <a:ext cx="6055962" cy="40011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“lista de comprobación de elementos de riesgo” </a:t>
            </a:r>
            <a:r>
              <a:rPr lang="es-ES" sz="20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345" name="Google Shape;345;p11"/>
          <p:cNvSpPr txBox="1"/>
          <p:nvPr/>
        </p:nvSpPr>
        <p:spPr>
          <a:xfrm>
            <a:off x="2639616" y="3717032"/>
            <a:ext cx="6120680" cy="1569660"/>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 </a:t>
            </a:r>
            <a:r>
              <a:rPr lang="es-E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262626"/>
              </a:buClr>
              <a:buSzPts val="2400"/>
              <a:buFont typeface="Calibri"/>
              <a:buChar char="•"/>
            </a:pPr>
            <a:r>
              <a:rPr lang="es-ES" sz="2400" b="0" i="0" u="none" strike="noStrike" cap="none">
                <a:solidFill>
                  <a:srgbClr val="262626"/>
                </a:solidFill>
                <a:latin typeface="Calibri"/>
                <a:ea typeface="Calibri"/>
                <a:cs typeface="Calibri"/>
                <a:sym typeface="Calibri"/>
              </a:rPr>
              <a:t>Utiliza un enfoque de </a:t>
            </a:r>
            <a:r>
              <a:rPr lang="es-ES" sz="2400" b="0" i="1" u="none" strike="noStrike" cap="none">
                <a:solidFill>
                  <a:srgbClr val="262626"/>
                </a:solidFill>
                <a:latin typeface="Calibri"/>
                <a:ea typeface="Calibri"/>
                <a:cs typeface="Calibri"/>
                <a:sym typeface="Calibri"/>
              </a:rPr>
              <a:t>tormenta de ideas</a:t>
            </a:r>
            <a:r>
              <a:rPr lang="es-ES" sz="2400" b="0" i="0" u="none" strike="noStrike" cap="none">
                <a:solidFill>
                  <a:srgbClr val="262626"/>
                </a:solidFill>
                <a:latin typeface="Calibri"/>
                <a:ea typeface="Calibri"/>
                <a:cs typeface="Calibri"/>
                <a:sym typeface="Calibri"/>
              </a:rPr>
              <a:t> o en base a la </a:t>
            </a:r>
            <a:r>
              <a:rPr lang="es-ES" sz="2400" b="0" i="1" u="none" strike="noStrike" cap="none">
                <a:solidFill>
                  <a:srgbClr val="262626"/>
                </a:solidFill>
                <a:latin typeface="Calibri"/>
                <a:ea typeface="Calibri"/>
                <a:cs typeface="Calibri"/>
                <a:sym typeface="Calibri"/>
              </a:rPr>
              <a:t>experiencia</a:t>
            </a:r>
            <a:r>
              <a:rPr lang="es-ES" sz="2400" b="0" i="0" u="none" strike="noStrike" cap="none">
                <a:solidFill>
                  <a:srgbClr val="262626"/>
                </a:solidFill>
                <a:latin typeface="Calibri"/>
                <a:ea typeface="Calibri"/>
                <a:cs typeface="Calibri"/>
                <a:sym typeface="Calibri"/>
              </a:rPr>
              <a:t>.</a:t>
            </a:r>
            <a:r>
              <a:rPr lang="es-E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2"/>
          <p:cNvSpPr txBox="1"/>
          <p:nvPr/>
        </p:nvSpPr>
        <p:spPr>
          <a:xfrm>
            <a:off x="596954" y="511617"/>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1. Identificación de riesgos - Categorías</a:t>
            </a:r>
            <a:endParaRPr sz="3000" b="0" i="0" u="none" strike="noStrike" cap="none">
              <a:solidFill>
                <a:srgbClr val="4A6617"/>
              </a:solidFill>
              <a:latin typeface="Calibri"/>
              <a:ea typeface="Calibri"/>
              <a:cs typeface="Calibri"/>
              <a:sym typeface="Calibri"/>
            </a:endParaRPr>
          </a:p>
        </p:txBody>
      </p:sp>
      <p:sp>
        <p:nvSpPr>
          <p:cNvPr id="351" name="Google Shape;351;p12"/>
          <p:cNvSpPr txBox="1"/>
          <p:nvPr/>
        </p:nvSpPr>
        <p:spPr>
          <a:xfrm>
            <a:off x="1786624" y="1872078"/>
            <a:ext cx="8871331" cy="3892963"/>
          </a:xfrm>
          <a:prstGeom prst="rect">
            <a:avLst/>
          </a:prstGeom>
          <a:noFill/>
          <a:ln>
            <a:noFill/>
          </a:ln>
        </p:spPr>
        <p:txBody>
          <a:bodyPr spcFirstLastPara="1" wrap="square" lIns="91425" tIns="45700" rIns="91425" bIns="45700" anchor="t" anchorCtr="0">
            <a:noAutofit/>
          </a:bodyPr>
          <a:lstStyle/>
          <a:p>
            <a:pPr marL="260350" marR="0" lvl="1" indent="-78740" algn="l" rtl="0">
              <a:lnSpc>
                <a:spcPct val="85000"/>
              </a:lnSpc>
              <a:spcBef>
                <a:spcPts val="0"/>
              </a:spcBef>
              <a:spcAft>
                <a:spcPts val="0"/>
              </a:spcAft>
              <a:buNone/>
            </a:pPr>
            <a:endParaRPr sz="2800" b="1" i="0"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proyecto</a:t>
            </a: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None/>
            </a:pPr>
            <a:endParaRPr sz="2800" b="1" i="0"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None/>
            </a:pPr>
            <a:endParaRPr sz="2800" b="1" i="0"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producto </a:t>
            </a: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None/>
            </a:pP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None/>
            </a:pPr>
            <a:endParaRPr sz="2800" b="0" i="1"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negocio </a:t>
            </a:r>
            <a:endParaRPr sz="2800" b="0" i="1" u="none" strike="noStrike" cap="none">
              <a:solidFill>
                <a:srgbClr val="262626"/>
              </a:solidFill>
              <a:latin typeface="Calibri"/>
              <a:ea typeface="Calibri"/>
              <a:cs typeface="Calibri"/>
              <a:sym typeface="Calibri"/>
            </a:endParaRPr>
          </a:p>
          <a:p>
            <a:pPr marL="411480" marR="0" lvl="2" indent="-233045" algn="l" rtl="0">
              <a:lnSpc>
                <a:spcPct val="85000"/>
              </a:lnSpc>
              <a:spcBef>
                <a:spcPts val="601"/>
              </a:spcBef>
              <a:spcAft>
                <a:spcPts val="0"/>
              </a:spcAft>
              <a:buNone/>
            </a:pPr>
            <a:endParaRPr sz="2800" b="0" i="1" u="none" strike="noStrike" cap="none">
              <a:solidFill>
                <a:srgbClr val="262626"/>
              </a:solidFill>
              <a:latin typeface="Calibri"/>
              <a:ea typeface="Calibri"/>
              <a:cs typeface="Calibri"/>
              <a:sym typeface="Calibri"/>
            </a:endParaRPr>
          </a:p>
          <a:p>
            <a:pPr marL="0" marR="0" lvl="0" indent="0" algn="l" rtl="0">
              <a:lnSpc>
                <a:spcPct val="85000"/>
              </a:lnSpc>
              <a:spcBef>
                <a:spcPts val="1301"/>
              </a:spcBef>
              <a:spcAft>
                <a:spcPts val="0"/>
              </a:spcAft>
              <a:buNone/>
            </a:pPr>
            <a:endParaRPr sz="2800" b="0" i="0" u="none" strike="noStrike" cap="none">
              <a:solidFill>
                <a:srgbClr val="262626"/>
              </a:solidFill>
              <a:latin typeface="Calibri"/>
              <a:ea typeface="Calibri"/>
              <a:cs typeface="Calibri"/>
              <a:sym typeface="Calibri"/>
            </a:endParaRPr>
          </a:p>
          <a:p>
            <a:pPr marL="0" marR="0" lvl="0" indent="0" algn="l" rtl="0">
              <a:lnSpc>
                <a:spcPct val="85000"/>
              </a:lnSpc>
              <a:spcBef>
                <a:spcPts val="1301"/>
              </a:spcBef>
              <a:spcAft>
                <a:spcPts val="0"/>
              </a:spcAft>
              <a:buNone/>
            </a:pPr>
            <a:endParaRPr sz="2800" b="0" i="0" u="none" strike="noStrike" cap="none">
              <a:solidFill>
                <a:srgbClr val="262626"/>
              </a:solidFill>
              <a:latin typeface="Calibri"/>
              <a:ea typeface="Calibri"/>
              <a:cs typeface="Calibri"/>
              <a:sym typeface="Calibri"/>
            </a:endParaRPr>
          </a:p>
        </p:txBody>
      </p:sp>
      <p:sp>
        <p:nvSpPr>
          <p:cNvPr id="352" name="Google Shape;352;p12"/>
          <p:cNvSpPr txBox="1"/>
          <p:nvPr/>
        </p:nvSpPr>
        <p:spPr>
          <a:xfrm>
            <a:off x="1922160" y="6501960"/>
            <a:ext cx="3497400" cy="338040"/>
          </a:xfrm>
          <a:prstGeom prst="rect">
            <a:avLst/>
          </a:prstGeom>
          <a:noFill/>
          <a:ln>
            <a:noFill/>
          </a:ln>
        </p:spPr>
        <p:txBody>
          <a:bodyPr spcFirstLastPara="1" wrap="square" lIns="91425" tIns="45700" rIns="91425" bIns="45700" anchor="t" anchorCtr="0">
            <a:norm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pic>
        <p:nvPicPr>
          <p:cNvPr id="353" name="Google Shape;353;p12"/>
          <p:cNvPicPr preferRelativeResize="0"/>
          <p:nvPr/>
        </p:nvPicPr>
        <p:blipFill rotWithShape="1">
          <a:blip r:embed="rId3">
            <a:alphaModFix/>
          </a:blip>
          <a:srcRect/>
          <a:stretch/>
        </p:blipFill>
        <p:spPr>
          <a:xfrm rot="3840000">
            <a:off x="1722949" y="2132538"/>
            <a:ext cx="1228725" cy="1218334"/>
          </a:xfrm>
          <a:prstGeom prst="ellipse">
            <a:avLst/>
          </a:prstGeom>
          <a:noFill/>
          <a:ln>
            <a:noFill/>
          </a:ln>
        </p:spPr>
      </p:pic>
      <p:pic>
        <p:nvPicPr>
          <p:cNvPr id="354" name="Google Shape;354;p12"/>
          <p:cNvPicPr preferRelativeResize="0"/>
          <p:nvPr/>
        </p:nvPicPr>
        <p:blipFill rotWithShape="1">
          <a:blip r:embed="rId4">
            <a:alphaModFix/>
          </a:blip>
          <a:srcRect/>
          <a:stretch/>
        </p:blipFill>
        <p:spPr>
          <a:xfrm>
            <a:off x="1917505" y="4576286"/>
            <a:ext cx="1077192" cy="1077192"/>
          </a:xfrm>
          <a:prstGeom prst="ellipse">
            <a:avLst/>
          </a:prstGeom>
          <a:noFill/>
          <a:ln>
            <a:noFill/>
          </a:ln>
        </p:spPr>
      </p:pic>
      <p:pic>
        <p:nvPicPr>
          <p:cNvPr id="355" name="Google Shape;355;p12"/>
          <p:cNvPicPr preferRelativeResize="0"/>
          <p:nvPr/>
        </p:nvPicPr>
        <p:blipFill rotWithShape="1">
          <a:blip r:embed="rId5">
            <a:alphaModFix/>
          </a:blip>
          <a:srcRect/>
          <a:stretch/>
        </p:blipFill>
        <p:spPr>
          <a:xfrm>
            <a:off x="1851336" y="3310056"/>
            <a:ext cx="1249508" cy="1249508"/>
          </a:xfrm>
          <a:prstGeom prst="ellipse">
            <a:avLst/>
          </a:prstGeom>
          <a:noFill/>
          <a:ln>
            <a:noFill/>
          </a:ln>
        </p:spPr>
      </p:pic>
      <p:sp>
        <p:nvSpPr>
          <p:cNvPr id="356" name="Google Shape;356;p12"/>
          <p:cNvSpPr/>
          <p:nvPr/>
        </p:nvSpPr>
        <p:spPr>
          <a:xfrm>
            <a:off x="5836748" y="2327161"/>
            <a:ext cx="600559" cy="3215897"/>
          </a:xfrm>
          <a:prstGeom prst="rightBrace">
            <a:avLst>
              <a:gd name="adj1" fmla="val 8333"/>
              <a:gd name="adj2" fmla="val 50000"/>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7" name="Google Shape;357;p12"/>
          <p:cNvSpPr txBox="1"/>
          <p:nvPr/>
        </p:nvSpPr>
        <p:spPr>
          <a:xfrm>
            <a:off x="6707699" y="3168919"/>
            <a:ext cx="2743200"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conocidos </a:t>
            </a:r>
            <a:r>
              <a:rPr lang="es-E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predecibles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impredecibles </a:t>
            </a:r>
            <a:endParaRPr sz="1800" b="0" i="0" u="none" strike="noStrike" cap="none">
              <a:solidFill>
                <a:schemeClr val="dk1"/>
              </a:solidFill>
              <a:latin typeface="Calibri"/>
              <a:ea typeface="Calibri"/>
              <a:cs typeface="Calibri"/>
              <a:sym typeface="Calibri"/>
            </a:endParaRPr>
          </a:p>
        </p:txBody>
      </p:sp>
      <p:sp>
        <p:nvSpPr>
          <p:cNvPr id="358" name="Google Shape;358;p12"/>
          <p:cNvSpPr/>
          <p:nvPr/>
        </p:nvSpPr>
        <p:spPr>
          <a:xfrm>
            <a:off x="8622223" y="220850"/>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59" name="Google Shape;359;p12"/>
          <p:cNvSpPr/>
          <p:nvPr/>
        </p:nvSpPr>
        <p:spPr>
          <a:xfrm>
            <a:off x="8701634" y="1584448"/>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60" name="Google Shape;360;p12"/>
          <p:cNvCxnSpPr/>
          <p:nvPr/>
        </p:nvCxnSpPr>
        <p:spPr>
          <a:xfrm flipH="1">
            <a:off x="9415545" y="1097474"/>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254"/>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3"/>
          <p:cNvSpPr txBox="1"/>
          <p:nvPr/>
        </p:nvSpPr>
        <p:spPr>
          <a:xfrm>
            <a:off x="771001" y="480073"/>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1. Identificación de riesgos - Preguntas</a:t>
            </a:r>
            <a:endParaRPr sz="3000" b="0" i="0" u="none" strike="noStrike" cap="none">
              <a:solidFill>
                <a:srgbClr val="4A6617"/>
              </a:solidFill>
              <a:latin typeface="Calibri"/>
              <a:ea typeface="Calibri"/>
              <a:cs typeface="Calibri"/>
              <a:sym typeface="Calibri"/>
            </a:endParaRPr>
          </a:p>
        </p:txBody>
      </p:sp>
      <p:sp>
        <p:nvSpPr>
          <p:cNvPr id="366" name="Google Shape;366;p13"/>
          <p:cNvSpPr txBox="1"/>
          <p:nvPr/>
        </p:nvSpPr>
        <p:spPr>
          <a:xfrm>
            <a:off x="1825368" y="1823645"/>
            <a:ext cx="8997820" cy="4047946"/>
          </a:xfrm>
          <a:prstGeom prst="rect">
            <a:avLst/>
          </a:prstGeom>
          <a:noFill/>
          <a:ln>
            <a:noFill/>
          </a:ln>
        </p:spPr>
        <p:txBody>
          <a:bodyPr spcFirstLastPara="1" wrap="square" lIns="91425" tIns="45700" rIns="91425" bIns="45700" anchor="ctr" anchorCtr="0">
            <a:noAutofit/>
          </a:bodyPr>
          <a:lstStyle/>
          <a:p>
            <a:pPr marL="635" marR="0" lvl="0" indent="0" algn="just" rtl="0">
              <a:lnSpc>
                <a:spcPct val="85000"/>
              </a:lnSpc>
              <a:spcBef>
                <a:spcPts val="0"/>
              </a:spcBef>
              <a:spcAft>
                <a:spcPts val="0"/>
              </a:spcAft>
              <a:buNone/>
            </a:pPr>
            <a:endParaRPr sz="2400" b="0" i="0" u="none" strike="noStrike" cap="none">
              <a:solidFill>
                <a:srgbClr val="262626"/>
              </a:solidFill>
              <a:latin typeface="Calibri"/>
              <a:ea typeface="Calibri"/>
              <a:cs typeface="Calibri"/>
              <a:sym typeface="Calibri"/>
            </a:endParaRPr>
          </a:p>
          <a:p>
            <a:pPr marL="68580" marR="0" lvl="0" indent="0" algn="just" rtl="0">
              <a:lnSpc>
                <a:spcPct val="85000"/>
              </a:lnSpc>
              <a:spcBef>
                <a:spcPts val="1301"/>
              </a:spcBef>
              <a:spcAft>
                <a:spcPts val="0"/>
              </a:spcAft>
              <a:buNone/>
            </a:pPr>
            <a:endParaRPr sz="2400" b="0" i="0" u="none" strike="noStrike" cap="none">
              <a:solidFill>
                <a:srgbClr val="262626"/>
              </a:solidFill>
              <a:latin typeface="Calibri"/>
              <a:ea typeface="Calibri"/>
              <a:cs typeface="Calibri"/>
              <a:sym typeface="Calibri"/>
            </a:endParaRPr>
          </a:p>
          <a:p>
            <a:pPr marL="171450" marR="0" lvl="0" indent="-171450" algn="l" rtl="0">
              <a:lnSpc>
                <a:spcPct val="150000"/>
              </a:lnSpc>
              <a:spcBef>
                <a:spcPts val="0"/>
              </a:spcBef>
              <a:spcAft>
                <a:spcPts val="0"/>
              </a:spcAft>
              <a:buClr>
                <a:srgbClr val="262626"/>
              </a:buClr>
              <a:buSzPts val="1200"/>
              <a:buFont typeface="Noto Sans Symbols"/>
              <a:buChar char="✔"/>
            </a:pPr>
            <a:r>
              <a:rPr lang="es-ES" sz="1200" b="0" i="0" u="none" strike="noStrike" cap="none">
                <a:solidFill>
                  <a:srgbClr val="262626"/>
                </a:solidFill>
                <a:latin typeface="Calibri"/>
                <a:ea typeface="Calibri"/>
                <a:cs typeface="Calibri"/>
                <a:sym typeface="Calibri"/>
              </a:rPr>
              <a:t> </a:t>
            </a:r>
            <a:r>
              <a:rPr lang="es-ES" sz="1600" b="0" i="0" u="none" strike="noStrike" cap="none">
                <a:solidFill>
                  <a:srgbClr val="262626"/>
                </a:solidFill>
                <a:latin typeface="Calibri"/>
                <a:ea typeface="Calibri"/>
                <a:cs typeface="Calibri"/>
                <a:sym typeface="Calibri"/>
              </a:rPr>
              <a:t>¿Los gerentes de software y de cliente se reunieron formalmente para apoyar el proyecto?</a:t>
            </a:r>
            <a:endParaRPr sz="1600" b="0" i="0" u="none" strike="noStrike" cap="none">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¿Los usuarios finales se comprometen con el proyecto y </a:t>
            </a:r>
            <a:r>
              <a:rPr lang="es-ES" sz="1600" b="0" i="0" u="none" strike="noStrike" cap="none">
                <a:solidFill>
                  <a:srgbClr val="262626"/>
                </a:solidFill>
                <a:latin typeface="Calibri"/>
                <a:ea typeface="Calibri"/>
                <a:cs typeface="Calibri"/>
                <a:sym typeface="Calibri"/>
              </a:rPr>
              <a:t>sistema/producto que se va a construir?</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¿El equipo y sus clientes entienden por completo los requisitos?</a:t>
            </a:r>
            <a:endParaRPr sz="1600" b="0" i="0" u="none" strike="noStrike" cap="none">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¿Los clientes se involucraron plenamente en la definición de los requisitos?</a:t>
            </a:r>
            <a:endParaRPr sz="1600" b="0" i="0" u="none" strike="noStrike" cap="none">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¿Los usuarios finales tienen expectativas realistas?</a:t>
            </a:r>
            <a:endParaRPr sz="1600" b="0" i="0" u="none" strike="noStrike" cap="none">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262626"/>
              </a:buClr>
              <a:buSzPts val="1600"/>
              <a:buFont typeface="Noto Sans Symbols"/>
              <a:buChar char="✔"/>
            </a:pPr>
            <a:r>
              <a:rPr lang="es-ES" sz="1600" b="0" i="0" u="none" strike="noStrike" cap="none">
                <a:solidFill>
                  <a:srgbClr val="262626"/>
                </a:solidFill>
                <a:latin typeface="Calibri"/>
                <a:ea typeface="Calibri"/>
                <a:cs typeface="Calibri"/>
                <a:sym typeface="Calibri"/>
              </a:rPr>
              <a:t>¿El ámbito del proyecto es estable?</a:t>
            </a:r>
            <a:endParaRPr sz="1600" b="0"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¿El equipo tiene la mezcla correcta de habilidades?</a:t>
            </a:r>
            <a:endParaRPr sz="1600" b="0"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¿Los requisitos del proyecto son estables?</a:t>
            </a:r>
            <a:endParaRPr sz="1600" b="0"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¿El equipo tiene experiencia con la tecnología que se va a implementar?</a:t>
            </a:r>
            <a:endParaRPr sz="1600" b="0"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¿El número de personas que hay en el equipo es adecuado para hacer el </a:t>
            </a:r>
            <a:r>
              <a:rPr lang="es-ES" sz="1600" b="0" i="0" u="none" strike="noStrike" cap="none">
                <a:solidFill>
                  <a:srgbClr val="262626"/>
                </a:solidFill>
                <a:latin typeface="Calibri"/>
                <a:ea typeface="Calibri"/>
                <a:cs typeface="Calibri"/>
                <a:sym typeface="Calibri"/>
              </a:rPr>
              <a:t>trabajo?</a:t>
            </a:r>
            <a:endParaRPr sz="1600" b="0"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a:solidFill>
                  <a:srgbClr val="000000"/>
                </a:solidFill>
                <a:latin typeface="Calibri"/>
                <a:ea typeface="Calibri"/>
                <a:cs typeface="Calibri"/>
                <a:sym typeface="Calibri"/>
              </a:rPr>
              <a:t>¿Todos los clientes/usuarios están de acuerdo en la importancia del proyecto </a:t>
            </a:r>
            <a:r>
              <a:rPr lang="es-ES" sz="1600" b="0" i="0" u="none" strike="noStrike" cap="none">
                <a:solidFill>
                  <a:srgbClr val="262626"/>
                </a:solidFill>
                <a:latin typeface="Calibri"/>
                <a:ea typeface="Calibri"/>
                <a:cs typeface="Calibri"/>
                <a:sym typeface="Calibri"/>
              </a:rPr>
              <a:t>y en los requisitos para el sistema/producto que </a:t>
            </a:r>
            <a:r>
              <a:rPr lang="es-ES" sz="1600" b="0" i="0" u="none" strike="noStrike" cap="none">
                <a:solidFill>
                  <a:schemeClr val="dk1"/>
                </a:solidFill>
                <a:latin typeface="Calibri"/>
                <a:ea typeface="Calibri"/>
                <a:cs typeface="Calibri"/>
                <a:sym typeface="Calibri"/>
              </a:rPr>
              <a:t>se va a construir?</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a:solidFill>
                <a:srgbClr val="262626"/>
              </a:solidFill>
              <a:latin typeface="Calibri"/>
              <a:ea typeface="Calibri"/>
              <a:cs typeface="Calibri"/>
              <a:sym typeface="Calibri"/>
            </a:endParaRPr>
          </a:p>
        </p:txBody>
      </p:sp>
      <p:sp>
        <p:nvSpPr>
          <p:cNvPr id="367" name="Google Shape;367;p13"/>
          <p:cNvSpPr txBox="1"/>
          <p:nvPr/>
        </p:nvSpPr>
        <p:spPr>
          <a:xfrm>
            <a:off x="1631640" y="6435360"/>
            <a:ext cx="3497400" cy="422280"/>
          </a:xfrm>
          <a:prstGeom prst="rect">
            <a:avLst/>
          </a:prstGeom>
          <a:noFill/>
          <a:ln>
            <a:noFill/>
          </a:ln>
        </p:spPr>
        <p:txBody>
          <a:bodyPr spcFirstLastPara="1" wrap="square" lIns="91425" tIns="45700" rIns="91425" bIns="45700" anchor="t" anchorCtr="0">
            <a:norm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a:t>
            </a:r>
            <a:r>
              <a:rPr lang="es-ES" sz="1800">
                <a:solidFill>
                  <a:srgbClr val="262626"/>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368" name="Google Shape;368;p13"/>
          <p:cNvSpPr/>
          <p:nvPr/>
        </p:nvSpPr>
        <p:spPr>
          <a:xfrm>
            <a:off x="3441885" y="2540641"/>
            <a:ext cx="4571700" cy="3107100"/>
          </a:xfrm>
          <a:prstGeom prst="rect">
            <a:avLst/>
          </a:prstGeom>
          <a:solidFill>
            <a:srgbClr val="CC5E5E"/>
          </a:solidFill>
          <a:ln w="9525" cap="flat" cmpd="sng">
            <a:solidFill>
              <a:srgbClr val="BF0000"/>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Calibri"/>
                <a:ea typeface="Calibri"/>
                <a:cs typeface="Calibri"/>
                <a:sym typeface="Calibri"/>
              </a:rPr>
              <a:t>Si la respuesta a alguna de estas preguntas es negativa, estamos frente a un/unos riesgo/s inminente/s. </a:t>
            </a:r>
            <a:endParaRPr sz="2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s-ES" sz="2800" b="0" i="0" u="none" strike="noStrike" cap="none">
                <a:solidFill>
                  <a:schemeClr val="lt1"/>
                </a:solidFill>
                <a:latin typeface="Calibri"/>
                <a:ea typeface="Calibri"/>
                <a:cs typeface="Calibri"/>
                <a:sym typeface="Calibri"/>
              </a:rPr>
              <a:t>El grado de riesgo es directamente proporcional al nro. de respuestas negativas.</a:t>
            </a:r>
            <a:endParaRPr sz="2800" b="0" i="0" u="none" strike="noStrike" cap="none">
              <a:solidFill>
                <a:schemeClr val="lt1"/>
              </a:solidFill>
              <a:latin typeface="Arial"/>
              <a:ea typeface="Arial"/>
              <a:cs typeface="Arial"/>
              <a:sym typeface="Arial"/>
            </a:endParaRPr>
          </a:p>
        </p:txBody>
      </p:sp>
      <p:sp>
        <p:nvSpPr>
          <p:cNvPr id="369" name="Google Shape;369;p13"/>
          <p:cNvSpPr/>
          <p:nvPr/>
        </p:nvSpPr>
        <p:spPr>
          <a:xfrm>
            <a:off x="9048328" y="260648"/>
            <a:ext cx="1552440" cy="724631"/>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1.Identificacion de riesgos</a:t>
            </a:r>
            <a:endParaRPr sz="1400" b="0" i="0" u="none" strike="noStrike" cap="none">
              <a:solidFill>
                <a:schemeClr val="dk1"/>
              </a:solidFill>
              <a:latin typeface="Arial"/>
              <a:ea typeface="Arial"/>
              <a:cs typeface="Arial"/>
              <a:sym typeface="Arial"/>
            </a:endParaRPr>
          </a:p>
        </p:txBody>
      </p:sp>
      <p:sp>
        <p:nvSpPr>
          <p:cNvPr id="370" name="Google Shape;370;p13"/>
          <p:cNvSpPr/>
          <p:nvPr/>
        </p:nvSpPr>
        <p:spPr>
          <a:xfrm>
            <a:off x="9517923" y="1424479"/>
            <a:ext cx="881204" cy="798333"/>
          </a:xfrm>
          <a:prstGeom prst="flowChartMultidocumen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71" name="Google Shape;371;p13"/>
          <p:cNvCxnSpPr/>
          <p:nvPr/>
        </p:nvCxnSpPr>
        <p:spPr>
          <a:xfrm flipH="1">
            <a:off x="9953719" y="985278"/>
            <a:ext cx="4807" cy="39407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254"/>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4"/>
          <p:cNvSpPr txBox="1"/>
          <p:nvPr/>
        </p:nvSpPr>
        <p:spPr>
          <a:xfrm>
            <a:off x="650224" y="268920"/>
            <a:ext cx="8104680" cy="1272960"/>
          </a:xfrm>
          <a:prstGeom prst="rect">
            <a:avLst/>
          </a:prstGeom>
          <a:noFill/>
          <a:ln>
            <a:noFill/>
          </a:ln>
        </p:spPr>
        <p:txBody>
          <a:bodyPr spcFirstLastPara="1" wrap="square" lIns="91425" tIns="45700" rIns="91425" bIns="45700" anchor="ctr" anchorCtr="0">
            <a:normAutofit fontScale="97000" lnSpcReduction="10000"/>
          </a:bodyPr>
          <a:lstStyle/>
          <a:p>
            <a:pPr marL="0" marR="0" lvl="0" indent="0" algn="l" rtl="0">
              <a:lnSpc>
                <a:spcPct val="85000"/>
              </a:lnSpc>
              <a:spcBef>
                <a:spcPts val="0"/>
              </a:spcBef>
              <a:spcAft>
                <a:spcPts val="0"/>
              </a:spcAft>
              <a:buNone/>
            </a:pP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 </a:t>
            </a:r>
            <a:r>
              <a:rPr lang="es-ES" sz="4400" b="0" i="0" u="none" strike="noStrike" cap="none">
                <a:solidFill>
                  <a:srgbClr val="4A6617"/>
                </a:solidFill>
                <a:latin typeface="Calibri"/>
                <a:ea typeface="Calibri"/>
                <a:cs typeface="Calibri"/>
                <a:sym typeface="Calibri"/>
              </a:rPr>
              <a:t>Categorización de los riesgos</a:t>
            </a:r>
            <a:br>
              <a:rPr lang="es-ES" sz="1800" b="0" i="0" u="none" strike="noStrike" cap="none">
                <a:solidFill>
                  <a:srgbClr val="4A6617"/>
                </a:solidFill>
                <a:latin typeface="Arial"/>
                <a:ea typeface="Arial"/>
                <a:cs typeface="Arial"/>
                <a:sym typeface="Arial"/>
              </a:rPr>
            </a:br>
            <a:endParaRPr sz="4400" b="0" i="0" u="none" strike="noStrike" cap="none">
              <a:solidFill>
                <a:srgbClr val="4A6617"/>
              </a:solidFill>
              <a:latin typeface="Calibri"/>
              <a:ea typeface="Calibri"/>
              <a:cs typeface="Calibri"/>
              <a:sym typeface="Calibri"/>
            </a:endParaRPr>
          </a:p>
        </p:txBody>
      </p:sp>
      <p:sp>
        <p:nvSpPr>
          <p:cNvPr id="377" name="Google Shape;377;p14"/>
          <p:cNvSpPr txBox="1"/>
          <p:nvPr/>
        </p:nvSpPr>
        <p:spPr>
          <a:xfrm>
            <a:off x="2031600" y="1998000"/>
            <a:ext cx="3497400" cy="37670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262626"/>
              </a:solidFill>
              <a:latin typeface="Calibri"/>
              <a:ea typeface="Calibri"/>
              <a:cs typeface="Calibri"/>
              <a:sym typeface="Calibri"/>
            </a:endParaRPr>
          </a:p>
        </p:txBody>
      </p:sp>
      <p:sp>
        <p:nvSpPr>
          <p:cNvPr id="378" name="Google Shape;378;p14"/>
          <p:cNvSpPr txBox="1"/>
          <p:nvPr/>
        </p:nvSpPr>
        <p:spPr>
          <a:xfrm>
            <a:off x="8461200" y="2852640"/>
            <a:ext cx="2194200" cy="104832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ES" sz="10300" b="0" i="0" u="none" strike="noStrike" cap="none">
                <a:solidFill>
                  <a:srgbClr val="C00000"/>
                </a:solidFill>
                <a:latin typeface="Calibri"/>
                <a:ea typeface="Calibri"/>
                <a:cs typeface="Calibri"/>
                <a:sym typeface="Calibri"/>
              </a:rPr>
              <a:t>15</a:t>
            </a:fld>
            <a:endParaRPr sz="10300" b="0" i="0" u="none" strike="noStrike" cap="none">
              <a:solidFill>
                <a:schemeClr val="dk1"/>
              </a:solidFill>
              <a:latin typeface="Times New Roman"/>
              <a:ea typeface="Times New Roman"/>
              <a:cs typeface="Times New Roman"/>
              <a:sym typeface="Times New Roman"/>
            </a:endParaRPr>
          </a:p>
        </p:txBody>
      </p:sp>
      <p:pic>
        <p:nvPicPr>
          <p:cNvPr id="379" name="Google Shape;379;p14"/>
          <p:cNvPicPr preferRelativeResize="0"/>
          <p:nvPr/>
        </p:nvPicPr>
        <p:blipFill rotWithShape="1">
          <a:blip r:embed="rId3">
            <a:alphaModFix/>
          </a:blip>
          <a:srcRect/>
          <a:stretch/>
        </p:blipFill>
        <p:spPr>
          <a:xfrm>
            <a:off x="1524000" y="1415160"/>
            <a:ext cx="9143640" cy="5442480"/>
          </a:xfrm>
          <a:prstGeom prst="rect">
            <a:avLst/>
          </a:prstGeom>
          <a:noFill/>
          <a:ln>
            <a:noFill/>
          </a:ln>
          <a:effectLst>
            <a:outerShdw blurRad="292100" dist="139498" dir="2700000" algn="tl" rotWithShape="0">
              <a:srgbClr val="333333">
                <a:alpha val="6431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p:nvPr/>
        </p:nvSpPr>
        <p:spPr>
          <a:xfrm>
            <a:off x="597172" y="515605"/>
            <a:ext cx="8104800" cy="12729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385" name="Google Shape;385;p15"/>
          <p:cNvSpPr txBox="1"/>
          <p:nvPr/>
        </p:nvSpPr>
        <p:spPr>
          <a:xfrm>
            <a:off x="845875" y="2053450"/>
            <a:ext cx="7953000" cy="13755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85000"/>
              </a:lnSpc>
              <a:spcBef>
                <a:spcPts val="0"/>
              </a:spcBef>
              <a:spcAft>
                <a:spcPts val="0"/>
              </a:spcAft>
              <a:buNone/>
            </a:pPr>
            <a:r>
              <a:rPr lang="es-ES" sz="2400">
                <a:solidFill>
                  <a:srgbClr val="262626"/>
                </a:solidFill>
                <a:latin typeface="Calibri"/>
                <a:ea typeface="Calibri"/>
                <a:cs typeface="Calibri"/>
                <a:sym typeface="Calibri"/>
              </a:rPr>
              <a:t>Cada riesgo identificado  con su…</a:t>
            </a:r>
            <a:endParaRPr sz="2400">
              <a:solidFill>
                <a:srgbClr val="262626"/>
              </a:solidFill>
              <a:latin typeface="Calibri"/>
              <a:ea typeface="Calibri"/>
              <a:cs typeface="Calibri"/>
              <a:sym typeface="Calibri"/>
            </a:endParaRPr>
          </a:p>
          <a:p>
            <a:pPr marL="457200" marR="0" lvl="0" indent="0" algn="l" rtl="0">
              <a:lnSpc>
                <a:spcPct val="85000"/>
              </a:lnSpc>
              <a:spcBef>
                <a:spcPts val="0"/>
              </a:spcBef>
              <a:spcAft>
                <a:spcPts val="0"/>
              </a:spcAft>
              <a:buNone/>
            </a:pPr>
            <a:endParaRPr sz="2400">
              <a:solidFill>
                <a:srgbClr val="262626"/>
              </a:solidFill>
              <a:latin typeface="Calibri"/>
              <a:ea typeface="Calibri"/>
              <a:cs typeface="Calibri"/>
              <a:sym typeface="Calibri"/>
            </a:endParaRPr>
          </a:p>
          <a:p>
            <a:pPr marL="348160" marR="0" lvl="0" indent="-308155" algn="l" rtl="0">
              <a:lnSpc>
                <a:spcPct val="85000"/>
              </a:lnSpc>
              <a:spcBef>
                <a:spcPts val="0"/>
              </a:spcBef>
              <a:spcAft>
                <a:spcPts val="0"/>
              </a:spcAft>
              <a:buClr>
                <a:srgbClr val="C00000"/>
              </a:buClr>
              <a:buSzPct val="116666"/>
              <a:buFont typeface="Noto Sans Symbols"/>
              <a:buChar char="❖"/>
            </a:pPr>
            <a:r>
              <a:rPr lang="es-ES" sz="2400">
                <a:solidFill>
                  <a:srgbClr val="262626"/>
                </a:solidFill>
                <a:latin typeface="Calibri"/>
                <a:ea typeface="Calibri"/>
                <a:cs typeface="Calibri"/>
                <a:sym typeface="Calibri"/>
              </a:rPr>
              <a:t>probabilidad </a:t>
            </a:r>
            <a:endParaRPr sz="2400">
              <a:solidFill>
                <a:srgbClr val="262626"/>
              </a:solidFill>
              <a:latin typeface="Calibri"/>
              <a:ea typeface="Calibri"/>
              <a:cs typeface="Calibri"/>
              <a:sym typeface="Calibri"/>
            </a:endParaRPr>
          </a:p>
          <a:p>
            <a:pPr marL="348160" marR="0" lvl="0" indent="-308155" algn="l" rtl="0">
              <a:lnSpc>
                <a:spcPct val="85000"/>
              </a:lnSpc>
              <a:spcBef>
                <a:spcPts val="0"/>
              </a:spcBef>
              <a:spcAft>
                <a:spcPts val="0"/>
              </a:spcAft>
              <a:buClr>
                <a:srgbClr val="C00000"/>
              </a:buClr>
              <a:buSzPct val="116666"/>
              <a:buFont typeface="Noto Sans Symbols"/>
              <a:buChar char="❖"/>
            </a:pPr>
            <a:r>
              <a:rPr lang="es-ES" sz="2400">
                <a:solidFill>
                  <a:srgbClr val="262626"/>
                </a:solidFill>
                <a:latin typeface="Calibri"/>
                <a:ea typeface="Calibri"/>
                <a:cs typeface="Calibri"/>
                <a:sym typeface="Calibri"/>
              </a:rPr>
              <a:t>impacto. </a:t>
            </a:r>
            <a:endParaRPr sz="2400">
              <a:solidFill>
                <a:srgbClr val="262626"/>
              </a:solidFill>
              <a:latin typeface="Calibri"/>
              <a:ea typeface="Calibri"/>
              <a:cs typeface="Calibri"/>
              <a:sym typeface="Calibri"/>
            </a:endParaRPr>
          </a:p>
          <a:p>
            <a:pPr marL="348160" marR="0" lvl="0" indent="-308155" algn="l" rtl="0">
              <a:lnSpc>
                <a:spcPct val="85000"/>
              </a:lnSpc>
              <a:spcBef>
                <a:spcPts val="0"/>
              </a:spcBef>
              <a:spcAft>
                <a:spcPts val="0"/>
              </a:spcAft>
              <a:buClr>
                <a:srgbClr val="C00000"/>
              </a:buClr>
              <a:buSzPct val="116666"/>
              <a:buFont typeface="Noto Sans Symbols"/>
              <a:buChar char="❖"/>
            </a:pPr>
            <a:r>
              <a:rPr lang="es-ES" sz="2400">
                <a:solidFill>
                  <a:srgbClr val="262626"/>
                </a:solidFill>
                <a:latin typeface="Calibri"/>
                <a:ea typeface="Calibri"/>
                <a:cs typeface="Calibri"/>
                <a:sym typeface="Calibri"/>
              </a:rPr>
              <a:t>Se construye la tabla de riesgos</a:t>
            </a:r>
            <a:endParaRPr sz="2400">
              <a:solidFill>
                <a:srgbClr val="262626"/>
              </a:solidFill>
              <a:latin typeface="Calibri"/>
              <a:ea typeface="Calibri"/>
              <a:cs typeface="Calibri"/>
              <a:sym typeface="Calibri"/>
            </a:endParaRPr>
          </a:p>
          <a:p>
            <a:pPr marL="457200" marR="0" lvl="0" indent="0" algn="l" rtl="0">
              <a:lnSpc>
                <a:spcPct val="85000"/>
              </a:lnSpc>
              <a:spcBef>
                <a:spcPts val="0"/>
              </a:spcBef>
              <a:spcAft>
                <a:spcPts val="0"/>
              </a:spcAft>
              <a:buNone/>
            </a:pPr>
            <a:endParaRPr sz="2400">
              <a:solidFill>
                <a:srgbClr val="262626"/>
              </a:solidFill>
              <a:latin typeface="Calibri"/>
              <a:ea typeface="Calibri"/>
              <a:cs typeface="Calibri"/>
              <a:sym typeface="Calibri"/>
            </a:endParaRPr>
          </a:p>
        </p:txBody>
      </p:sp>
      <p:graphicFrame>
        <p:nvGraphicFramePr>
          <p:cNvPr id="386" name="Google Shape;386;p15"/>
          <p:cNvGraphicFramePr/>
          <p:nvPr/>
        </p:nvGraphicFramePr>
        <p:xfrm>
          <a:off x="3468263" y="1944577"/>
          <a:ext cx="8120875" cy="2968825"/>
        </p:xfrm>
        <a:graphic>
          <a:graphicData uri="http://schemas.openxmlformats.org/drawingml/2006/table">
            <a:tbl>
              <a:tblPr firstRow="1">
                <a:noFill/>
                <a:tableStyleId>{F73E3B5E-0A98-48D2-9140-CF1FE2E644C5}</a:tableStyleId>
              </a:tblPr>
              <a:tblGrid>
                <a:gridCol w="2189125">
                  <a:extLst>
                    <a:ext uri="{9D8B030D-6E8A-4147-A177-3AD203B41FA5}">
                      <a16:colId xmlns:a16="http://schemas.microsoft.com/office/drawing/2014/main" val="20000"/>
                    </a:ext>
                  </a:extLst>
                </a:gridCol>
                <a:gridCol w="2111650">
                  <a:extLst>
                    <a:ext uri="{9D8B030D-6E8A-4147-A177-3AD203B41FA5}">
                      <a16:colId xmlns:a16="http://schemas.microsoft.com/office/drawing/2014/main" val="20001"/>
                    </a:ext>
                  </a:extLst>
                </a:gridCol>
                <a:gridCol w="2557225">
                  <a:extLst>
                    <a:ext uri="{9D8B030D-6E8A-4147-A177-3AD203B41FA5}">
                      <a16:colId xmlns:a16="http://schemas.microsoft.com/office/drawing/2014/main" val="20002"/>
                    </a:ext>
                  </a:extLst>
                </a:gridCol>
                <a:gridCol w="1262875">
                  <a:extLst>
                    <a:ext uri="{9D8B030D-6E8A-4147-A177-3AD203B41FA5}">
                      <a16:colId xmlns:a16="http://schemas.microsoft.com/office/drawing/2014/main" val="20003"/>
                    </a:ext>
                  </a:extLst>
                </a:gridCol>
              </a:tblGrid>
              <a:tr h="1034600">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1ra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chemeClr val="lt1"/>
                        </a:buClr>
                        <a:buSzPts val="2000"/>
                        <a:buFont typeface="Calibri"/>
                        <a:buNone/>
                      </a:pPr>
                      <a:r>
                        <a:rPr lang="es-ES" sz="2000" u="none" strike="noStrike" cap="none">
                          <a:solidFill>
                            <a:schemeClr val="lt1"/>
                          </a:solidFill>
                          <a:latin typeface="Calibri"/>
                          <a:ea typeface="Calibri"/>
                          <a:cs typeface="Calibri"/>
                          <a:sym typeface="Calibri"/>
                        </a:rPr>
                        <a:t>2da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3ra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chemeClr val="lt1"/>
                        </a:buClr>
                        <a:buSzPts val="2000"/>
                        <a:buFont typeface="Calibri"/>
                        <a:buNone/>
                      </a:pPr>
                      <a:r>
                        <a:rPr lang="es-ES" sz="2000" u="none" strike="noStrike" cap="none">
                          <a:solidFill>
                            <a:schemeClr val="lt1"/>
                          </a:solidFill>
                          <a:latin typeface="Calibri"/>
                          <a:ea typeface="Calibri"/>
                          <a:cs typeface="Calibri"/>
                          <a:sym typeface="Calibri"/>
                        </a:rPr>
                        <a:t>4ta columna</a:t>
                      </a:r>
                      <a:endParaRPr sz="1400" u="none" strike="noStrike" cap="none"/>
                    </a:p>
                  </a:txBody>
                  <a:tcPr marL="91450" marR="91450" marT="45725" marB="45725">
                    <a:solidFill>
                      <a:srgbClr val="B84444"/>
                    </a:solidFill>
                  </a:tcPr>
                </a:tc>
                <a:extLst>
                  <a:ext uri="{0D108BD9-81ED-4DB2-BD59-A6C34878D82A}">
                    <a16:rowId xmlns:a16="http://schemas.microsoft.com/office/drawing/2014/main" val="10000"/>
                  </a:ext>
                </a:extLst>
              </a:tr>
              <a:tr h="1934225">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todos los riesgos en desorden. </a:t>
                      </a:r>
                      <a:endParaRPr sz="1400" u="none" strike="noStrike" cap="none"/>
                    </a:p>
                    <a:p>
                      <a:pPr marL="0" marR="0" lvl="0" indent="0" algn="l" rtl="0">
                        <a:lnSpc>
                          <a:spcPct val="100000"/>
                        </a:lnSpc>
                        <a:spcBef>
                          <a:spcPts val="4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categoría del riesgo</a:t>
                      </a: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probabilidad estimada del riesgo. (por consenso, o individualmente y sacar un promedio). </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u="none" strike="noStrike" cap="none">
                          <a:latin typeface="Calibri"/>
                          <a:ea typeface="Calibri"/>
                          <a:cs typeface="Calibri"/>
                          <a:sym typeface="Calibri"/>
                        </a:rPr>
                        <a:t>impacto</a:t>
                      </a:r>
                      <a:endParaRPr sz="1400" u="none" strike="noStrike" cap="none"/>
                    </a:p>
                  </a:txBody>
                  <a:tcPr marL="91450" marR="91450" marT="45725" marB="45725">
                    <a:solidFill>
                      <a:srgbClr val="FFFFFF"/>
                    </a:solidFill>
                  </a:tcPr>
                </a:tc>
                <a:extLst>
                  <a:ext uri="{0D108BD9-81ED-4DB2-BD59-A6C34878D82A}">
                    <a16:rowId xmlns:a16="http://schemas.microsoft.com/office/drawing/2014/main" val="10001"/>
                  </a:ext>
                </a:extLst>
              </a:tr>
            </a:tbl>
          </a:graphicData>
        </a:graphic>
      </p:graphicFrame>
      <p:sp>
        <p:nvSpPr>
          <p:cNvPr id="387" name="Google Shape;387;p15"/>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388" name="Google Shape;388;p15"/>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389" name="Google Shape;389;p15"/>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graphicFrame>
        <p:nvGraphicFramePr>
          <p:cNvPr id="390" name="Google Shape;390;p15"/>
          <p:cNvGraphicFramePr/>
          <p:nvPr/>
        </p:nvGraphicFramePr>
        <p:xfrm>
          <a:off x="1567366" y="4903951"/>
          <a:ext cx="8120900" cy="2017950"/>
        </p:xfrm>
        <a:graphic>
          <a:graphicData uri="http://schemas.openxmlformats.org/drawingml/2006/table">
            <a:tbl>
              <a:tblPr>
                <a:noFill/>
                <a:tableStyleId>{B6DF4078-A334-4BBC-B31C-E99C810F8C0A}</a:tableStyleId>
              </a:tblPr>
              <a:tblGrid>
                <a:gridCol w="4228525">
                  <a:extLst>
                    <a:ext uri="{9D8B030D-6E8A-4147-A177-3AD203B41FA5}">
                      <a16:colId xmlns:a16="http://schemas.microsoft.com/office/drawing/2014/main" val="20000"/>
                    </a:ext>
                  </a:extLst>
                </a:gridCol>
                <a:gridCol w="937475">
                  <a:extLst>
                    <a:ext uri="{9D8B030D-6E8A-4147-A177-3AD203B41FA5}">
                      <a16:colId xmlns:a16="http://schemas.microsoft.com/office/drawing/2014/main" val="20001"/>
                    </a:ext>
                  </a:extLst>
                </a:gridCol>
                <a:gridCol w="1779850">
                  <a:extLst>
                    <a:ext uri="{9D8B030D-6E8A-4147-A177-3AD203B41FA5}">
                      <a16:colId xmlns:a16="http://schemas.microsoft.com/office/drawing/2014/main" val="20002"/>
                    </a:ext>
                  </a:extLst>
                </a:gridCol>
                <a:gridCol w="117505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Riesgos</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dirty="0">
                          <a:solidFill>
                            <a:schemeClr val="lt1"/>
                          </a:solidFill>
                          <a:latin typeface="Calibri"/>
                          <a:ea typeface="Calibri"/>
                          <a:cs typeface="Calibri"/>
                          <a:sym typeface="Calibri"/>
                        </a:rPr>
                        <a:t>Categoría</a:t>
                      </a:r>
                      <a:endParaRPr sz="1400" u="none" strike="noStrike" cap="none" dirty="0"/>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Probabilidad</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Impacto</a:t>
                      </a:r>
                      <a:endParaRPr sz="1400" u="none" strike="noStrike" cap="none"/>
                    </a:p>
                  </a:txBody>
                  <a:tcPr marL="91450" marR="91450" marT="45725" marB="45725">
                    <a:solidFill>
                      <a:srgbClr val="B84444"/>
                    </a:solidFill>
                  </a:tcPr>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86"/>
                                        </p:tgtEl>
                                      </p:cBhvr>
                                    </p:animEffect>
                                    <p:set>
                                      <p:cBhvr>
                                        <p:cTn id="11" dur="1" fill="hold">
                                          <p:stCondLst>
                                            <p:cond delay="500"/>
                                          </p:stCondLst>
                                        </p:cTn>
                                        <p:tgtEl>
                                          <p:spTgt spid="3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p:nvPr/>
        </p:nvSpPr>
        <p:spPr>
          <a:xfrm>
            <a:off x="694321" y="46099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396" name="Google Shape;396;p16"/>
          <p:cNvSpPr txBox="1"/>
          <p:nvPr/>
        </p:nvSpPr>
        <p:spPr>
          <a:xfrm>
            <a:off x="694327" y="1949575"/>
            <a:ext cx="8948700" cy="3767100"/>
          </a:xfrm>
          <a:prstGeom prst="rect">
            <a:avLst/>
          </a:prstGeom>
          <a:noFill/>
          <a:ln>
            <a:noFill/>
          </a:ln>
        </p:spPr>
        <p:txBody>
          <a:bodyPr spcFirstLastPara="1" wrap="square" lIns="91425" tIns="45700" rIns="91425" bIns="45700" anchor="t" anchorCtr="0">
            <a:normAutofit/>
          </a:bodyPr>
          <a:lstStyle/>
          <a:p>
            <a:pPr marL="348160" marR="0" lvl="0" indent="-348160" algn="l" rtl="0">
              <a:lnSpc>
                <a:spcPct val="85000"/>
              </a:lnSpc>
              <a:spcBef>
                <a:spcPts val="0"/>
              </a:spcBef>
              <a:spcAft>
                <a:spcPts val="0"/>
              </a:spcAft>
              <a:buClr>
                <a:srgbClr val="C00000"/>
              </a:buClr>
              <a:buSzPts val="2800"/>
              <a:buFont typeface="Noto Sans Symbols"/>
              <a:buChar char="❖"/>
            </a:pPr>
            <a:r>
              <a:rPr lang="es-ES" sz="2400" b="0" i="0" u="none" strike="noStrike" cap="none">
                <a:solidFill>
                  <a:srgbClr val="262626"/>
                </a:solidFill>
                <a:latin typeface="Calibri"/>
                <a:ea typeface="Calibri"/>
                <a:cs typeface="Calibri"/>
                <a:sym typeface="Calibri"/>
              </a:rPr>
              <a:t>Establecer una escala que refleje la probabilidad observada de un riesgo</a:t>
            </a:r>
            <a:endParaRPr sz="2000" b="0" i="0" u="none" strike="noStrike" cap="none">
              <a:solidFill>
                <a:srgbClr val="262626"/>
              </a:solidFill>
              <a:latin typeface="Calibri"/>
              <a:ea typeface="Calibri"/>
              <a:cs typeface="Calibri"/>
              <a:sym typeface="Calibri"/>
            </a:endParaRPr>
          </a:p>
          <a:p>
            <a:pPr marL="1174750" marR="0" lvl="3" indent="-256539" algn="l" rtl="0">
              <a:lnSpc>
                <a:spcPct val="100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Bastante improbable </a:t>
            </a:r>
            <a:r>
              <a:rPr lang="es-ES" sz="2000" b="0" i="0" u="none" strike="noStrike" cap="none">
                <a:solidFill>
                  <a:srgbClr val="262626"/>
                </a:solidFill>
                <a:latin typeface="Calibri"/>
                <a:ea typeface="Calibri"/>
                <a:cs typeface="Calibri"/>
                <a:sym typeface="Calibri"/>
              </a:rPr>
              <a:t>: &lt; 10%</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Improbable</a:t>
            </a:r>
            <a:r>
              <a:rPr lang="es-ES" sz="2000" b="0" i="0" u="none" strike="noStrike" cap="none">
                <a:solidFill>
                  <a:srgbClr val="262626"/>
                </a:solidFill>
                <a:latin typeface="Calibri"/>
                <a:ea typeface="Calibri"/>
                <a:cs typeface="Calibri"/>
                <a:sym typeface="Calibri"/>
              </a:rPr>
              <a:t> : 10-25%</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Moderado</a:t>
            </a:r>
            <a:r>
              <a:rPr lang="es-ES" sz="2000" b="0" i="0" u="none" strike="noStrike" cap="none">
                <a:solidFill>
                  <a:srgbClr val="262626"/>
                </a:solidFill>
                <a:latin typeface="Calibri"/>
                <a:ea typeface="Calibri"/>
                <a:cs typeface="Calibri"/>
                <a:sym typeface="Calibri"/>
              </a:rPr>
              <a:t> : 25-50%</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Probable</a:t>
            </a:r>
            <a:r>
              <a:rPr lang="es-ES" sz="2000" b="0" i="0" u="none" strike="noStrike" cap="none">
                <a:solidFill>
                  <a:srgbClr val="262626"/>
                </a:solidFill>
                <a:latin typeface="Calibri"/>
                <a:ea typeface="Calibri"/>
                <a:cs typeface="Calibri"/>
                <a:sym typeface="Calibri"/>
              </a:rPr>
              <a:t> :50-75%</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Bastante probable </a:t>
            </a:r>
            <a:r>
              <a:rPr lang="es-ES" sz="2000" b="0" i="0" u="none" strike="noStrike" cap="none">
                <a:solidFill>
                  <a:srgbClr val="262626"/>
                </a:solidFill>
                <a:latin typeface="Calibri"/>
                <a:ea typeface="Calibri"/>
                <a:cs typeface="Calibri"/>
                <a:sym typeface="Calibri"/>
              </a:rPr>
              <a:t>: &gt;75%</a:t>
            </a:r>
            <a:endParaRPr sz="2000" b="0" i="1" u="none" strike="noStrike" cap="none">
              <a:solidFill>
                <a:srgbClr val="262626"/>
              </a:solidFill>
              <a:latin typeface="Calibri"/>
              <a:ea typeface="Calibri"/>
              <a:cs typeface="Calibri"/>
              <a:sym typeface="Calibri"/>
            </a:endParaRPr>
          </a:p>
        </p:txBody>
      </p:sp>
      <p:sp>
        <p:nvSpPr>
          <p:cNvPr id="397" name="Google Shape;397;p16"/>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398" name="Google Shape;398;p16"/>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399" name="Google Shape;399;p16"/>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graphicFrame>
        <p:nvGraphicFramePr>
          <p:cNvPr id="400" name="Google Shape;400;p16"/>
          <p:cNvGraphicFramePr/>
          <p:nvPr/>
        </p:nvGraphicFramePr>
        <p:xfrm>
          <a:off x="2196062" y="4661967"/>
          <a:ext cx="7382550" cy="1713150"/>
        </p:xfrm>
        <a:graphic>
          <a:graphicData uri="http://schemas.openxmlformats.org/drawingml/2006/table">
            <a:tbl>
              <a:tblPr firstRow="1">
                <a:noFill/>
                <a:tableStyleId>{5FA4ED81-D957-453C-AF1C-2F5787A41AAF}</a:tableStyleId>
              </a:tblPr>
              <a:tblGrid>
                <a:gridCol w="3436325">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618025">
                  <a:extLst>
                    <a:ext uri="{9D8B030D-6E8A-4147-A177-3AD203B41FA5}">
                      <a16:colId xmlns:a16="http://schemas.microsoft.com/office/drawing/2014/main" val="20002"/>
                    </a:ext>
                  </a:extLst>
                </a:gridCol>
                <a:gridCol w="106820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Riesgos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Categoría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Probabilidad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Impacto</a:t>
                      </a:r>
                      <a:endParaRPr sz="1400" u="none" strike="noStrike" cap="none"/>
                    </a:p>
                  </a:txBody>
                  <a:tcPr marL="91450" marR="91450" marT="45725" marB="45725"/>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7"/>
          <p:cNvSpPr txBox="1"/>
          <p:nvPr/>
        </p:nvSpPr>
        <p:spPr>
          <a:xfrm>
            <a:off x="694321" y="46099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06" name="Google Shape;406;p17"/>
          <p:cNvSpPr txBox="1"/>
          <p:nvPr/>
        </p:nvSpPr>
        <p:spPr>
          <a:xfrm>
            <a:off x="761190" y="1733940"/>
            <a:ext cx="7706100" cy="3767100"/>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None/>
            </a:pPr>
            <a:r>
              <a:rPr lang="es-ES" sz="2000" dirty="0">
                <a:solidFill>
                  <a:srgbClr val="262626"/>
                </a:solidFill>
                <a:latin typeface="Calibri"/>
                <a:ea typeface="Calibri"/>
                <a:cs typeface="Calibri"/>
                <a:sym typeface="Calibri"/>
              </a:rPr>
              <a:t>Estimar el impacto en el proyecto:</a:t>
            </a:r>
            <a:r>
              <a:rPr lang="es-ES" sz="2400" b="0" i="0" u="none" strike="noStrike" cap="none" dirty="0">
                <a:solidFill>
                  <a:srgbClr val="262626"/>
                </a:solidFill>
                <a:latin typeface="Calibri"/>
                <a:ea typeface="Calibri"/>
                <a:cs typeface="Calibri"/>
                <a:sym typeface="Calibri"/>
              </a:rPr>
              <a:t> </a:t>
            </a:r>
            <a:endParaRPr sz="2000" b="0" i="1" u="none" strike="noStrike" cap="none" dirty="0">
              <a:solidFill>
                <a:srgbClr val="262626"/>
              </a:solidFill>
              <a:latin typeface="Calibri"/>
              <a:ea typeface="Calibri"/>
              <a:cs typeface="Calibri"/>
              <a:sym typeface="Calibri"/>
            </a:endParaRPr>
          </a:p>
          <a:p>
            <a:pPr marL="260350" marR="0" lvl="1" indent="-256540" algn="l" rtl="0">
              <a:lnSpc>
                <a:spcPct val="150000"/>
              </a:lnSpc>
              <a:spcBef>
                <a:spcPts val="601"/>
              </a:spcBef>
              <a:spcAft>
                <a:spcPts val="0"/>
              </a:spcAft>
              <a:buClr>
                <a:srgbClr val="C00000"/>
              </a:buClr>
              <a:buSzPts val="2000"/>
              <a:buFont typeface="Arial"/>
              <a:buChar char=" "/>
            </a:pPr>
            <a:r>
              <a:rPr lang="es-ES" sz="2000" b="0" i="0" u="none" strike="noStrike" cap="none" dirty="0">
                <a:solidFill>
                  <a:srgbClr val="262626"/>
                </a:solidFill>
                <a:latin typeface="Calibri"/>
                <a:ea typeface="Calibri"/>
                <a:cs typeface="Calibri"/>
                <a:sym typeface="Calibri"/>
              </a:rPr>
              <a:t>1.</a:t>
            </a:r>
            <a:r>
              <a:rPr lang="es-ES" sz="2000" b="1" i="0" u="none" strike="noStrike" cap="none" dirty="0">
                <a:solidFill>
                  <a:srgbClr val="262626"/>
                </a:solidFill>
                <a:latin typeface="Calibri"/>
                <a:ea typeface="Calibri"/>
                <a:cs typeface="Calibri"/>
                <a:sym typeface="Calibri"/>
              </a:rPr>
              <a:t> Catastrófico </a:t>
            </a:r>
            <a:r>
              <a:rPr lang="es-ES" sz="2000" b="0" i="0" u="none" strike="noStrike" cap="none" dirty="0">
                <a:solidFill>
                  <a:srgbClr val="262626"/>
                </a:solidFill>
                <a:latin typeface="Calibri"/>
                <a:ea typeface="Calibri"/>
                <a:cs typeface="Calibri"/>
                <a:sym typeface="Calibri"/>
              </a:rPr>
              <a:t>🡪cancelación del proyecto</a:t>
            </a:r>
            <a:endParaRPr sz="2000" b="0" i="0" u="none" strike="noStrike" cap="none" dirty="0">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dirty="0">
                <a:solidFill>
                  <a:srgbClr val="262626"/>
                </a:solidFill>
                <a:latin typeface="Calibri"/>
                <a:ea typeface="Calibri"/>
                <a:cs typeface="Calibri"/>
                <a:sym typeface="Calibri"/>
              </a:rPr>
              <a:t>2- </a:t>
            </a:r>
            <a:r>
              <a:rPr lang="es-ES" sz="2000" b="1" i="0" u="none" strike="noStrike" cap="none" dirty="0">
                <a:solidFill>
                  <a:srgbClr val="262626"/>
                </a:solidFill>
                <a:latin typeface="Calibri"/>
                <a:ea typeface="Calibri"/>
                <a:cs typeface="Calibri"/>
                <a:sym typeface="Calibri"/>
              </a:rPr>
              <a:t>Serio</a:t>
            </a:r>
            <a:r>
              <a:rPr lang="es-ES" sz="2000" b="0" i="0" u="none" strike="noStrike" cap="none" dirty="0">
                <a:solidFill>
                  <a:srgbClr val="262626"/>
                </a:solidFill>
                <a:latin typeface="Calibri"/>
                <a:ea typeface="Calibri"/>
                <a:cs typeface="Calibri"/>
                <a:sym typeface="Calibri"/>
              </a:rPr>
              <a:t> 🡪 reducción de rendimiento, retrasos en la entrega, excesos importante en costo </a:t>
            </a:r>
            <a:endParaRPr sz="2000" b="0" i="0" u="none" strike="noStrike" cap="none" dirty="0">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dirty="0">
                <a:solidFill>
                  <a:srgbClr val="262626"/>
                </a:solidFill>
                <a:latin typeface="Calibri"/>
                <a:ea typeface="Calibri"/>
                <a:cs typeface="Calibri"/>
                <a:sym typeface="Calibri"/>
              </a:rPr>
              <a:t>3- </a:t>
            </a:r>
            <a:r>
              <a:rPr lang="es-ES" sz="2000" b="1" i="0" u="none" strike="noStrike" cap="none" dirty="0">
                <a:solidFill>
                  <a:srgbClr val="262626"/>
                </a:solidFill>
                <a:latin typeface="Calibri"/>
                <a:ea typeface="Calibri"/>
                <a:cs typeface="Calibri"/>
                <a:sym typeface="Calibri"/>
              </a:rPr>
              <a:t>Tolerable</a:t>
            </a:r>
            <a:r>
              <a:rPr lang="es-ES" sz="2000" b="0" i="0" u="none" strike="noStrike" cap="none" dirty="0">
                <a:solidFill>
                  <a:srgbClr val="262626"/>
                </a:solidFill>
                <a:latin typeface="Calibri"/>
                <a:ea typeface="Calibri"/>
                <a:cs typeface="Calibri"/>
                <a:sym typeface="Calibri"/>
              </a:rPr>
              <a:t> 🡪 reducciones mínimas de rendimiento, posibles retrasos, exceso en costo</a:t>
            </a:r>
            <a:endParaRPr sz="2000" b="0" i="0" u="none" strike="noStrike" cap="none" dirty="0">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dirty="0">
                <a:solidFill>
                  <a:srgbClr val="262626"/>
                </a:solidFill>
                <a:latin typeface="Calibri"/>
                <a:ea typeface="Calibri"/>
                <a:cs typeface="Calibri"/>
                <a:sym typeface="Calibri"/>
              </a:rPr>
              <a:t>4 -</a:t>
            </a:r>
            <a:r>
              <a:rPr lang="es-ES" sz="2000" b="1" i="0" u="none" strike="noStrike" cap="none" dirty="0">
                <a:solidFill>
                  <a:srgbClr val="262626"/>
                </a:solidFill>
                <a:latin typeface="Calibri"/>
                <a:ea typeface="Calibri"/>
                <a:cs typeface="Calibri"/>
                <a:sym typeface="Calibri"/>
              </a:rPr>
              <a:t>Insignificante</a:t>
            </a:r>
            <a:r>
              <a:rPr lang="es-ES" sz="2000" b="0" i="0" u="none" strike="noStrike" cap="none" dirty="0">
                <a:solidFill>
                  <a:srgbClr val="262626"/>
                </a:solidFill>
                <a:latin typeface="Calibri"/>
                <a:ea typeface="Calibri"/>
                <a:cs typeface="Calibri"/>
                <a:sym typeface="Calibri"/>
              </a:rPr>
              <a:t> 🡪incidencia mínima en el desarrollo</a:t>
            </a:r>
            <a:endParaRPr sz="2000" b="0" i="0" u="none" strike="noStrike" cap="none" dirty="0">
              <a:solidFill>
                <a:schemeClr val="dk1"/>
              </a:solidFill>
              <a:latin typeface="Calibri"/>
              <a:ea typeface="Calibri"/>
              <a:cs typeface="Calibri"/>
              <a:sym typeface="Calibri"/>
            </a:endParaRPr>
          </a:p>
          <a:p>
            <a:pPr marL="68580" marR="0" lvl="0" indent="0" algn="l" rtl="0">
              <a:lnSpc>
                <a:spcPct val="85000"/>
              </a:lnSpc>
              <a:spcBef>
                <a:spcPts val="1301"/>
              </a:spcBef>
              <a:spcAft>
                <a:spcPts val="0"/>
              </a:spcAft>
              <a:buNone/>
            </a:pPr>
            <a:endParaRPr sz="2000" b="0" i="0" u="none" strike="noStrike" cap="none" dirty="0">
              <a:solidFill>
                <a:srgbClr val="262626"/>
              </a:solidFill>
              <a:latin typeface="Calibri"/>
              <a:ea typeface="Calibri"/>
              <a:cs typeface="Calibri"/>
              <a:sym typeface="Calibri"/>
            </a:endParaRPr>
          </a:p>
        </p:txBody>
      </p:sp>
      <p:sp>
        <p:nvSpPr>
          <p:cNvPr id="407" name="Google Shape;407;p17"/>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08" name="Google Shape;408;p17"/>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09" name="Google Shape;409;p17"/>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graphicFrame>
        <p:nvGraphicFramePr>
          <p:cNvPr id="410" name="Google Shape;410;p17"/>
          <p:cNvGraphicFramePr/>
          <p:nvPr/>
        </p:nvGraphicFramePr>
        <p:xfrm>
          <a:off x="1973274" y="4623221"/>
          <a:ext cx="7382550" cy="1713150"/>
        </p:xfrm>
        <a:graphic>
          <a:graphicData uri="http://schemas.openxmlformats.org/drawingml/2006/table">
            <a:tbl>
              <a:tblPr firstRow="1">
                <a:noFill/>
                <a:tableStyleId>{5FA4ED81-D957-453C-AF1C-2F5787A41AAF}</a:tableStyleId>
              </a:tblPr>
              <a:tblGrid>
                <a:gridCol w="3436325">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618025">
                  <a:extLst>
                    <a:ext uri="{9D8B030D-6E8A-4147-A177-3AD203B41FA5}">
                      <a16:colId xmlns:a16="http://schemas.microsoft.com/office/drawing/2014/main" val="20002"/>
                    </a:ext>
                  </a:extLst>
                </a:gridCol>
                <a:gridCol w="106820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Riesgos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Categoría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Probabilidad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Impacto</a:t>
                      </a:r>
                      <a:endParaRPr sz="1400" u="none" strike="noStrike" cap="none"/>
                    </a:p>
                  </a:txBody>
                  <a:tcPr marL="91450" marR="91450" marT="45725" marB="45725"/>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sp>
        <p:nvSpPr>
          <p:cNvPr id="411" name="Google Shape;411;p17"/>
          <p:cNvSpPr/>
          <p:nvPr/>
        </p:nvSpPr>
        <p:spPr>
          <a:xfrm>
            <a:off x="5942732" y="222063"/>
            <a:ext cx="5327400" cy="1908300"/>
          </a:xfrm>
          <a:prstGeom prst="roundRect">
            <a:avLst>
              <a:gd name="adj" fmla="val 16667"/>
            </a:avLst>
          </a:prstGeom>
          <a:gradFill>
            <a:gsLst>
              <a:gs pos="0">
                <a:srgbClr val="545E62"/>
              </a:gs>
              <a:gs pos="80000">
                <a:srgbClr val="6E7B82"/>
              </a:gs>
              <a:gs pos="100000">
                <a:srgbClr val="6E7D83"/>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000" b="0" i="0" u="none" strike="noStrike" cap="none">
                <a:solidFill>
                  <a:schemeClr val="lt1"/>
                </a:solidFill>
                <a:latin typeface="Calibri"/>
                <a:ea typeface="Calibri"/>
                <a:cs typeface="Calibri"/>
                <a:sym typeface="Calibri"/>
              </a:rPr>
              <a:t>Se ordena la lista por probabilidad e impacto y se traza una </a:t>
            </a:r>
            <a:r>
              <a:rPr lang="es-ES" sz="2000" b="1" i="0" u="sng" strike="noStrike" cap="none">
                <a:solidFill>
                  <a:schemeClr val="lt1"/>
                </a:solidFill>
                <a:latin typeface="Calibri"/>
                <a:ea typeface="Calibri"/>
                <a:cs typeface="Calibri"/>
                <a:sym typeface="Calibri"/>
              </a:rPr>
              <a:t>línea de corte</a:t>
            </a:r>
            <a:r>
              <a:rPr lang="es-ES"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18"/>
          <p:cNvSpPr txBox="1"/>
          <p:nvPr/>
        </p:nvSpPr>
        <p:spPr>
          <a:xfrm>
            <a:off x="578378" y="503698"/>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21" name="Google Shape;421;p18"/>
          <p:cNvSpPr txBox="1"/>
          <p:nvPr/>
        </p:nvSpPr>
        <p:spPr>
          <a:xfrm>
            <a:off x="578378" y="2030448"/>
            <a:ext cx="8280720" cy="483338"/>
          </a:xfrm>
          <a:prstGeom prst="rect">
            <a:avLst/>
          </a:prstGeom>
          <a:noFill/>
          <a:ln>
            <a:noFill/>
          </a:ln>
        </p:spPr>
        <p:txBody>
          <a:bodyPr spcFirstLastPara="1" wrap="square" lIns="91425" tIns="45700" rIns="91425" bIns="45700" anchor="t" anchorCtr="0">
            <a:noAutofit/>
          </a:bodyPr>
          <a:lstStyle/>
          <a:p>
            <a:pPr marL="635" marR="0" lvl="0" indent="0" algn="just" rtl="0">
              <a:lnSpc>
                <a:spcPct val="85000"/>
              </a:lnSpc>
              <a:spcBef>
                <a:spcPts val="0"/>
              </a:spcBef>
              <a:spcAft>
                <a:spcPts val="0"/>
              </a:spcAft>
              <a:buNone/>
            </a:pPr>
            <a:r>
              <a:rPr lang="es-ES" sz="2800" b="0" i="0" u="none" strike="noStrike" cap="none">
                <a:solidFill>
                  <a:srgbClr val="262626"/>
                </a:solidFill>
                <a:latin typeface="Calibri"/>
                <a:ea typeface="Calibri"/>
                <a:cs typeface="Calibri"/>
                <a:sym typeface="Calibri"/>
              </a:rPr>
              <a:t>Boehm recomienda</a:t>
            </a:r>
            <a:endParaRPr sz="2000" b="0" i="0" u="none" strike="noStrike" cap="none">
              <a:solidFill>
                <a:srgbClr val="000000"/>
              </a:solidFill>
              <a:latin typeface="Calibri"/>
              <a:ea typeface="Calibri"/>
              <a:cs typeface="Calibri"/>
              <a:sym typeface="Calibri"/>
            </a:endParaRPr>
          </a:p>
        </p:txBody>
      </p:sp>
      <p:sp>
        <p:nvSpPr>
          <p:cNvPr id="422" name="Google Shape;422;p18"/>
          <p:cNvSpPr txBox="1"/>
          <p:nvPr/>
        </p:nvSpPr>
        <p:spPr>
          <a:xfrm>
            <a:off x="4831862" y="1863671"/>
            <a:ext cx="3963691" cy="677108"/>
          </a:xfrm>
          <a:prstGeom prst="rect">
            <a:avLst/>
          </a:prstGeom>
          <a:solidFill>
            <a:srgbClr val="B8444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b="0" i="0" u="none" strike="noStrike" cap="none">
                <a:solidFill>
                  <a:schemeClr val="lt1"/>
                </a:solidFill>
                <a:latin typeface="Calibri"/>
                <a:ea typeface="Calibri"/>
                <a:cs typeface="Calibri"/>
                <a:sym typeface="Calibri"/>
              </a:rPr>
              <a:t>parece demasiado arbitrario !!!.</a:t>
            </a: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23" name="Google Shape;423;p18"/>
          <p:cNvSpPr txBox="1"/>
          <p:nvPr/>
        </p:nvSpPr>
        <p:spPr>
          <a:xfrm>
            <a:off x="5332063" y="3662766"/>
            <a:ext cx="3130657" cy="707886"/>
          </a:xfrm>
          <a:prstGeom prst="rect">
            <a:avLst/>
          </a:prstGeom>
          <a:solidFill>
            <a:srgbClr val="B8444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b="0" i="0" u="none" strike="noStrike" cap="none">
                <a:solidFill>
                  <a:schemeClr val="lt1"/>
                </a:solidFill>
                <a:latin typeface="Calibri"/>
                <a:ea typeface="Calibri"/>
                <a:cs typeface="Calibri"/>
                <a:sym typeface="Calibri"/>
              </a:rPr>
              <a:t>No obstante debe ser un número manejable.</a:t>
            </a:r>
            <a:endParaRPr sz="1800" b="0" i="0" u="none" strike="noStrike" cap="none">
              <a:solidFill>
                <a:schemeClr val="dk1"/>
              </a:solidFill>
              <a:latin typeface="Arial"/>
              <a:ea typeface="Arial"/>
              <a:cs typeface="Arial"/>
              <a:sym typeface="Arial"/>
            </a:endParaRPr>
          </a:p>
        </p:txBody>
      </p:sp>
      <p:sp>
        <p:nvSpPr>
          <p:cNvPr id="424" name="Google Shape;424;p18"/>
          <p:cNvSpPr txBox="1"/>
          <p:nvPr/>
        </p:nvSpPr>
        <p:spPr>
          <a:xfrm>
            <a:off x="291879" y="3265139"/>
            <a:ext cx="7576733" cy="707886"/>
          </a:xfrm>
          <a:prstGeom prst="rect">
            <a:avLst/>
          </a:prstGeom>
          <a:noFill/>
          <a:ln>
            <a:noFill/>
          </a:ln>
        </p:spPr>
        <p:txBody>
          <a:bodyPr spcFirstLastPara="1" wrap="square" lIns="91425" tIns="45700" rIns="91425" bIns="45700" anchor="t" anchorCtr="0">
            <a:spAutoFit/>
          </a:bodyPr>
          <a:lstStyle/>
          <a:p>
            <a:pPr marL="800100" marR="0" lvl="1" indent="-342900" algn="l"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El número exacto de riesgos debe depender del proyecto. </a:t>
            </a:r>
            <a:r>
              <a:rPr lang="es-E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927100" marR="0" lvl="1" indent="-21590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425" name="Google Shape;425;p18"/>
          <p:cNvSpPr txBox="1"/>
          <p:nvPr/>
        </p:nvSpPr>
        <p:spPr>
          <a:xfrm>
            <a:off x="335626" y="4281056"/>
            <a:ext cx="7615479" cy="1631216"/>
          </a:xfrm>
          <a:prstGeom prst="rect">
            <a:avLst/>
          </a:prstGeom>
          <a:noFill/>
          <a:ln>
            <a:noFill/>
          </a:ln>
        </p:spPr>
        <p:txBody>
          <a:bodyPr spcFirstLastPara="1" wrap="square" lIns="91425" tIns="45700" rIns="91425" bIns="45700" anchor="t" anchorCtr="0">
            <a:spAutoFit/>
          </a:bodyPr>
          <a:lstStyle/>
          <a:p>
            <a:pPr marL="800100" marR="0" lvl="1" indent="-21590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800100" marR="0" lvl="1" indent="-342900" algn="just"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Los riesgos que queden encima de la línea serán los que se les preste atención. </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Los que queden debajo de la línea serán reevaluados y tendrán una prioridad de segundo orden. </a:t>
            </a:r>
            <a:r>
              <a:rPr lang="es-ES" sz="20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p:txBody>
      </p:sp>
      <p:sp>
        <p:nvSpPr>
          <p:cNvPr id="426" name="Google Shape;426;p18"/>
          <p:cNvSpPr txBox="1"/>
          <p:nvPr/>
        </p:nvSpPr>
        <p:spPr>
          <a:xfrm>
            <a:off x="747298" y="2757413"/>
            <a:ext cx="6792132"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identificar y supervisar los 10 riesgos más altos</a:t>
            </a:r>
            <a:r>
              <a:rPr lang="es-ES" sz="20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27" name="Google Shape;427;p18"/>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28" name="Google Shape;428;p18"/>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29" name="Google Shape;429;p18"/>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pic>
        <p:nvPicPr>
          <p:cNvPr id="430" name="Google Shape;430;p18" descr="Limitless Night by heyner.capera on emaze"/>
          <p:cNvPicPr preferRelativeResize="0"/>
          <p:nvPr/>
        </p:nvPicPr>
        <p:blipFill rotWithShape="1">
          <a:blip r:embed="rId3">
            <a:alphaModFix/>
          </a:blip>
          <a:srcRect/>
          <a:stretch/>
        </p:blipFill>
        <p:spPr>
          <a:xfrm>
            <a:off x="7392144" y="87555"/>
            <a:ext cx="2438400" cy="2438400"/>
          </a:xfrm>
          <a:prstGeom prst="rect">
            <a:avLst/>
          </a:prstGeom>
          <a:noFill/>
          <a:ln>
            <a:noFill/>
          </a:ln>
        </p:spPr>
      </p:pic>
      <p:pic>
        <p:nvPicPr>
          <p:cNvPr id="431" name="Google Shape;431;p18" descr="Tensión Del Hombre De Negocios En El Escritorio Por Mucho Trabajo ..."/>
          <p:cNvPicPr preferRelativeResize="0"/>
          <p:nvPr/>
        </p:nvPicPr>
        <p:blipFill rotWithShape="1">
          <a:blip r:embed="rId4">
            <a:alphaModFix/>
          </a:blip>
          <a:srcRect l="16722" t="9980" r="1077"/>
          <a:stretch/>
        </p:blipFill>
        <p:spPr>
          <a:xfrm>
            <a:off x="7951105" y="4046405"/>
            <a:ext cx="2443736" cy="17830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4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4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4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
                                          </p:stCondLst>
                                        </p:cTn>
                                        <p:tgtEl>
                                          <p:spTgt spid="4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p:nvPr/>
        </p:nvSpPr>
        <p:spPr>
          <a:xfrm>
            <a:off x="1984512" y="3645024"/>
            <a:ext cx="8085240" cy="61308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s-ES" sz="7200" b="0" i="0" u="none" strike="noStrike" cap="none">
                <a:solidFill>
                  <a:srgbClr val="4A6617"/>
                </a:solidFill>
                <a:latin typeface="Calibri"/>
                <a:ea typeface="Calibri"/>
                <a:cs typeface="Calibri"/>
                <a:sym typeface="Calibri"/>
              </a:rPr>
              <a:t>Riesgos</a:t>
            </a:r>
            <a:endParaRPr sz="7200" b="0" i="0" u="none" strike="noStrike" cap="none">
              <a:solidFill>
                <a:srgbClr val="4A6617"/>
              </a:solidFill>
              <a:latin typeface="Calibri"/>
              <a:ea typeface="Calibri"/>
              <a:cs typeface="Calibri"/>
              <a:sym typeface="Calibri"/>
            </a:endParaRPr>
          </a:p>
        </p:txBody>
      </p:sp>
      <p:sp>
        <p:nvSpPr>
          <p:cNvPr id="174" name="Google Shape;174;p2"/>
          <p:cNvSpPr txBox="1"/>
          <p:nvPr/>
        </p:nvSpPr>
        <p:spPr>
          <a:xfrm>
            <a:off x="1937640" y="4359600"/>
            <a:ext cx="6921720" cy="5331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262626"/>
              </a:solidFill>
              <a:latin typeface="Calibri"/>
              <a:ea typeface="Calibri"/>
              <a:cs typeface="Calibri"/>
              <a:sym typeface="Calibri"/>
            </a:endParaRPr>
          </a:p>
        </p:txBody>
      </p:sp>
      <p:sp>
        <p:nvSpPr>
          <p:cNvPr id="175" name="Google Shape;175;p2"/>
          <p:cNvSpPr txBox="1"/>
          <p:nvPr/>
        </p:nvSpPr>
        <p:spPr>
          <a:xfrm>
            <a:off x="2100000" y="5661360"/>
            <a:ext cx="3312000" cy="64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400" b="0" i="0" u="none" strike="noStrike" cap="none">
                <a:solidFill>
                  <a:srgbClr val="4A6617"/>
                </a:solidFill>
                <a:latin typeface="Calibri"/>
                <a:ea typeface="Calibri"/>
                <a:cs typeface="Calibri"/>
                <a:sym typeface="Calibri"/>
              </a:rPr>
              <a:t>Ingeniería de Software II – 2023</a:t>
            </a:r>
            <a:endParaRPr sz="1400" b="0" i="0" u="none" strike="noStrike" cap="none">
              <a:solidFill>
                <a:srgbClr val="4A661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4A6617"/>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9"/>
          <p:cNvSpPr txBox="1"/>
          <p:nvPr/>
        </p:nvSpPr>
        <p:spPr>
          <a:xfrm>
            <a:off x="694321" y="448051"/>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41" name="Google Shape;441;p19"/>
          <p:cNvSpPr txBox="1"/>
          <p:nvPr/>
        </p:nvSpPr>
        <p:spPr>
          <a:xfrm>
            <a:off x="717609" y="2175108"/>
            <a:ext cx="10756781" cy="3767040"/>
          </a:xfrm>
          <a:prstGeom prst="rect">
            <a:avLst/>
          </a:prstGeom>
          <a:noFill/>
          <a:ln>
            <a:noFill/>
          </a:ln>
        </p:spPr>
        <p:txBody>
          <a:bodyPr spcFirstLastPara="1" wrap="square" lIns="91425" tIns="45700" rIns="91425" bIns="45700" anchor="t" anchorCtr="0">
            <a:normAutofit/>
          </a:bodyPr>
          <a:lstStyle/>
          <a:p>
            <a:pPr marL="635" marR="0" lvl="0" indent="0" algn="just" rtl="0">
              <a:lnSpc>
                <a:spcPct val="85000"/>
              </a:lnSpc>
              <a:spcBef>
                <a:spcPts val="0"/>
              </a:spcBef>
              <a:spcAft>
                <a:spcPts val="0"/>
              </a:spcAft>
              <a:buNone/>
            </a:pPr>
            <a:r>
              <a:rPr lang="es-ES" sz="2000" b="0" i="0" u="none" strike="noStrike" cap="none">
                <a:solidFill>
                  <a:srgbClr val="262626"/>
                </a:solidFill>
                <a:latin typeface="Calibri"/>
                <a:ea typeface="Calibri"/>
                <a:cs typeface="Calibri"/>
                <a:sym typeface="Calibri"/>
              </a:rPr>
              <a:t>Un factor de riesgo que tenga </a:t>
            </a:r>
            <a:endParaRPr sz="2000" b="0" i="0" u="none" strike="noStrike" cap="none">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None/>
            </a:pPr>
            <a:r>
              <a:rPr lang="es-ES" sz="2400" b="1" i="0" u="sng" strike="noStrike" cap="none">
                <a:solidFill>
                  <a:srgbClr val="262626"/>
                </a:solidFill>
                <a:latin typeface="Calibri"/>
                <a:ea typeface="Calibri"/>
                <a:cs typeface="Calibri"/>
                <a:sym typeface="Calibri"/>
              </a:rPr>
              <a:t>gran impacto </a:t>
            </a:r>
            <a:r>
              <a:rPr lang="es-ES" sz="2000" b="0" i="0" u="none" strike="noStrike" cap="none">
                <a:solidFill>
                  <a:srgbClr val="262626"/>
                </a:solidFill>
                <a:latin typeface="Calibri"/>
                <a:ea typeface="Calibri"/>
                <a:cs typeface="Calibri"/>
                <a:sym typeface="Calibri"/>
              </a:rPr>
              <a:t>pero </a:t>
            </a:r>
            <a:r>
              <a:rPr lang="es-ES" sz="2000" b="1" i="0" u="sng" strike="noStrike" cap="none">
                <a:solidFill>
                  <a:srgbClr val="262626"/>
                </a:solidFill>
                <a:latin typeface="Calibri"/>
                <a:ea typeface="Calibri"/>
                <a:cs typeface="Calibri"/>
                <a:sym typeface="Calibri"/>
              </a:rPr>
              <a:t>poca probabilidad</a:t>
            </a:r>
            <a:r>
              <a:rPr lang="es-ES" sz="2000" b="1" i="0" u="none" strike="noStrike" cap="none">
                <a:solidFill>
                  <a:srgbClr val="262626"/>
                </a:solidFill>
                <a:latin typeface="Calibri"/>
                <a:ea typeface="Calibri"/>
                <a:cs typeface="Calibri"/>
                <a:sym typeface="Calibri"/>
              </a:rPr>
              <a:t> </a:t>
            </a:r>
            <a:r>
              <a:rPr lang="es-ES" sz="2000" b="0" i="0" u="none" strike="noStrike" cap="none">
                <a:solidFill>
                  <a:srgbClr val="262626"/>
                </a:solidFill>
                <a:latin typeface="Calibri"/>
                <a:ea typeface="Calibri"/>
                <a:cs typeface="Calibri"/>
                <a:sym typeface="Calibri"/>
              </a:rPr>
              <a:t>de que ocurra, no debería absorber un tiempo significativo. </a:t>
            </a:r>
            <a:endParaRPr sz="2000" b="0" i="0" u="none" strike="noStrike" cap="none">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None/>
            </a:pPr>
            <a:r>
              <a:rPr lang="es-ES" sz="2000" b="0" i="0" u="none" strike="noStrike" cap="none">
                <a:solidFill>
                  <a:srgbClr val="262626"/>
                </a:solidFill>
                <a:latin typeface="Calibri"/>
                <a:ea typeface="Calibri"/>
                <a:cs typeface="Calibri"/>
                <a:sym typeface="Calibri"/>
              </a:rPr>
              <a:t>Los riesgos de </a:t>
            </a:r>
            <a:r>
              <a:rPr lang="es-ES" sz="2400" b="1" i="0" u="sng" strike="noStrike" cap="none">
                <a:solidFill>
                  <a:srgbClr val="262626"/>
                </a:solidFill>
                <a:latin typeface="Calibri"/>
                <a:ea typeface="Calibri"/>
                <a:cs typeface="Calibri"/>
                <a:sym typeface="Calibri"/>
              </a:rPr>
              <a:t>gran impacto</a:t>
            </a:r>
            <a:r>
              <a:rPr lang="es-ES" sz="2400" b="1" i="0" u="none" strike="noStrike" cap="none">
                <a:solidFill>
                  <a:srgbClr val="262626"/>
                </a:solidFill>
                <a:latin typeface="Calibri"/>
                <a:ea typeface="Calibri"/>
                <a:cs typeface="Calibri"/>
                <a:sym typeface="Calibri"/>
              </a:rPr>
              <a:t> </a:t>
            </a:r>
            <a:r>
              <a:rPr lang="es-ES" sz="2000" b="0" i="0" u="none" strike="noStrike" cap="none">
                <a:solidFill>
                  <a:srgbClr val="262626"/>
                </a:solidFill>
                <a:latin typeface="Calibri"/>
                <a:ea typeface="Calibri"/>
                <a:cs typeface="Calibri"/>
                <a:sym typeface="Calibri"/>
              </a:rPr>
              <a:t>con </a:t>
            </a:r>
            <a:r>
              <a:rPr lang="es-ES" sz="2000" b="1" i="0" u="sng" strike="noStrike" cap="none">
                <a:solidFill>
                  <a:srgbClr val="262626"/>
                </a:solidFill>
                <a:latin typeface="Calibri"/>
                <a:ea typeface="Calibri"/>
                <a:cs typeface="Calibri"/>
                <a:sym typeface="Calibri"/>
              </a:rPr>
              <a:t>una probabilidad de moderada a alta</a:t>
            </a:r>
            <a:r>
              <a:rPr lang="es-ES" sz="2000" b="1" i="0" u="none" strike="noStrike" cap="none">
                <a:solidFill>
                  <a:srgbClr val="262626"/>
                </a:solidFill>
                <a:latin typeface="Calibri"/>
                <a:ea typeface="Calibri"/>
                <a:cs typeface="Calibri"/>
                <a:sym typeface="Calibri"/>
              </a:rPr>
              <a:t> </a:t>
            </a:r>
            <a:r>
              <a:rPr lang="es-ES" sz="2000" b="0" i="0" u="none" strike="noStrike" cap="none">
                <a:solidFill>
                  <a:srgbClr val="262626"/>
                </a:solidFill>
                <a:latin typeface="Calibri"/>
                <a:ea typeface="Calibri"/>
                <a:cs typeface="Calibri"/>
                <a:sym typeface="Calibri"/>
              </a:rPr>
              <a:t>y los riesgos de </a:t>
            </a:r>
            <a:r>
              <a:rPr lang="es-ES" sz="2000" b="1" i="0" u="sng" strike="noStrike" cap="none">
                <a:solidFill>
                  <a:srgbClr val="262626"/>
                </a:solidFill>
                <a:latin typeface="Calibri"/>
                <a:ea typeface="Calibri"/>
                <a:cs typeface="Calibri"/>
                <a:sym typeface="Calibri"/>
              </a:rPr>
              <a:t>poco impacto </a:t>
            </a:r>
            <a:r>
              <a:rPr lang="es-ES" sz="2000" b="0" i="0" u="none" strike="noStrike" cap="none">
                <a:solidFill>
                  <a:srgbClr val="262626"/>
                </a:solidFill>
                <a:latin typeface="Calibri"/>
                <a:ea typeface="Calibri"/>
                <a:cs typeface="Calibri"/>
                <a:sym typeface="Calibri"/>
              </a:rPr>
              <a:t>pero con </a:t>
            </a:r>
            <a:r>
              <a:rPr lang="es-ES" sz="2000" b="1" i="0" u="sng" strike="noStrike" cap="none">
                <a:solidFill>
                  <a:srgbClr val="262626"/>
                </a:solidFill>
                <a:latin typeface="Calibri"/>
                <a:ea typeface="Calibri"/>
                <a:cs typeface="Calibri"/>
                <a:sym typeface="Calibri"/>
              </a:rPr>
              <a:t>gran probabilidad</a:t>
            </a:r>
            <a:r>
              <a:rPr lang="es-ES" sz="2000" b="0" i="0" u="none" strike="noStrike" cap="none">
                <a:solidFill>
                  <a:srgbClr val="262626"/>
                </a:solidFill>
                <a:latin typeface="Calibri"/>
                <a:ea typeface="Calibri"/>
                <a:cs typeface="Calibri"/>
                <a:sym typeface="Calibri"/>
              </a:rPr>
              <a:t> deberían tomarse en cuenta.</a:t>
            </a:r>
            <a:endParaRPr sz="1400" b="0" i="0" u="none" strike="noStrike" cap="none">
              <a:solidFill>
                <a:srgbClr val="000000"/>
              </a:solidFill>
              <a:latin typeface="Arial"/>
              <a:ea typeface="Arial"/>
              <a:cs typeface="Arial"/>
              <a:sym typeface="Arial"/>
            </a:endParaRPr>
          </a:p>
        </p:txBody>
      </p:sp>
      <p:sp>
        <p:nvSpPr>
          <p:cNvPr id="442" name="Google Shape;442;p19"/>
          <p:cNvSpPr txBox="1"/>
          <p:nvPr/>
        </p:nvSpPr>
        <p:spPr>
          <a:xfrm>
            <a:off x="1847640" y="6434280"/>
            <a:ext cx="3497400" cy="422280"/>
          </a:xfrm>
          <a:prstGeom prst="rect">
            <a:avLst/>
          </a:prstGeom>
          <a:noFill/>
          <a:ln>
            <a:noFill/>
          </a:ln>
        </p:spPr>
        <p:txBody>
          <a:bodyPr spcFirstLastPara="1" wrap="square" lIns="91425" tIns="45700" rIns="91425" bIns="45700" anchor="t" anchorCtr="0">
            <a:normAutofit/>
          </a:bodyPr>
          <a:lstStyle/>
          <a:p>
            <a:pPr marL="68580" marR="0" lvl="0" indent="-6858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800" b="0" i="0" u="none" strike="noStrike" cap="none">
              <a:solidFill>
                <a:schemeClr val="dk1"/>
              </a:solidFill>
              <a:latin typeface="Arial"/>
              <a:ea typeface="Arial"/>
              <a:cs typeface="Arial"/>
              <a:sym typeface="Arial"/>
            </a:endParaRPr>
          </a:p>
        </p:txBody>
      </p:sp>
      <p:sp>
        <p:nvSpPr>
          <p:cNvPr id="443" name="Google Shape;443;p19"/>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44" name="Google Shape;444;p19"/>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45" name="Google Shape;445;p19"/>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4"/>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221f4cf5210_0_3"/>
          <p:cNvSpPr txBox="1"/>
          <p:nvPr/>
        </p:nvSpPr>
        <p:spPr>
          <a:xfrm>
            <a:off x="694321" y="448051"/>
            <a:ext cx="8104800" cy="12729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55" name="Google Shape;455;g221f4cf5210_0_3"/>
          <p:cNvSpPr txBox="1"/>
          <p:nvPr/>
        </p:nvSpPr>
        <p:spPr>
          <a:xfrm>
            <a:off x="1309583" y="6363479"/>
            <a:ext cx="3497400" cy="422400"/>
          </a:xfrm>
          <a:prstGeom prst="rect">
            <a:avLst/>
          </a:prstGeom>
          <a:noFill/>
          <a:ln>
            <a:noFill/>
          </a:ln>
        </p:spPr>
        <p:txBody>
          <a:bodyPr spcFirstLastPara="1" wrap="square" lIns="91425" tIns="45700" rIns="91425" bIns="45700" anchor="t" anchorCtr="0">
            <a:normAutofit/>
          </a:bodyPr>
          <a:lstStyle/>
          <a:p>
            <a:pPr marL="68580" marR="0" lvl="0" indent="-68580" algn="l" rtl="0">
              <a:lnSpc>
                <a:spcPct val="85000"/>
              </a:lnSpc>
              <a:spcBef>
                <a:spcPts val="0"/>
              </a:spcBef>
              <a:spcAft>
                <a:spcPts val="0"/>
              </a:spcAft>
              <a:buClr>
                <a:srgbClr val="C00000"/>
              </a:buClr>
              <a:buSzPts val="1800"/>
              <a:buFont typeface="Arial"/>
              <a:buChar char="»"/>
            </a:pPr>
            <a:r>
              <a:rPr lang="es-ES" sz="1800" b="0" i="0" u="none" strike="noStrike" cap="none" dirty="0">
                <a:solidFill>
                  <a:srgbClr val="262626"/>
                </a:solidFill>
                <a:latin typeface="Calibri"/>
                <a:ea typeface="Calibri"/>
                <a:cs typeface="Calibri"/>
                <a:sym typeface="Calibri"/>
              </a:rPr>
              <a:t>Pressman Cap. 26</a:t>
            </a:r>
            <a:endParaRPr sz="1800" b="0" i="0" u="none" strike="noStrike" cap="none" dirty="0">
              <a:solidFill>
                <a:schemeClr val="dk1"/>
              </a:solidFill>
              <a:latin typeface="Arial"/>
              <a:ea typeface="Arial"/>
              <a:cs typeface="Arial"/>
              <a:sym typeface="Arial"/>
            </a:endParaRPr>
          </a:p>
        </p:txBody>
      </p:sp>
      <p:sp>
        <p:nvSpPr>
          <p:cNvPr id="456" name="Google Shape;456;g221f4cf5210_0_3"/>
          <p:cNvSpPr/>
          <p:nvPr/>
        </p:nvSpPr>
        <p:spPr>
          <a:xfrm>
            <a:off x="8467241" y="249908"/>
            <a:ext cx="1927500" cy="784500"/>
          </a:xfrm>
          <a:prstGeom prst="roundRect">
            <a:avLst>
              <a:gd name="adj" fmla="val 16667"/>
            </a:avLst>
          </a:prstGeom>
          <a:gradFill>
            <a:gsLst>
              <a:gs pos="0">
                <a:srgbClr val="C3E1A8"/>
              </a:gs>
              <a:gs pos="35000">
                <a:srgbClr val="D3E9C1"/>
              </a:gs>
              <a:gs pos="100000">
                <a:srgbClr val="EDF8E6"/>
              </a:gs>
            </a:gsLst>
            <a:lin ang="16200038" scaled="0"/>
          </a:gradFill>
          <a:ln w="9525" cap="flat" cmpd="sng">
            <a:solidFill>
              <a:srgbClr val="60871B"/>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57" name="Google Shape;457;g221f4cf5210_0_3"/>
          <p:cNvSpPr/>
          <p:nvPr/>
        </p:nvSpPr>
        <p:spPr>
          <a:xfrm>
            <a:off x="8799001" y="1555894"/>
            <a:ext cx="1181736" cy="610254"/>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58" name="Google Shape;458;g221f4cf5210_0_3"/>
          <p:cNvCxnSpPr/>
          <p:nvPr/>
        </p:nvCxnSpPr>
        <p:spPr>
          <a:xfrm flipH="1">
            <a:off x="9386597" y="1097474"/>
            <a:ext cx="5700" cy="449400"/>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7250"/>
              </a:srgbClr>
            </a:outerShdw>
          </a:effectLst>
        </p:spPr>
      </p:cxnSp>
      <p:pic>
        <p:nvPicPr>
          <p:cNvPr id="459" name="Google Shape;459;g221f4cf5210_0_3"/>
          <p:cNvPicPr preferRelativeResize="0"/>
          <p:nvPr/>
        </p:nvPicPr>
        <p:blipFill>
          <a:blip r:embed="rId3">
            <a:alphaModFix/>
          </a:blip>
          <a:stretch>
            <a:fillRect/>
          </a:stretch>
        </p:blipFill>
        <p:spPr>
          <a:xfrm>
            <a:off x="3652425" y="2166151"/>
            <a:ext cx="5734170" cy="44085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0"/>
          <p:cNvSpPr txBox="1"/>
          <p:nvPr/>
        </p:nvSpPr>
        <p:spPr>
          <a:xfrm>
            <a:off x="690960" y="391016"/>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Ejemplo</a:t>
            </a:r>
            <a:endParaRPr sz="4000" b="0" i="0" u="none" strike="noStrike" cap="none">
              <a:solidFill>
                <a:srgbClr val="4A6617"/>
              </a:solidFill>
              <a:latin typeface="Calibri"/>
              <a:ea typeface="Calibri"/>
              <a:cs typeface="Calibri"/>
              <a:sym typeface="Calibri"/>
            </a:endParaRPr>
          </a:p>
        </p:txBody>
      </p:sp>
      <p:graphicFrame>
        <p:nvGraphicFramePr>
          <p:cNvPr id="469" name="Google Shape;469;p20"/>
          <p:cNvGraphicFramePr/>
          <p:nvPr/>
        </p:nvGraphicFramePr>
        <p:xfrm>
          <a:off x="2022274" y="1872796"/>
          <a:ext cx="7592050" cy="4456050"/>
        </p:xfrm>
        <a:graphic>
          <a:graphicData uri="http://schemas.openxmlformats.org/drawingml/2006/table">
            <a:tbl>
              <a:tblPr>
                <a:noFill/>
                <a:tableStyleId>{E06A0E0D-3D73-466F-86F4-A22AF63D1113}</a:tableStyleId>
              </a:tblPr>
              <a:tblGrid>
                <a:gridCol w="3533750">
                  <a:extLst>
                    <a:ext uri="{9D8B030D-6E8A-4147-A177-3AD203B41FA5}">
                      <a16:colId xmlns:a16="http://schemas.microsoft.com/office/drawing/2014/main" val="20000"/>
                    </a:ext>
                  </a:extLst>
                </a:gridCol>
                <a:gridCol w="1295650">
                  <a:extLst>
                    <a:ext uri="{9D8B030D-6E8A-4147-A177-3AD203B41FA5}">
                      <a16:colId xmlns:a16="http://schemas.microsoft.com/office/drawing/2014/main" val="20001"/>
                    </a:ext>
                  </a:extLst>
                </a:gridCol>
                <a:gridCol w="1663925">
                  <a:extLst>
                    <a:ext uri="{9D8B030D-6E8A-4147-A177-3AD203B41FA5}">
                      <a16:colId xmlns:a16="http://schemas.microsoft.com/office/drawing/2014/main" val="20002"/>
                    </a:ext>
                  </a:extLst>
                </a:gridCol>
                <a:gridCol w="1098725">
                  <a:extLst>
                    <a:ext uri="{9D8B030D-6E8A-4147-A177-3AD203B41FA5}">
                      <a16:colId xmlns:a16="http://schemas.microsoft.com/office/drawing/2014/main" val="20003"/>
                    </a:ext>
                  </a:extLst>
                </a:gridCol>
              </a:tblGrid>
              <a:tr h="532450">
                <a:tc>
                  <a:txBody>
                    <a:bodyPr/>
                    <a:lstStyle/>
                    <a:p>
                      <a:pPr marL="0" marR="0" lvl="0" indent="0" algn="l" rtl="0">
                        <a:lnSpc>
                          <a:spcPct val="100000"/>
                        </a:lnSpc>
                        <a:spcBef>
                          <a:spcPts val="0"/>
                        </a:spcBef>
                        <a:spcAft>
                          <a:spcPts val="0"/>
                        </a:spcAft>
                        <a:buClr>
                          <a:srgbClr val="000000"/>
                        </a:buClr>
                        <a:buSzPts val="1800"/>
                        <a:buFont typeface="Arial"/>
                        <a:buNone/>
                      </a:pPr>
                      <a:r>
                        <a:rPr lang="es-ES" sz="1800" b="0" u="none" strike="noStrike" cap="none">
                          <a:solidFill>
                            <a:schemeClr val="lt1"/>
                          </a:solidFill>
                          <a:latin typeface="Calibri"/>
                          <a:ea typeface="Calibri"/>
                          <a:cs typeface="Calibri"/>
                          <a:sym typeface="Calibri"/>
                        </a:rPr>
                        <a:t>Riesgos</a:t>
                      </a:r>
                      <a:endParaRPr sz="1400" u="none" strike="noStrike" cap="none"/>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Categoría</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Probabilidad</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Impacto</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extLst>
                  <a:ext uri="{0D108BD9-81ED-4DB2-BD59-A6C34878D82A}">
                    <a16:rowId xmlns:a16="http://schemas.microsoft.com/office/drawing/2014/main" val="10000"/>
                  </a:ext>
                </a:extLst>
              </a:tr>
              <a:tr h="5270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El cliente cambiará los requisitos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80 %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Falta de formación en las herramientas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Prod</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80%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3</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39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Menos reutilización de la prevista</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70 %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La estimación del tamaño puede ser muy baja</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60 %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57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Habrá muchos cambios de personal</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60 %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La fecha de entrega estará muy ajustada </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50%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454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Se perderán los presupuestos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Neg</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40%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1</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cxnSp>
        <p:nvCxnSpPr>
          <p:cNvPr id="470" name="Google Shape;470;p20"/>
          <p:cNvCxnSpPr/>
          <p:nvPr/>
        </p:nvCxnSpPr>
        <p:spPr>
          <a:xfrm>
            <a:off x="1993873" y="5789822"/>
            <a:ext cx="8964720" cy="0"/>
          </a:xfrm>
          <a:prstGeom prst="straightConnector1">
            <a:avLst/>
          </a:prstGeom>
          <a:noFill/>
          <a:ln w="38150" cap="flat" cmpd="sng">
            <a:solidFill>
              <a:srgbClr val="FF0000"/>
            </a:solidFill>
            <a:prstDash val="solid"/>
            <a:round/>
            <a:headEnd type="none" w="sm" len="sm"/>
            <a:tailEnd type="none" w="sm" len="sm"/>
          </a:ln>
          <a:effectLst>
            <a:outerShdw blurRad="40000" dist="20000" dir="5400000" rotWithShape="0">
              <a:srgbClr val="000000">
                <a:alpha val="37254"/>
              </a:srgbClr>
            </a:outerShdw>
          </a:effectLst>
        </p:spPr>
      </p:cxnSp>
      <p:sp>
        <p:nvSpPr>
          <p:cNvPr id="471" name="Google Shape;471;p20"/>
          <p:cNvSpPr/>
          <p:nvPr/>
        </p:nvSpPr>
        <p:spPr>
          <a:xfrm>
            <a:off x="8795640" y="6021360"/>
            <a:ext cx="1872000" cy="83628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73735" y="-23682"/>
                </a:lnTo>
              </a:path>
            </a:pathLst>
          </a:custGeom>
          <a:solidFill>
            <a:schemeClr val="accent1"/>
          </a:solidFill>
          <a:ln w="25400" cap="flat" cmpd="sng">
            <a:solidFill>
              <a:srgbClr val="FF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s-ES" sz="2400" b="0" i="0" u="none" strike="noStrike" cap="none">
                <a:solidFill>
                  <a:srgbClr val="FFFFFF"/>
                </a:solidFill>
                <a:latin typeface="Calibri"/>
                <a:ea typeface="Calibri"/>
                <a:cs typeface="Calibri"/>
                <a:sym typeface="Calibri"/>
              </a:rPr>
              <a:t>Línea de Corte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1"/>
          <p:cNvSpPr txBox="1"/>
          <p:nvPr/>
        </p:nvSpPr>
        <p:spPr>
          <a:xfrm>
            <a:off x="697413" y="496670"/>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Ejemplo</a:t>
            </a:r>
            <a:endParaRPr sz="4000" b="0" i="0" u="none" strike="noStrike" cap="none">
              <a:solidFill>
                <a:srgbClr val="4A6617"/>
              </a:solidFill>
              <a:latin typeface="Calibri"/>
              <a:ea typeface="Calibri"/>
              <a:cs typeface="Calibri"/>
              <a:sym typeface="Calibri"/>
            </a:endParaRPr>
          </a:p>
        </p:txBody>
      </p:sp>
      <p:graphicFrame>
        <p:nvGraphicFramePr>
          <p:cNvPr id="481" name="Google Shape;481;p21"/>
          <p:cNvGraphicFramePr/>
          <p:nvPr/>
        </p:nvGraphicFramePr>
        <p:xfrm>
          <a:off x="2031961" y="1998721"/>
          <a:ext cx="7592025" cy="2802225"/>
        </p:xfrm>
        <a:graphic>
          <a:graphicData uri="http://schemas.openxmlformats.org/drawingml/2006/table">
            <a:tbl>
              <a:tblPr>
                <a:noFill/>
                <a:tableStyleId>{E06A0E0D-3D73-466F-86F4-A22AF63D1113}</a:tableStyleId>
              </a:tblPr>
              <a:tblGrid>
                <a:gridCol w="3477950">
                  <a:extLst>
                    <a:ext uri="{9D8B030D-6E8A-4147-A177-3AD203B41FA5}">
                      <a16:colId xmlns:a16="http://schemas.microsoft.com/office/drawing/2014/main" val="20000"/>
                    </a:ext>
                  </a:extLst>
                </a:gridCol>
                <a:gridCol w="1225450">
                  <a:extLst>
                    <a:ext uri="{9D8B030D-6E8A-4147-A177-3AD203B41FA5}">
                      <a16:colId xmlns:a16="http://schemas.microsoft.com/office/drawing/2014/main" val="20001"/>
                    </a:ext>
                  </a:extLst>
                </a:gridCol>
                <a:gridCol w="1548350">
                  <a:extLst>
                    <a:ext uri="{9D8B030D-6E8A-4147-A177-3AD203B41FA5}">
                      <a16:colId xmlns:a16="http://schemas.microsoft.com/office/drawing/2014/main" val="20002"/>
                    </a:ext>
                  </a:extLst>
                </a:gridCol>
                <a:gridCol w="1340275">
                  <a:extLst>
                    <a:ext uri="{9D8B030D-6E8A-4147-A177-3AD203B41FA5}">
                      <a16:colId xmlns:a16="http://schemas.microsoft.com/office/drawing/2014/main" val="20003"/>
                    </a:ext>
                  </a:extLst>
                </a:gridCol>
              </a:tblGrid>
              <a:tr h="560875">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Los usuarios finales se resisten al sistema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Neg</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40%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992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La tecnología no alcanzará las expectativas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Prod</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08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Personal sin experiencia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Proy</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013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Mayor número de usuarios de los previstos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Neg</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482" name="Google Shape;482;p21"/>
          <p:cNvCxnSpPr/>
          <p:nvPr/>
        </p:nvCxnSpPr>
        <p:spPr>
          <a:xfrm>
            <a:off x="1844751" y="2554953"/>
            <a:ext cx="8712720" cy="0"/>
          </a:xfrm>
          <a:prstGeom prst="straightConnector1">
            <a:avLst/>
          </a:prstGeom>
          <a:noFill/>
          <a:ln w="38150" cap="flat" cmpd="sng">
            <a:solidFill>
              <a:srgbClr val="FF0000"/>
            </a:solidFill>
            <a:prstDash val="solid"/>
            <a:round/>
            <a:headEnd type="none" w="sm" len="sm"/>
            <a:tailEnd type="none" w="sm" len="sm"/>
          </a:ln>
        </p:spPr>
      </p:cxnSp>
      <p:sp>
        <p:nvSpPr>
          <p:cNvPr id="483" name="Google Shape;483;p21"/>
          <p:cNvSpPr/>
          <p:nvPr/>
        </p:nvSpPr>
        <p:spPr>
          <a:xfrm>
            <a:off x="8578920" y="764640"/>
            <a:ext cx="1872000" cy="878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69552" y="243235"/>
                </a:lnTo>
              </a:path>
            </a:pathLst>
          </a:custGeom>
          <a:solidFill>
            <a:schemeClr val="accent1"/>
          </a:solidFill>
          <a:ln w="25400" cap="flat" cmpd="sng">
            <a:solidFill>
              <a:srgbClr val="FF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s-ES" sz="2400" b="0" i="0" u="none" strike="noStrike" cap="none">
                <a:solidFill>
                  <a:srgbClr val="FFFFFF"/>
                </a:solidFill>
                <a:latin typeface="Calibri"/>
                <a:ea typeface="Calibri"/>
                <a:cs typeface="Calibri"/>
                <a:sym typeface="Calibri"/>
              </a:rPr>
              <a:t>Línea de Corte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2"/>
          <p:cNvSpPr txBox="1"/>
          <p:nvPr/>
        </p:nvSpPr>
        <p:spPr>
          <a:xfrm>
            <a:off x="605820" y="483507"/>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489" name="Google Shape;489;p22"/>
          <p:cNvSpPr txBox="1"/>
          <p:nvPr/>
        </p:nvSpPr>
        <p:spPr>
          <a:xfrm>
            <a:off x="487740" y="1931948"/>
            <a:ext cx="10921158" cy="489636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None/>
            </a:pPr>
            <a:r>
              <a:rPr lang="es-ES" sz="2400" b="0" i="0" u="none" strike="noStrike" cap="none" dirty="0">
                <a:solidFill>
                  <a:srgbClr val="262626"/>
                </a:solidFill>
                <a:latin typeface="Calibri"/>
                <a:ea typeface="Calibri"/>
                <a:cs typeface="Calibri"/>
                <a:sym typeface="Calibri"/>
              </a:rPr>
              <a:t>Se consideran cada uno de los riesgos por encima de la línea de corte y se determina una estrategia a seguir:</a:t>
            </a:r>
            <a:endParaRPr sz="1400" b="0" i="0" u="none" strike="noStrike" cap="none" dirty="0">
              <a:solidFill>
                <a:srgbClr val="000000"/>
              </a:solidFill>
              <a:latin typeface="Arial"/>
              <a:ea typeface="Arial"/>
              <a:cs typeface="Arial"/>
              <a:sym typeface="Arial"/>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Evitar el riesgo</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el sistema se diseña de modo que no pueda ocurrir el evento. </a:t>
            </a:r>
            <a:endParaRPr sz="2400" b="0" i="0" u="none" strike="noStrike" cap="none" dirty="0">
              <a:solidFill>
                <a:srgbClr val="262626"/>
              </a:solidFill>
              <a:latin typeface="Calibri"/>
              <a:ea typeface="Calibri"/>
              <a:cs typeface="Calibri"/>
              <a:sym typeface="Calibri"/>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Minimizar el riesgo</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la probabilidad que el riesgo se presente se reduce.</a:t>
            </a:r>
            <a:endParaRPr sz="2400" b="0" i="0" u="none" strike="noStrike" cap="none" dirty="0">
              <a:solidFill>
                <a:srgbClr val="262626"/>
              </a:solidFill>
              <a:latin typeface="Calibri"/>
              <a:ea typeface="Calibri"/>
              <a:cs typeface="Calibri"/>
              <a:sym typeface="Calibri"/>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Plan de contingencia</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se está preparado para lo peor. Se acepta la aparición del riesgo y es tratado de manera de minimizar las consecuencias.</a:t>
            </a:r>
            <a:endParaRPr sz="2400" b="0" i="0" u="none" strike="noStrike" cap="none" dirty="0">
              <a:solidFill>
                <a:srgbClr val="262626"/>
              </a:solidFill>
              <a:latin typeface="Calibri"/>
              <a:ea typeface="Calibri"/>
              <a:cs typeface="Calibri"/>
              <a:sym typeface="Calibri"/>
            </a:endParaRPr>
          </a:p>
        </p:txBody>
      </p:sp>
      <p:grpSp>
        <p:nvGrpSpPr>
          <p:cNvPr id="490" name="Google Shape;490;p22"/>
          <p:cNvGrpSpPr/>
          <p:nvPr/>
        </p:nvGrpSpPr>
        <p:grpSpPr>
          <a:xfrm>
            <a:off x="3287640" y="5686200"/>
            <a:ext cx="7236000" cy="656280"/>
            <a:chOff x="1763640" y="5686200"/>
            <a:chExt cx="7236000" cy="656280"/>
          </a:xfrm>
        </p:grpSpPr>
        <p:sp>
          <p:nvSpPr>
            <p:cNvPr id="491" name="Google Shape;491;p22"/>
            <p:cNvSpPr/>
            <p:nvPr/>
          </p:nvSpPr>
          <p:spPr>
            <a:xfrm>
              <a:off x="1763640" y="6010920"/>
              <a:ext cx="137052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4A6617"/>
                  </a:solidFill>
                  <a:latin typeface="Calibri"/>
                  <a:ea typeface="Calibri"/>
                  <a:cs typeface="Calibri"/>
                  <a:sym typeface="Calibri"/>
                </a:rPr>
                <a:t>1.Identificacion</a:t>
              </a:r>
              <a:endParaRPr sz="1400" b="0" i="0" u="none" strike="noStrike" cap="none">
                <a:solidFill>
                  <a:srgbClr val="4A6617"/>
                </a:solidFill>
                <a:latin typeface="Arial"/>
                <a:ea typeface="Arial"/>
                <a:cs typeface="Arial"/>
                <a:sym typeface="Arial"/>
              </a:endParaRPr>
            </a:p>
          </p:txBody>
        </p:sp>
        <p:sp>
          <p:nvSpPr>
            <p:cNvPr id="492" name="Google Shape;492;p22"/>
            <p:cNvSpPr/>
            <p:nvPr/>
          </p:nvSpPr>
          <p:spPr>
            <a:xfrm>
              <a:off x="3820320" y="6038640"/>
              <a:ext cx="114156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4A6617"/>
                  </a:solidFill>
                  <a:latin typeface="Calibri"/>
                  <a:ea typeface="Calibri"/>
                  <a:cs typeface="Calibri"/>
                  <a:sym typeface="Calibri"/>
                </a:rPr>
                <a:t>2.Análisis </a:t>
              </a:r>
              <a:endParaRPr sz="1400" b="0" i="0" u="none" strike="noStrike" cap="none">
                <a:solidFill>
                  <a:srgbClr val="4A6617"/>
                </a:solidFill>
                <a:latin typeface="Arial"/>
                <a:ea typeface="Arial"/>
                <a:cs typeface="Arial"/>
                <a:sym typeface="Arial"/>
              </a:endParaRPr>
            </a:p>
          </p:txBody>
        </p:sp>
        <p:sp>
          <p:nvSpPr>
            <p:cNvPr id="493" name="Google Shape;493;p22"/>
            <p:cNvSpPr/>
            <p:nvPr/>
          </p:nvSpPr>
          <p:spPr>
            <a:xfrm>
              <a:off x="5571720" y="6039000"/>
              <a:ext cx="129420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C00000"/>
                  </a:solidFill>
                  <a:latin typeface="Calibri"/>
                  <a:ea typeface="Calibri"/>
                  <a:cs typeface="Calibri"/>
                  <a:sym typeface="Calibri"/>
                </a:rPr>
                <a:t>3.Planeación</a:t>
              </a:r>
              <a:endParaRPr sz="1400" b="0" i="0" u="none" strike="noStrike" cap="none">
                <a:solidFill>
                  <a:schemeClr val="dk1"/>
                </a:solidFill>
                <a:latin typeface="Arial"/>
                <a:ea typeface="Arial"/>
                <a:cs typeface="Arial"/>
                <a:sym typeface="Arial"/>
              </a:endParaRPr>
            </a:p>
          </p:txBody>
        </p:sp>
        <p:sp>
          <p:nvSpPr>
            <p:cNvPr id="494" name="Google Shape;494;p22"/>
            <p:cNvSpPr/>
            <p:nvPr/>
          </p:nvSpPr>
          <p:spPr>
            <a:xfrm>
              <a:off x="7400520" y="6039000"/>
              <a:ext cx="141372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4A6617"/>
                  </a:solidFill>
                  <a:latin typeface="Calibri"/>
                  <a:ea typeface="Calibri"/>
                  <a:cs typeface="Calibri"/>
                  <a:sym typeface="Calibri"/>
                </a:rPr>
                <a:t>4.Supervisión</a:t>
              </a:r>
              <a:endParaRPr sz="1400" b="0" i="0" u="none" strike="noStrike" cap="none">
                <a:solidFill>
                  <a:srgbClr val="4A6617"/>
                </a:solidFill>
                <a:latin typeface="Arial"/>
                <a:ea typeface="Arial"/>
                <a:cs typeface="Arial"/>
                <a:sym typeface="Arial"/>
              </a:endParaRPr>
            </a:p>
          </p:txBody>
        </p:sp>
        <p:cxnSp>
          <p:nvCxnSpPr>
            <p:cNvPr id="495" name="Google Shape;495;p22"/>
            <p:cNvCxnSpPr/>
            <p:nvPr/>
          </p:nvCxnSpPr>
          <p:spPr>
            <a:xfrm>
              <a:off x="3134520" y="6249600"/>
              <a:ext cx="686880" cy="0"/>
            </a:xfrm>
            <a:prstGeom prst="straightConnector1">
              <a:avLst/>
            </a:prstGeom>
            <a:noFill/>
            <a:ln w="9525" cap="flat" cmpd="sng">
              <a:solidFill>
                <a:schemeClr val="accent5"/>
              </a:solidFill>
              <a:prstDash val="solid"/>
              <a:round/>
              <a:headEnd type="none" w="sm" len="sm"/>
              <a:tailEnd type="triangle" w="med" len="med"/>
            </a:ln>
          </p:spPr>
        </p:cxnSp>
        <p:cxnSp>
          <p:nvCxnSpPr>
            <p:cNvPr id="496" name="Google Shape;496;p22"/>
            <p:cNvCxnSpPr/>
            <p:nvPr/>
          </p:nvCxnSpPr>
          <p:spPr>
            <a:xfrm>
              <a:off x="5037480" y="6249960"/>
              <a:ext cx="458640" cy="0"/>
            </a:xfrm>
            <a:prstGeom prst="straightConnector1">
              <a:avLst/>
            </a:prstGeom>
            <a:noFill/>
            <a:ln w="9525" cap="flat" cmpd="sng">
              <a:solidFill>
                <a:schemeClr val="accent5"/>
              </a:solidFill>
              <a:prstDash val="solid"/>
              <a:round/>
              <a:headEnd type="none" w="sm" len="sm"/>
              <a:tailEnd type="triangle" w="med" len="med"/>
            </a:ln>
          </p:spPr>
        </p:cxnSp>
        <p:cxnSp>
          <p:nvCxnSpPr>
            <p:cNvPr id="497" name="Google Shape;497;p22"/>
            <p:cNvCxnSpPr/>
            <p:nvPr/>
          </p:nvCxnSpPr>
          <p:spPr>
            <a:xfrm>
              <a:off x="6866280" y="6249960"/>
              <a:ext cx="533880" cy="0"/>
            </a:xfrm>
            <a:prstGeom prst="straightConnector1">
              <a:avLst/>
            </a:prstGeom>
            <a:noFill/>
            <a:ln w="9525" cap="flat" cmpd="sng">
              <a:solidFill>
                <a:schemeClr val="accent5"/>
              </a:solidFill>
              <a:prstDash val="solid"/>
              <a:round/>
              <a:headEnd type="none" w="sm" len="sm"/>
              <a:tailEnd type="triangle" w="med" len="med"/>
            </a:ln>
          </p:spPr>
        </p:cxnSp>
        <p:cxnSp>
          <p:nvCxnSpPr>
            <p:cNvPr id="498" name="Google Shape;498;p22"/>
            <p:cNvCxnSpPr/>
            <p:nvPr/>
          </p:nvCxnSpPr>
          <p:spPr>
            <a:xfrm>
              <a:off x="8771040" y="6249600"/>
              <a:ext cx="228240" cy="0"/>
            </a:xfrm>
            <a:prstGeom prst="straightConnector1">
              <a:avLst/>
            </a:prstGeom>
            <a:noFill/>
            <a:ln w="9525" cap="flat" cmpd="sng">
              <a:solidFill>
                <a:schemeClr val="accent5"/>
              </a:solidFill>
              <a:prstDash val="solid"/>
              <a:round/>
              <a:headEnd type="none" w="sm" len="sm"/>
              <a:tailEnd type="none" w="sm" len="sm"/>
            </a:ln>
          </p:spPr>
        </p:cxnSp>
        <p:cxnSp>
          <p:nvCxnSpPr>
            <p:cNvPr id="499" name="Google Shape;499;p22"/>
            <p:cNvCxnSpPr/>
            <p:nvPr/>
          </p:nvCxnSpPr>
          <p:spPr>
            <a:xfrm rot="10800000">
              <a:off x="8999640" y="5686200"/>
              <a:ext cx="0" cy="563760"/>
            </a:xfrm>
            <a:prstGeom prst="straightConnector1">
              <a:avLst/>
            </a:prstGeom>
            <a:noFill/>
            <a:ln w="9525" cap="flat" cmpd="sng">
              <a:solidFill>
                <a:schemeClr val="accent5"/>
              </a:solidFill>
              <a:prstDash val="solid"/>
              <a:round/>
              <a:headEnd type="none" w="sm" len="sm"/>
              <a:tailEnd type="none" w="sm" len="sm"/>
            </a:ln>
          </p:spPr>
        </p:cxnSp>
        <p:cxnSp>
          <p:nvCxnSpPr>
            <p:cNvPr id="500" name="Google Shape;500;p22"/>
            <p:cNvCxnSpPr/>
            <p:nvPr/>
          </p:nvCxnSpPr>
          <p:spPr>
            <a:xfrm rot="10800000">
              <a:off x="4581720" y="5686200"/>
              <a:ext cx="4417920" cy="0"/>
            </a:xfrm>
            <a:prstGeom prst="straightConnector1">
              <a:avLst/>
            </a:prstGeom>
            <a:noFill/>
            <a:ln w="9525" cap="flat" cmpd="sng">
              <a:solidFill>
                <a:schemeClr val="accent5"/>
              </a:solidFill>
              <a:prstDash val="solid"/>
              <a:round/>
              <a:headEnd type="none" w="sm" len="sm"/>
              <a:tailEnd type="none" w="sm" len="sm"/>
            </a:ln>
          </p:spPr>
        </p:cxnSp>
        <p:cxnSp>
          <p:nvCxnSpPr>
            <p:cNvPr id="501" name="Google Shape;501;p22"/>
            <p:cNvCxnSpPr/>
            <p:nvPr/>
          </p:nvCxnSpPr>
          <p:spPr>
            <a:xfrm>
              <a:off x="4581720" y="5713560"/>
              <a:ext cx="0" cy="211320"/>
            </a:xfrm>
            <a:prstGeom prst="straightConnector1">
              <a:avLst/>
            </a:prstGeom>
            <a:noFill/>
            <a:ln w="9525" cap="flat" cmpd="sng">
              <a:solidFill>
                <a:schemeClr val="accent5"/>
              </a:solidFill>
              <a:prstDash val="solid"/>
              <a:round/>
              <a:headEnd type="none" w="sm" len="sm"/>
              <a:tailEnd type="triangle" w="med" len="med"/>
            </a:ln>
          </p:spPr>
        </p:cxnSp>
      </p:grpSp>
      <p:sp>
        <p:nvSpPr>
          <p:cNvPr id="502" name="Google Shape;502;p22"/>
          <p:cNvSpPr/>
          <p:nvPr/>
        </p:nvSpPr>
        <p:spPr>
          <a:xfrm>
            <a:off x="8486612" y="308026"/>
            <a:ext cx="1927601" cy="784602"/>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3.Planeación de riesgos</a:t>
            </a:r>
            <a:endParaRPr sz="1800" b="0" i="0" u="none" strike="noStrike" cap="none">
              <a:solidFill>
                <a:srgbClr val="000000"/>
              </a:solidFill>
              <a:latin typeface="Arial"/>
              <a:ea typeface="Arial"/>
              <a:cs typeface="Arial"/>
              <a:sym typeface="Arial"/>
            </a:endParaRPr>
          </a:p>
        </p:txBody>
      </p:sp>
      <p:cxnSp>
        <p:nvCxnSpPr>
          <p:cNvPr id="503" name="Google Shape;503;p22"/>
          <p:cNvCxnSpPr/>
          <p:nvPr/>
        </p:nvCxnSpPr>
        <p:spPr>
          <a:xfrm>
            <a:off x="9440729" y="1165278"/>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7254"/>
              </a:srgbClr>
            </a:outerShdw>
          </a:effectLst>
        </p:spPr>
      </p:cxnSp>
      <p:sp>
        <p:nvSpPr>
          <p:cNvPr id="504" name="Google Shape;504;p22"/>
          <p:cNvSpPr/>
          <p:nvPr/>
        </p:nvSpPr>
        <p:spPr>
          <a:xfrm>
            <a:off x="8757834" y="1669709"/>
            <a:ext cx="1511083" cy="765228"/>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Anulación  de  riesgos  y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planes  de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contingencia</a:t>
            </a:r>
            <a:endParaRPr sz="1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08"/>
        <p:cNvGrpSpPr/>
        <p:nvPr/>
      </p:nvGrpSpPr>
      <p:grpSpPr>
        <a:xfrm>
          <a:off x="0" y="0"/>
          <a:ext cx="0" cy="0"/>
          <a:chOff x="0" y="0"/>
          <a:chExt cx="0" cy="0"/>
        </a:xfrm>
      </p:grpSpPr>
      <p:sp>
        <p:nvSpPr>
          <p:cNvPr id="509" name="Google Shape;509;p23"/>
          <p:cNvSpPr txBox="1"/>
          <p:nvPr/>
        </p:nvSpPr>
        <p:spPr>
          <a:xfrm>
            <a:off x="841075" y="445181"/>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10" name="Google Shape;510;p23"/>
          <p:cNvSpPr/>
          <p:nvPr/>
        </p:nvSpPr>
        <p:spPr>
          <a:xfrm>
            <a:off x="841075" y="1842811"/>
            <a:ext cx="9965982" cy="4285800"/>
          </a:xfrm>
          <a:prstGeom prst="rect">
            <a:avLst/>
          </a:prstGeom>
          <a:noFill/>
          <a:ln>
            <a:noFill/>
          </a:ln>
        </p:spPr>
        <p:txBody>
          <a:bodyPr spcFirstLastPara="1" wrap="square" lIns="90000" tIns="45000" rIns="90000" bIns="45000" anchor="t" anchorCtr="0">
            <a:noAutofit/>
          </a:bodyPr>
          <a:lstStyle/>
          <a:p>
            <a:pPr marL="343080" marR="0" lvl="0" indent="-342720" algn="l" rtl="0">
              <a:lnSpc>
                <a:spcPct val="80000"/>
              </a:lnSpc>
              <a:spcBef>
                <a:spcPts val="0"/>
              </a:spcBef>
              <a:spcAft>
                <a:spcPts val="0"/>
              </a:spcAft>
              <a:buNone/>
            </a:pPr>
            <a:r>
              <a:rPr lang="es-ES" sz="2800" b="1" i="0" u="sng" strike="noStrike" cap="none" dirty="0">
                <a:solidFill>
                  <a:srgbClr val="000000"/>
                </a:solidFill>
                <a:latin typeface="Calibri"/>
                <a:ea typeface="Calibri"/>
                <a:cs typeface="Calibri"/>
                <a:sym typeface="Calibri"/>
              </a:rPr>
              <a:t>La exposición al riesgo, </a:t>
            </a:r>
            <a:r>
              <a:rPr lang="es-ES" sz="2800" b="0" i="0" u="none" strike="noStrike" cap="none" dirty="0">
                <a:solidFill>
                  <a:srgbClr val="000000"/>
                </a:solidFill>
                <a:latin typeface="Calibri"/>
                <a:ea typeface="Calibri"/>
                <a:cs typeface="Calibri"/>
                <a:sym typeface="Calibri"/>
              </a:rPr>
              <a:t>E, se determina usando la siguiente relación:</a:t>
            </a:r>
          </a:p>
          <a:p>
            <a:pPr marL="343080" marR="0" lvl="0" indent="-342720" algn="l" rtl="0">
              <a:lnSpc>
                <a:spcPct val="80000"/>
              </a:lnSpc>
              <a:spcBef>
                <a:spcPts val="0"/>
              </a:spcBef>
              <a:spcAft>
                <a:spcPts val="0"/>
              </a:spcAft>
              <a:buNone/>
            </a:pPr>
            <a:r>
              <a:rPr lang="es-ES" sz="2800" b="0" i="0" u="none" strike="noStrike" cap="none" dirty="0">
                <a:solidFill>
                  <a:srgbClr val="000000"/>
                </a:solidFill>
                <a:latin typeface="Calibri"/>
                <a:ea typeface="Calibri"/>
                <a:cs typeface="Calibri"/>
                <a:sym typeface="Calibri"/>
              </a:rPr>
              <a:t>E = P x  C</a:t>
            </a:r>
          </a:p>
          <a:p>
            <a:pPr marL="343080" marR="0" lvl="0" indent="-342720" algn="l" rtl="0">
              <a:lnSpc>
                <a:spcPct val="80000"/>
              </a:lnSpc>
              <a:spcBef>
                <a:spcPts val="0"/>
              </a:spcBef>
              <a:spcAft>
                <a:spcPts val="0"/>
              </a:spcAft>
              <a:buNone/>
            </a:pPr>
            <a:endParaRPr lang="es-ES" sz="2800" b="0" i="0" u="none" strike="noStrike" cap="none" dirty="0">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None/>
            </a:pPr>
            <a:r>
              <a:rPr lang="es-ES" sz="2800" b="0" i="0" u="none" strike="noStrike" cap="none" dirty="0">
                <a:solidFill>
                  <a:srgbClr val="000000"/>
                </a:solidFill>
                <a:latin typeface="Calibri"/>
                <a:ea typeface="Calibri"/>
                <a:cs typeface="Calibri"/>
                <a:sym typeface="Calibri"/>
              </a:rPr>
              <a:t>donde P es la probabilidad de ocurrencia para un riesgo y C es el costo para el proyecto si ocurre el riesgo.</a:t>
            </a:r>
          </a:p>
          <a:p>
            <a:pPr marL="343080" marR="0" lvl="0" indent="-342720" algn="l" rtl="0">
              <a:lnSpc>
                <a:spcPct val="80000"/>
              </a:lnSpc>
              <a:spcBef>
                <a:spcPts val="0"/>
              </a:spcBef>
              <a:spcAft>
                <a:spcPts val="0"/>
              </a:spcAft>
              <a:buNone/>
            </a:pPr>
            <a:endParaRPr lang="es-ES" sz="2800" dirty="0">
              <a:latin typeface="Calibri"/>
              <a:ea typeface="Calibri"/>
              <a:cs typeface="Calibri"/>
              <a:sym typeface="Calibri"/>
            </a:endParaRPr>
          </a:p>
          <a:p>
            <a:pPr marL="343080" marR="0" lvl="0" indent="-342720" algn="l" rtl="0">
              <a:lnSpc>
                <a:spcPct val="80000"/>
              </a:lnSpc>
              <a:spcBef>
                <a:spcPts val="0"/>
              </a:spcBef>
              <a:spcAft>
                <a:spcPts val="0"/>
              </a:spcAft>
              <a:buNone/>
            </a:pPr>
            <a:endParaRPr sz="2800" b="0" i="0" u="none" strike="noStrike" cap="none" dirty="0">
              <a:solidFill>
                <a:schemeClr val="dk1"/>
              </a:solidFill>
              <a:latin typeface="Arial"/>
              <a:ea typeface="Arial"/>
              <a:cs typeface="Arial"/>
              <a:sym typeface="Arial"/>
            </a:endParaRPr>
          </a:p>
        </p:txBody>
      </p:sp>
      <p:sp>
        <p:nvSpPr>
          <p:cNvPr id="511" name="Google Shape;511;p23"/>
          <p:cNvSpPr/>
          <p:nvPr/>
        </p:nvSpPr>
        <p:spPr>
          <a:xfrm>
            <a:off x="8690027" y="143359"/>
            <a:ext cx="1646695" cy="513381"/>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3.Planeación de riesgos</a:t>
            </a:r>
            <a:endParaRPr sz="1400" b="0" i="0" u="none" strike="noStrike" cap="none">
              <a:solidFill>
                <a:srgbClr val="000000"/>
              </a:solidFill>
              <a:latin typeface="Arial"/>
              <a:ea typeface="Arial"/>
              <a:cs typeface="Arial"/>
              <a:sym typeface="Arial"/>
            </a:endParaRPr>
          </a:p>
        </p:txBody>
      </p:sp>
      <p:cxnSp>
        <p:nvCxnSpPr>
          <p:cNvPr id="512" name="Google Shape;512;p23"/>
          <p:cNvCxnSpPr/>
          <p:nvPr/>
        </p:nvCxnSpPr>
        <p:spPr>
          <a:xfrm>
            <a:off x="9644144" y="729389"/>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7254"/>
              </a:srgbClr>
            </a:outerShdw>
          </a:effectLst>
        </p:spPr>
      </p:cxnSp>
      <p:sp>
        <p:nvSpPr>
          <p:cNvPr id="513" name="Google Shape;513;p23"/>
          <p:cNvSpPr/>
          <p:nvPr/>
        </p:nvSpPr>
        <p:spPr>
          <a:xfrm>
            <a:off x="8660969" y="1185389"/>
            <a:ext cx="1695125" cy="532752"/>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050" b="0" i="0" u="none" strike="noStrike" cap="none">
                <a:solidFill>
                  <a:schemeClr val="dk1"/>
                </a:solidFill>
                <a:latin typeface="Calibri"/>
                <a:ea typeface="Calibri"/>
                <a:cs typeface="Calibri"/>
                <a:sym typeface="Calibri"/>
              </a:rPr>
              <a:t>Anulación  de  riesgos  y planes  de contingencia</a:t>
            </a:r>
            <a:endParaRPr sz="105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08"/>
        <p:cNvGrpSpPr/>
        <p:nvPr/>
      </p:nvGrpSpPr>
      <p:grpSpPr>
        <a:xfrm>
          <a:off x="0" y="0"/>
          <a:ext cx="0" cy="0"/>
          <a:chOff x="0" y="0"/>
          <a:chExt cx="0" cy="0"/>
        </a:xfrm>
      </p:grpSpPr>
      <p:sp>
        <p:nvSpPr>
          <p:cNvPr id="509" name="Google Shape;509;p23"/>
          <p:cNvSpPr txBox="1"/>
          <p:nvPr/>
        </p:nvSpPr>
        <p:spPr>
          <a:xfrm>
            <a:off x="841075" y="445181"/>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10" name="Google Shape;510;p23"/>
          <p:cNvSpPr/>
          <p:nvPr/>
        </p:nvSpPr>
        <p:spPr>
          <a:xfrm>
            <a:off x="841074" y="1842811"/>
            <a:ext cx="11350925" cy="4285800"/>
          </a:xfrm>
          <a:prstGeom prst="rect">
            <a:avLst/>
          </a:prstGeom>
          <a:noFill/>
          <a:ln>
            <a:noFill/>
          </a:ln>
        </p:spPr>
        <p:txBody>
          <a:bodyPr spcFirstLastPara="1" wrap="square" lIns="90000" tIns="45000" rIns="90000" bIns="45000" anchor="t" anchorCtr="0">
            <a:noAutofit/>
          </a:bodyPr>
          <a:lstStyle/>
          <a:p>
            <a:pPr marL="343080" marR="0" lvl="0" indent="-342720" algn="l" rtl="0">
              <a:lnSpc>
                <a:spcPct val="80000"/>
              </a:lnSpc>
              <a:spcBef>
                <a:spcPts val="0"/>
              </a:spcBef>
              <a:spcAft>
                <a:spcPts val="0"/>
              </a:spcAft>
              <a:buNone/>
            </a:pPr>
            <a:r>
              <a:rPr lang="es-ES" sz="2800" b="1" i="0" u="sng" strike="noStrike" cap="none" dirty="0">
                <a:solidFill>
                  <a:srgbClr val="000000"/>
                </a:solidFill>
                <a:latin typeface="Calibri"/>
                <a:ea typeface="Calibri"/>
                <a:cs typeface="Calibri"/>
                <a:sym typeface="Calibri"/>
              </a:rPr>
              <a:t>Ejemplo: </a:t>
            </a:r>
          </a:p>
          <a:p>
            <a:pPr marL="343080" marR="0" lvl="0" indent="-342720" algn="l" rtl="0">
              <a:lnSpc>
                <a:spcPct val="80000"/>
              </a:lnSpc>
              <a:spcBef>
                <a:spcPts val="0"/>
              </a:spcBef>
              <a:spcAft>
                <a:spcPts val="0"/>
              </a:spcAft>
              <a:buNone/>
            </a:pPr>
            <a:r>
              <a:rPr lang="es-ES" sz="2800" u="sng" dirty="0">
                <a:latin typeface="Calibri"/>
                <a:ea typeface="Calibri"/>
                <a:cs typeface="Calibri"/>
                <a:sym typeface="Calibri"/>
              </a:rPr>
              <a:t>Riesgo: </a:t>
            </a:r>
            <a:r>
              <a:rPr lang="es-ES" sz="2800" dirty="0">
                <a:latin typeface="Calibri"/>
                <a:ea typeface="Calibri"/>
                <a:cs typeface="Calibri"/>
                <a:sym typeface="Calibri"/>
              </a:rPr>
              <a:t>sólo 70 por ciento de los componentes de software calendarizados para reutilización se integrarán en la aplicación. La funcionalidad restante tendrá que desarrollarse a la medida.</a:t>
            </a:r>
          </a:p>
          <a:p>
            <a:pPr marL="343080" marR="0" lvl="0" indent="-342720" algn="l" rtl="0">
              <a:lnSpc>
                <a:spcPct val="80000"/>
              </a:lnSpc>
              <a:spcBef>
                <a:spcPts val="0"/>
              </a:spcBef>
              <a:spcAft>
                <a:spcPts val="0"/>
              </a:spcAft>
              <a:buNone/>
            </a:pPr>
            <a:r>
              <a:rPr lang="es-ES" sz="2800" i="0" u="sng" strike="noStrike" cap="none" dirty="0">
                <a:solidFill>
                  <a:srgbClr val="000000"/>
                </a:solidFill>
                <a:latin typeface="Calibri"/>
                <a:ea typeface="Calibri"/>
                <a:cs typeface="Calibri"/>
                <a:sym typeface="Calibri"/>
              </a:rPr>
              <a:t>Probabilidad</a:t>
            </a:r>
            <a:r>
              <a:rPr lang="es-ES" sz="2800" u="sng" dirty="0">
                <a:latin typeface="Calibri"/>
                <a:ea typeface="Calibri"/>
                <a:cs typeface="Calibri"/>
                <a:sym typeface="Calibri"/>
              </a:rPr>
              <a:t>: </a:t>
            </a:r>
            <a:r>
              <a:rPr lang="es-ES" sz="2800" dirty="0">
                <a:latin typeface="Calibri"/>
                <a:ea typeface="Calibri"/>
                <a:cs typeface="Calibri"/>
                <a:sym typeface="Calibri"/>
              </a:rPr>
              <a:t>80%</a:t>
            </a:r>
          </a:p>
          <a:p>
            <a:pPr marL="343080" marR="0" lvl="0" indent="-342720" algn="l" rtl="0">
              <a:lnSpc>
                <a:spcPct val="80000"/>
              </a:lnSpc>
              <a:spcBef>
                <a:spcPts val="0"/>
              </a:spcBef>
              <a:spcAft>
                <a:spcPts val="0"/>
              </a:spcAft>
              <a:buNone/>
            </a:pPr>
            <a:endParaRPr lang="es-ES" sz="2800" dirty="0">
              <a:latin typeface="Calibri"/>
              <a:ea typeface="Calibri"/>
              <a:cs typeface="Calibri"/>
              <a:sym typeface="Calibri"/>
            </a:endParaRPr>
          </a:p>
          <a:p>
            <a:pPr marL="343080" marR="0" lvl="0" indent="-342720" algn="l" rtl="0">
              <a:lnSpc>
                <a:spcPct val="80000"/>
              </a:lnSpc>
              <a:spcBef>
                <a:spcPts val="0"/>
              </a:spcBef>
              <a:spcAft>
                <a:spcPts val="0"/>
              </a:spcAft>
              <a:buNone/>
            </a:pPr>
            <a:r>
              <a:rPr lang="es-ES" sz="2800" dirty="0">
                <a:latin typeface="Calibri"/>
                <a:ea typeface="Calibri"/>
                <a:cs typeface="Calibri"/>
                <a:sym typeface="Calibri"/>
              </a:rPr>
              <a:t>Impacto: </a:t>
            </a:r>
            <a:r>
              <a:rPr lang="es-ES" sz="2000" dirty="0">
                <a:latin typeface="Calibri"/>
                <a:ea typeface="Calibri"/>
                <a:cs typeface="Calibri"/>
                <a:sym typeface="Calibri"/>
              </a:rPr>
              <a:t>Se planificaron 60 componentes de software reutilizables. Si sólo puede usarse 70 por ciento (42 componentes), tendrán que desarrollarse 18 componentes desde cero (además de otro software a la medida que se calendarizó para desarrollo). </a:t>
            </a:r>
          </a:p>
          <a:p>
            <a:pPr marL="343080" marR="0" lvl="0" indent="-342720" algn="l" rtl="0">
              <a:lnSpc>
                <a:spcPct val="80000"/>
              </a:lnSpc>
              <a:spcBef>
                <a:spcPts val="0"/>
              </a:spcBef>
              <a:spcAft>
                <a:spcPts val="0"/>
              </a:spcAft>
              <a:buNone/>
            </a:pPr>
            <a:r>
              <a:rPr lang="es-ES" sz="2000" dirty="0">
                <a:latin typeface="Calibri"/>
                <a:ea typeface="Calibri"/>
                <a:cs typeface="Calibri"/>
                <a:sym typeface="Calibri"/>
              </a:rPr>
              <a:t>      Dado que el componente promedio es de 100 LOC (</a:t>
            </a:r>
            <a:r>
              <a:rPr lang="es-ES" sz="2000" dirty="0" err="1">
                <a:latin typeface="Calibri"/>
                <a:ea typeface="Calibri"/>
                <a:cs typeface="Calibri"/>
                <a:sym typeface="Calibri"/>
              </a:rPr>
              <a:t>lines</a:t>
            </a:r>
            <a:r>
              <a:rPr lang="es-ES" sz="2000" dirty="0">
                <a:latin typeface="Calibri"/>
                <a:ea typeface="Calibri"/>
                <a:cs typeface="Calibri"/>
                <a:sym typeface="Calibri"/>
              </a:rPr>
              <a:t> </a:t>
            </a:r>
            <a:r>
              <a:rPr lang="es-ES" sz="2000" dirty="0" err="1">
                <a:latin typeface="Calibri"/>
                <a:ea typeface="Calibri"/>
                <a:cs typeface="Calibri"/>
                <a:sym typeface="Calibri"/>
              </a:rPr>
              <a:t>of</a:t>
            </a:r>
            <a:r>
              <a:rPr lang="es-ES" sz="2000" dirty="0">
                <a:latin typeface="Calibri"/>
                <a:ea typeface="Calibri"/>
                <a:cs typeface="Calibri"/>
                <a:sym typeface="Calibri"/>
              </a:rPr>
              <a:t> </a:t>
            </a:r>
            <a:r>
              <a:rPr lang="es-ES" sz="2000" dirty="0" err="1">
                <a:latin typeface="Calibri"/>
                <a:ea typeface="Calibri"/>
                <a:cs typeface="Calibri"/>
                <a:sym typeface="Calibri"/>
              </a:rPr>
              <a:t>code</a:t>
            </a:r>
            <a:r>
              <a:rPr lang="es-ES" sz="2000" dirty="0">
                <a:latin typeface="Calibri"/>
                <a:ea typeface="Calibri"/>
                <a:cs typeface="Calibri"/>
                <a:sym typeface="Calibri"/>
              </a:rPr>
              <a:t>)  y que el costo de la ingeniería del software para cada LOC es US$14.00, el costo global (impacto) para desarrollar los componentes sería 18 x 100  x 14 = US$25.200.</a:t>
            </a:r>
          </a:p>
          <a:p>
            <a:pPr marL="343080" marR="0" lvl="0" indent="-342720" algn="l" rtl="0">
              <a:lnSpc>
                <a:spcPct val="80000"/>
              </a:lnSpc>
              <a:spcBef>
                <a:spcPts val="0"/>
              </a:spcBef>
              <a:spcAft>
                <a:spcPts val="0"/>
              </a:spcAft>
              <a:buNone/>
            </a:pPr>
            <a:endParaRPr lang="es-ES" sz="2800" i="0" strike="noStrike" cap="none" dirty="0">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None/>
            </a:pPr>
            <a:r>
              <a:rPr lang="es-ES" sz="2800" dirty="0">
                <a:latin typeface="Calibri"/>
                <a:ea typeface="Calibri"/>
                <a:cs typeface="Calibri"/>
                <a:sym typeface="Calibri"/>
              </a:rPr>
              <a:t>Exposición al riesgo. E=  0.80 X 25.200 = US$20.200.</a:t>
            </a:r>
          </a:p>
          <a:p>
            <a:pPr marL="343080" marR="0" lvl="0" indent="-342720" algn="l" rtl="0">
              <a:lnSpc>
                <a:spcPct val="80000"/>
              </a:lnSpc>
              <a:spcBef>
                <a:spcPts val="0"/>
              </a:spcBef>
              <a:spcAft>
                <a:spcPts val="0"/>
              </a:spcAft>
              <a:buNone/>
            </a:pPr>
            <a:endParaRPr sz="2800" b="0" i="0" u="none" strike="noStrike" cap="none" dirty="0">
              <a:solidFill>
                <a:schemeClr val="dk1"/>
              </a:solidFill>
              <a:latin typeface="Arial"/>
              <a:ea typeface="Arial"/>
              <a:cs typeface="Arial"/>
              <a:sym typeface="Arial"/>
            </a:endParaRPr>
          </a:p>
        </p:txBody>
      </p:sp>
      <p:sp>
        <p:nvSpPr>
          <p:cNvPr id="511" name="Google Shape;511;p23"/>
          <p:cNvSpPr/>
          <p:nvPr/>
        </p:nvSpPr>
        <p:spPr>
          <a:xfrm>
            <a:off x="8690027" y="143359"/>
            <a:ext cx="1646695" cy="513381"/>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3.Planeación de riesgos</a:t>
            </a:r>
            <a:endParaRPr sz="1400" b="0" i="0" u="none" strike="noStrike" cap="none">
              <a:solidFill>
                <a:srgbClr val="000000"/>
              </a:solidFill>
              <a:latin typeface="Arial"/>
              <a:ea typeface="Arial"/>
              <a:cs typeface="Arial"/>
              <a:sym typeface="Arial"/>
            </a:endParaRPr>
          </a:p>
        </p:txBody>
      </p:sp>
      <p:cxnSp>
        <p:nvCxnSpPr>
          <p:cNvPr id="512" name="Google Shape;512;p23"/>
          <p:cNvCxnSpPr/>
          <p:nvPr/>
        </p:nvCxnSpPr>
        <p:spPr>
          <a:xfrm>
            <a:off x="9644144" y="729389"/>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7254"/>
              </a:srgbClr>
            </a:outerShdw>
          </a:effectLst>
        </p:spPr>
      </p:cxnSp>
      <p:sp>
        <p:nvSpPr>
          <p:cNvPr id="513" name="Google Shape;513;p23"/>
          <p:cNvSpPr/>
          <p:nvPr/>
        </p:nvSpPr>
        <p:spPr>
          <a:xfrm>
            <a:off x="8660969" y="1185389"/>
            <a:ext cx="1695125" cy="532752"/>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050" b="0" i="0" u="none" strike="noStrike" cap="none">
                <a:solidFill>
                  <a:schemeClr val="dk1"/>
                </a:solidFill>
                <a:latin typeface="Calibri"/>
                <a:ea typeface="Calibri"/>
                <a:cs typeface="Calibri"/>
                <a:sym typeface="Calibri"/>
              </a:rPr>
              <a:t>Anulación  de  riesgos  y planes  de contingencia</a:t>
            </a:r>
            <a:endParaRPr sz="105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746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4"/>
          <p:cNvSpPr txBox="1"/>
          <p:nvPr/>
        </p:nvSpPr>
        <p:spPr>
          <a:xfrm>
            <a:off x="742256" y="366065"/>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20" name="Google Shape;520;p24"/>
          <p:cNvSpPr txBox="1"/>
          <p:nvPr/>
        </p:nvSpPr>
        <p:spPr>
          <a:xfrm>
            <a:off x="8461200" y="2852640"/>
            <a:ext cx="2194200" cy="104832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ES" sz="10300" b="0" i="0" u="none" strike="noStrike" cap="none">
                <a:solidFill>
                  <a:srgbClr val="C00000"/>
                </a:solidFill>
                <a:latin typeface="Calibri"/>
                <a:ea typeface="Calibri"/>
                <a:cs typeface="Calibri"/>
                <a:sym typeface="Calibri"/>
              </a:rPr>
              <a:t>27</a:t>
            </a:fld>
            <a:endParaRPr sz="10300" b="0" i="0" u="none" strike="noStrike" cap="none">
              <a:solidFill>
                <a:schemeClr val="dk1"/>
              </a:solidFill>
              <a:latin typeface="Times New Roman"/>
              <a:ea typeface="Times New Roman"/>
              <a:cs typeface="Times New Roman"/>
              <a:sym typeface="Times New Roman"/>
            </a:endParaRPr>
          </a:p>
        </p:txBody>
      </p:sp>
      <p:pic>
        <p:nvPicPr>
          <p:cNvPr id="521" name="Google Shape;521;p24"/>
          <p:cNvPicPr preferRelativeResize="0"/>
          <p:nvPr/>
        </p:nvPicPr>
        <p:blipFill rotWithShape="1">
          <a:blip r:embed="rId3">
            <a:alphaModFix/>
          </a:blip>
          <a:srcRect/>
          <a:stretch/>
        </p:blipFill>
        <p:spPr>
          <a:xfrm>
            <a:off x="1524000" y="1484640"/>
            <a:ext cx="9143640" cy="5373000"/>
          </a:xfrm>
          <a:prstGeom prst="rect">
            <a:avLst/>
          </a:prstGeom>
          <a:noFill/>
          <a:ln>
            <a:noFill/>
          </a:ln>
          <a:effectLst>
            <a:outerShdw blurRad="292100" dist="139498" dir="2700000" algn="tl" rotWithShape="0">
              <a:srgbClr val="333333">
                <a:alpha val="64313"/>
              </a:srgbClr>
            </a:outerShdw>
          </a:effectLst>
        </p:spPr>
      </p:pic>
      <p:sp>
        <p:nvSpPr>
          <p:cNvPr id="522" name="Google Shape;522;p24"/>
          <p:cNvSpPr/>
          <p:nvPr/>
        </p:nvSpPr>
        <p:spPr>
          <a:xfrm>
            <a:off x="8631909" y="153043"/>
            <a:ext cx="1850109" cy="697424"/>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3.Planeación de riesgos</a:t>
            </a:r>
            <a:endParaRPr sz="1400" b="0" i="0" u="none" strike="noStrike" cap="none">
              <a:solidFill>
                <a:srgbClr val="000000"/>
              </a:solidFill>
              <a:latin typeface="Calibri"/>
              <a:ea typeface="Calibri"/>
              <a:cs typeface="Calibri"/>
              <a:sym typeface="Calibri"/>
            </a:endParaRPr>
          </a:p>
        </p:txBody>
      </p:sp>
      <p:cxnSp>
        <p:nvCxnSpPr>
          <p:cNvPr id="523" name="Google Shape;523;p24"/>
          <p:cNvCxnSpPr/>
          <p:nvPr/>
        </p:nvCxnSpPr>
        <p:spPr>
          <a:xfrm>
            <a:off x="9682890" y="884370"/>
            <a:ext cx="32933" cy="236350"/>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7254"/>
              </a:srgbClr>
            </a:outerShdw>
          </a:effectLst>
        </p:spPr>
      </p:cxnSp>
      <p:sp>
        <p:nvSpPr>
          <p:cNvPr id="524" name="Google Shape;524;p24"/>
          <p:cNvSpPr/>
          <p:nvPr/>
        </p:nvSpPr>
        <p:spPr>
          <a:xfrm>
            <a:off x="9154979" y="1166016"/>
            <a:ext cx="1327041" cy="639305"/>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050" b="0" i="0" u="none" strike="noStrike" cap="none">
                <a:solidFill>
                  <a:schemeClr val="dk1"/>
                </a:solidFill>
                <a:latin typeface="Calibri"/>
                <a:ea typeface="Calibri"/>
                <a:cs typeface="Calibri"/>
                <a:sym typeface="Calibri"/>
              </a:rPr>
              <a:t>Anulación  de  </a:t>
            </a:r>
            <a:r>
              <a:rPr lang="es-ES" sz="1000" b="0" i="0" u="none" strike="noStrike" cap="none">
                <a:solidFill>
                  <a:schemeClr val="dk1"/>
                </a:solidFill>
                <a:latin typeface="Calibri"/>
                <a:ea typeface="Calibri"/>
                <a:cs typeface="Calibri"/>
                <a:sym typeface="Calibri"/>
              </a:rPr>
              <a:t>riesgos</a:t>
            </a:r>
            <a:r>
              <a:rPr lang="es-ES" sz="1050" b="0" i="0" u="none" strike="noStrike" cap="none">
                <a:solidFill>
                  <a:schemeClr val="dk1"/>
                </a:solidFill>
                <a:latin typeface="Calibri"/>
                <a:ea typeface="Calibri"/>
                <a:cs typeface="Calibri"/>
                <a:sym typeface="Calibri"/>
              </a:rPr>
              <a:t>  y </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050" b="0" i="0" u="none" strike="noStrike" cap="none">
                <a:solidFill>
                  <a:schemeClr val="dk1"/>
                </a:solidFill>
                <a:latin typeface="Calibri"/>
                <a:ea typeface="Calibri"/>
                <a:cs typeface="Calibri"/>
                <a:sym typeface="Calibri"/>
              </a:rPr>
              <a:t>planes  de </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ES" sz="1050" b="0" i="0" u="none" strike="noStrike" cap="none">
                <a:solidFill>
                  <a:schemeClr val="dk1"/>
                </a:solidFill>
                <a:latin typeface="Calibri"/>
                <a:ea typeface="Calibri"/>
                <a:cs typeface="Calibri"/>
                <a:sym typeface="Calibri"/>
              </a:rPr>
              <a:t>contingencia</a:t>
            </a:r>
            <a:endParaRPr sz="105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5"/>
          <p:cNvSpPr txBox="1"/>
          <p:nvPr/>
        </p:nvSpPr>
        <p:spPr>
          <a:xfrm>
            <a:off x="697412" y="541457"/>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4. Supervisión</a:t>
            </a:r>
            <a:endParaRPr sz="3000" b="0" i="0" u="none" strike="noStrike" cap="none">
              <a:solidFill>
                <a:srgbClr val="4A6617"/>
              </a:solidFill>
              <a:latin typeface="Calibri"/>
              <a:ea typeface="Calibri"/>
              <a:cs typeface="Calibri"/>
              <a:sym typeface="Calibri"/>
            </a:endParaRPr>
          </a:p>
        </p:txBody>
      </p:sp>
      <p:sp>
        <p:nvSpPr>
          <p:cNvPr id="530" name="Google Shape;530;p25"/>
          <p:cNvSpPr txBox="1"/>
          <p:nvPr/>
        </p:nvSpPr>
        <p:spPr>
          <a:xfrm>
            <a:off x="697412" y="2046513"/>
            <a:ext cx="10092508" cy="3767040"/>
          </a:xfrm>
          <a:prstGeom prst="rect">
            <a:avLst/>
          </a:prstGeom>
          <a:noFill/>
          <a:ln>
            <a:noFill/>
          </a:ln>
        </p:spPr>
        <p:txBody>
          <a:bodyPr spcFirstLastPara="1" wrap="square" lIns="91425" tIns="45700" rIns="91425" bIns="45700" anchor="t" anchorCtr="0">
            <a:noAutofit/>
          </a:bodyPr>
          <a:lstStyle/>
          <a:p>
            <a:pPr marL="348160" marR="0" lvl="0" indent="-348160" algn="l"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Evaluar si ha cambiado la probabilidad de cada riesgo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Evaluar la efectividad de las estrategias propuestas.</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Detectar la ocurrencia de un riesgo que fue previsto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Asegurar que se están cumpliendo los pasos definidos para cada riesgo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Recopilar información para el futuro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Determinar si existen nuevos riesgos</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Reevaluar periódicamente los riesgos</a:t>
            </a:r>
            <a:endParaRPr sz="1400" b="0" i="0" u="none" strike="noStrike" cap="none">
              <a:solidFill>
                <a:srgbClr val="000000"/>
              </a:solidFill>
              <a:latin typeface="Arial"/>
              <a:ea typeface="Arial"/>
              <a:cs typeface="Arial"/>
              <a:sym typeface="Arial"/>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p:txBody>
      </p:sp>
      <p:sp>
        <p:nvSpPr>
          <p:cNvPr id="531" name="Google Shape;531;p25"/>
          <p:cNvSpPr/>
          <p:nvPr/>
        </p:nvSpPr>
        <p:spPr>
          <a:xfrm>
            <a:off x="2133480" y="228600"/>
            <a:ext cx="8152920" cy="84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2" name="Google Shape;532;p25"/>
          <p:cNvSpPr/>
          <p:nvPr/>
        </p:nvSpPr>
        <p:spPr>
          <a:xfrm>
            <a:off x="8505984" y="375831"/>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533" name="Google Shape;533;p25"/>
          <p:cNvCxnSpPr/>
          <p:nvPr/>
        </p:nvCxnSpPr>
        <p:spPr>
          <a:xfrm>
            <a:off x="9518219" y="1165277"/>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7254"/>
              </a:srgbClr>
            </a:outerShdw>
          </a:effectLst>
        </p:spPr>
      </p:cxnSp>
      <p:sp>
        <p:nvSpPr>
          <p:cNvPr id="534" name="Google Shape;534;p25"/>
          <p:cNvSpPr/>
          <p:nvPr/>
        </p:nvSpPr>
        <p:spPr>
          <a:xfrm>
            <a:off x="8922502" y="1621277"/>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6"/>
          <p:cNvSpPr txBox="1"/>
          <p:nvPr/>
        </p:nvSpPr>
        <p:spPr>
          <a:xfrm>
            <a:off x="670637" y="53557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4. Supervisión</a:t>
            </a:r>
            <a:endParaRPr sz="3000" b="0" i="0" u="none" strike="noStrike" cap="none">
              <a:solidFill>
                <a:srgbClr val="4A6617"/>
              </a:solidFill>
              <a:latin typeface="Calibri"/>
              <a:ea typeface="Calibri"/>
              <a:cs typeface="Calibri"/>
              <a:sym typeface="Calibri"/>
            </a:endParaRPr>
          </a:p>
        </p:txBody>
      </p:sp>
      <p:sp>
        <p:nvSpPr>
          <p:cNvPr id="540" name="Google Shape;540;p26"/>
          <p:cNvSpPr txBox="1"/>
          <p:nvPr/>
        </p:nvSpPr>
        <p:spPr>
          <a:xfrm>
            <a:off x="822830" y="2036082"/>
            <a:ext cx="9463569" cy="3767040"/>
          </a:xfrm>
          <a:prstGeom prst="rect">
            <a:avLst/>
          </a:prstGeom>
          <a:noFill/>
          <a:ln>
            <a:noFill/>
          </a:ln>
        </p:spPr>
        <p:txBody>
          <a:bodyPr spcFirstLastPara="1" wrap="square" lIns="91425" tIns="45700" rIns="91425" bIns="45700" anchor="t" anchorCtr="0">
            <a:normAutofit/>
          </a:bodyPr>
          <a:lstStyle/>
          <a:p>
            <a:pPr marL="348160" marR="0" lvl="0" indent="-348160" algn="just"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Los riesgos deben monitorizarse comúnmente en todas las etapas del proyecto. En cada revisión administrativa, es necesario reflexionar y estudiar cada uno de los riesgos clave por separado. </a:t>
            </a:r>
            <a:endParaRPr sz="1400" b="0" i="0" u="none" strike="noStrike" cap="none">
              <a:solidFill>
                <a:srgbClr val="000000"/>
              </a:solidFill>
              <a:latin typeface="Arial"/>
              <a:ea typeface="Arial"/>
              <a:cs typeface="Arial"/>
              <a:sym typeface="Arial"/>
            </a:endParaRPr>
          </a:p>
          <a:p>
            <a:pPr marL="348160" marR="0" lvl="0" indent="-348160" algn="just"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También hay que decidir si es más o menos probable que surja el riesgo, y si cambiaron la gravedad y las consecuencias del riesgo</a:t>
            </a:r>
            <a:endParaRPr sz="1400" b="0" i="0" u="none" strike="noStrike" cap="none">
              <a:solidFill>
                <a:srgbClr val="000000"/>
              </a:solidFill>
              <a:latin typeface="Arial"/>
              <a:ea typeface="Arial"/>
              <a:cs typeface="Arial"/>
              <a:sym typeface="Arial"/>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p:txBody>
      </p:sp>
      <p:sp>
        <p:nvSpPr>
          <p:cNvPr id="541" name="Google Shape;541;p26"/>
          <p:cNvSpPr/>
          <p:nvPr/>
        </p:nvSpPr>
        <p:spPr>
          <a:xfrm>
            <a:off x="2133480" y="228600"/>
            <a:ext cx="8152920" cy="84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8631908" y="308026"/>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543" name="Google Shape;543;p26"/>
          <p:cNvCxnSpPr/>
          <p:nvPr/>
        </p:nvCxnSpPr>
        <p:spPr>
          <a:xfrm>
            <a:off x="9644143" y="1097472"/>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7254"/>
              </a:srgbClr>
            </a:outerShdw>
          </a:effectLst>
        </p:spPr>
      </p:cxnSp>
      <p:sp>
        <p:nvSpPr>
          <p:cNvPr id="544" name="Google Shape;544;p26"/>
          <p:cNvSpPr/>
          <p:nvPr/>
        </p:nvSpPr>
        <p:spPr>
          <a:xfrm>
            <a:off x="9048426" y="1553472"/>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
          <p:cNvSpPr txBox="1"/>
          <p:nvPr/>
        </p:nvSpPr>
        <p:spPr>
          <a:xfrm>
            <a:off x="824022" y="565020"/>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Gestión de Riesgos</a:t>
            </a:r>
            <a:endParaRPr sz="4000" b="0" i="0" u="none" strike="noStrike" cap="none">
              <a:solidFill>
                <a:srgbClr val="4A6617"/>
              </a:solidFill>
              <a:latin typeface="Calibri"/>
              <a:ea typeface="Calibri"/>
              <a:cs typeface="Calibri"/>
              <a:sym typeface="Calibri"/>
            </a:endParaRPr>
          </a:p>
        </p:txBody>
      </p:sp>
      <p:sp>
        <p:nvSpPr>
          <p:cNvPr id="185" name="Google Shape;185;p3"/>
          <p:cNvSpPr txBox="1"/>
          <p:nvPr/>
        </p:nvSpPr>
        <p:spPr>
          <a:xfrm>
            <a:off x="826885" y="1989000"/>
            <a:ext cx="7664400" cy="3767040"/>
          </a:xfrm>
          <a:prstGeom prst="rect">
            <a:avLst/>
          </a:prstGeom>
          <a:noFill/>
          <a:ln>
            <a:noFill/>
          </a:ln>
        </p:spPr>
        <p:txBody>
          <a:bodyPr spcFirstLastPara="1" wrap="square" lIns="91425" tIns="45700" rIns="91425" bIns="45700" anchor="t" anchorCtr="0">
            <a:normAutofit/>
          </a:bodyPr>
          <a:lstStyle/>
          <a:p>
            <a:pPr marL="348160" marR="0" lvl="0" indent="-348160" algn="l"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¿Qué es un riesgo?    </a:t>
            </a:r>
            <a:endParaRPr sz="1400" b="0" i="0" u="none" strike="noStrike" cap="none">
              <a:solidFill>
                <a:srgbClr val="000000"/>
              </a:solidFill>
              <a:latin typeface="Arial"/>
              <a:ea typeface="Arial"/>
              <a:cs typeface="Arial"/>
              <a:sym typeface="Arial"/>
            </a:endParaRPr>
          </a:p>
          <a:p>
            <a:pPr marL="457200" marR="0" lvl="0" indent="-279400" algn="l" rtl="0">
              <a:lnSpc>
                <a:spcPct val="85000"/>
              </a:lnSpc>
              <a:spcBef>
                <a:spcPts val="1301"/>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Un riesgo es un evento no deseado que tiene consecuencias negativas.</a:t>
            </a:r>
            <a:endParaRPr sz="1400" b="0" i="0" u="none" strike="noStrike" cap="none">
              <a:solidFill>
                <a:srgbClr val="000000"/>
              </a:solidFill>
              <a:latin typeface="Arial"/>
              <a:ea typeface="Arial"/>
              <a:cs typeface="Arial"/>
              <a:sym typeface="Arial"/>
            </a:endParaRPr>
          </a:p>
        </p:txBody>
      </p:sp>
      <p:sp>
        <p:nvSpPr>
          <p:cNvPr id="186" name="Google Shape;186;p3"/>
          <p:cNvSpPr/>
          <p:nvPr/>
        </p:nvSpPr>
        <p:spPr>
          <a:xfrm>
            <a:off x="3000360" y="1989000"/>
            <a:ext cx="7232400" cy="56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7" name="Google Shape;187;p3"/>
          <p:cNvPicPr preferRelativeResize="0"/>
          <p:nvPr/>
        </p:nvPicPr>
        <p:blipFill rotWithShape="1">
          <a:blip r:embed="rId3">
            <a:alphaModFix/>
          </a:blip>
          <a:srcRect l="6295" t="13789" r="6253" b="5505"/>
          <a:stretch/>
        </p:blipFill>
        <p:spPr>
          <a:xfrm>
            <a:off x="4876362" y="3872520"/>
            <a:ext cx="5124240" cy="20876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 calcmode="lin" valueType="num">
                                      <p:cBhvr additive="base">
                                        <p:cTn id="7" dur="500"/>
                                        <p:tgtEl>
                                          <p:spTgt spid="1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 calcmode="lin" valueType="num">
                                      <p:cBhvr additive="base">
                                        <p:cTn id="12" dur="500"/>
                                        <p:tgtEl>
                                          <p:spTgt spid="1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 calcmode="lin" valueType="num">
                                      <p:cBhvr additive="base">
                                        <p:cTn id="17" dur="500"/>
                                        <p:tgtEl>
                                          <p:spTgt spid="1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32AB-FAC7-65A2-C199-9AD4ABDBB937}"/>
              </a:ext>
            </a:extLst>
          </p:cNvPr>
          <p:cNvSpPr>
            <a:spLocks noGrp="1"/>
          </p:cNvSpPr>
          <p:nvPr>
            <p:ph type="title"/>
          </p:nvPr>
        </p:nvSpPr>
        <p:spPr>
          <a:xfrm>
            <a:off x="407292" y="318717"/>
            <a:ext cx="10806240" cy="615553"/>
          </a:xfrm>
        </p:spPr>
        <p:txBody>
          <a:bodyPr/>
          <a:lstStyle/>
          <a:p>
            <a:r>
              <a:rPr lang="es-AR" sz="4000" dirty="0"/>
              <a:t>Ejercicio de gestión de riesgos</a:t>
            </a:r>
          </a:p>
        </p:txBody>
      </p:sp>
      <p:sp>
        <p:nvSpPr>
          <p:cNvPr id="3" name="Subtítulo 2">
            <a:extLst>
              <a:ext uri="{FF2B5EF4-FFF2-40B4-BE49-F238E27FC236}">
                <a16:creationId xmlns:a16="http://schemas.microsoft.com/office/drawing/2014/main" id="{789B8DD2-9FC0-104F-D56B-87AE10F167AE}"/>
              </a:ext>
            </a:extLst>
          </p:cNvPr>
          <p:cNvSpPr>
            <a:spLocks noGrp="1"/>
          </p:cNvSpPr>
          <p:nvPr>
            <p:ph type="subTitle" idx="1"/>
          </p:nvPr>
        </p:nvSpPr>
        <p:spPr>
          <a:xfrm>
            <a:off x="407292" y="1140253"/>
            <a:ext cx="11238696" cy="6486391"/>
          </a:xfrm>
        </p:spPr>
        <p:txBody>
          <a:bodyPr/>
          <a:lstStyle/>
          <a:p>
            <a:pPr marL="0" indent="0" algn="just" rtl="0">
              <a:spcBef>
                <a:spcPts val="1500"/>
              </a:spcBef>
              <a:spcAft>
                <a:spcPts val="0"/>
              </a:spcAft>
            </a:pPr>
            <a:r>
              <a:rPr lang="es-ES" sz="2400" b="1" i="0" u="none" strike="noStrike" dirty="0">
                <a:solidFill>
                  <a:srgbClr val="0070C0"/>
                </a:solidFill>
                <a:effectLst/>
                <a:latin typeface="Roboto" panose="02000000000000000000" pitchFamily="2" charset="0"/>
              </a:rPr>
              <a:t>Estás liderando un equipo de desarrollo de software encargado de construir un Sistema de Gestión de Stock para una cadena de tiendas minoristas de productos de limpieza.  Cada tienda utilizará el mismo sistema. El sistema debe gestionar el inventario de productos, realizar ventas, actualizar automáticamente el stock, generar informes de ventas e inventario y ordenes de reposición de stock. Debe integrarse al sistema central para recopilar la información de cada stock de cada tienda.</a:t>
            </a:r>
          </a:p>
          <a:p>
            <a:pPr marL="0" indent="0" algn="just" rtl="0">
              <a:spcBef>
                <a:spcPts val="1500"/>
              </a:spcBef>
              <a:spcAft>
                <a:spcPts val="0"/>
              </a:spcAft>
            </a:pPr>
            <a:endParaRPr lang="es-ES" sz="2400" b="0" dirty="0">
              <a:effectLst/>
            </a:endParaRPr>
          </a:p>
          <a:p>
            <a:pPr marL="0" indent="0" algn="just" rtl="0">
              <a:spcBef>
                <a:spcPts val="0"/>
              </a:spcBef>
              <a:spcAft>
                <a:spcPts val="1500"/>
              </a:spcAft>
            </a:pPr>
            <a:r>
              <a:rPr lang="es-ES" sz="2400" b="0" i="0" u="none" strike="noStrike" dirty="0">
                <a:solidFill>
                  <a:srgbClr val="0D0D0D"/>
                </a:solidFill>
                <a:effectLst/>
                <a:latin typeface="Roboto" panose="02000000000000000000" pitchFamily="2" charset="0"/>
              </a:rPr>
              <a:t>Identifica y analiza posibles riesgos que podrían surgir durante el desarrollo del proyecto. Utiliza la metodología de análisis de riesgos propuesta que incluye la identificación de riesgos, la categorización del riesgo (proyecto, producto, negocio/empresa), la asignación de la probabilidad de que ocurra y la evaluación del impacto (catastrófico, serio, tolerable, insignificante). Finalmente agrega la planeación del riesgo</a:t>
            </a:r>
            <a:endParaRPr lang="es-ES" sz="2400" b="0" dirty="0">
              <a:effectLst/>
            </a:endParaRPr>
          </a:p>
          <a:p>
            <a:pPr algn="just"/>
            <a:br>
              <a:rPr lang="es-ES" sz="2400" dirty="0"/>
            </a:br>
            <a:endParaRPr lang="es-AR" sz="2400" dirty="0"/>
          </a:p>
        </p:txBody>
      </p:sp>
    </p:spTree>
    <p:extLst>
      <p:ext uri="{BB962C8B-B14F-4D97-AF65-F5344CB8AC3E}">
        <p14:creationId xmlns:p14="http://schemas.microsoft.com/office/powerpoint/2010/main" val="3763331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32AB-FAC7-65A2-C199-9AD4ABDBB937}"/>
              </a:ext>
            </a:extLst>
          </p:cNvPr>
          <p:cNvSpPr>
            <a:spLocks noGrp="1"/>
          </p:cNvSpPr>
          <p:nvPr>
            <p:ph type="title"/>
          </p:nvPr>
        </p:nvSpPr>
        <p:spPr>
          <a:xfrm>
            <a:off x="407292" y="318717"/>
            <a:ext cx="10806240" cy="615553"/>
          </a:xfrm>
        </p:spPr>
        <p:txBody>
          <a:bodyPr/>
          <a:lstStyle/>
          <a:p>
            <a:r>
              <a:rPr lang="es-AR" sz="4000" dirty="0"/>
              <a:t>Ejercicio de gestión de riesgos</a:t>
            </a:r>
          </a:p>
        </p:txBody>
      </p:sp>
      <p:sp>
        <p:nvSpPr>
          <p:cNvPr id="3" name="Subtítulo 2">
            <a:extLst>
              <a:ext uri="{FF2B5EF4-FFF2-40B4-BE49-F238E27FC236}">
                <a16:creationId xmlns:a16="http://schemas.microsoft.com/office/drawing/2014/main" id="{789B8DD2-9FC0-104F-D56B-87AE10F167AE}"/>
              </a:ext>
            </a:extLst>
          </p:cNvPr>
          <p:cNvSpPr>
            <a:spLocks noGrp="1"/>
          </p:cNvSpPr>
          <p:nvPr>
            <p:ph type="subTitle" idx="1"/>
          </p:nvPr>
        </p:nvSpPr>
        <p:spPr>
          <a:xfrm>
            <a:off x="1565937" y="3244334"/>
            <a:ext cx="9389909" cy="1669688"/>
          </a:xfrm>
        </p:spPr>
        <p:txBody>
          <a:bodyPr/>
          <a:lstStyle/>
          <a:p>
            <a:pPr marL="0" indent="0" algn="just" rtl="0">
              <a:spcBef>
                <a:spcPts val="1500"/>
              </a:spcBef>
              <a:spcAft>
                <a:spcPts val="0"/>
              </a:spcAft>
            </a:pPr>
            <a:r>
              <a:rPr lang="es-ES" sz="2400" b="1" dirty="0">
                <a:solidFill>
                  <a:srgbClr val="0070C0"/>
                </a:solidFill>
                <a:latin typeface="Roboto" panose="02000000000000000000" pitchFamily="2" charset="0"/>
              </a:rPr>
              <a:t>1. Armar listado de posibles riesgos, ¿Cuáles pueden ser?. Cada uno anota los posibles riesgos y luego comparamos entre todos.</a:t>
            </a:r>
            <a:endParaRPr lang="es-ES" sz="2400" b="0" dirty="0">
              <a:effectLst/>
            </a:endParaRPr>
          </a:p>
          <a:p>
            <a:pPr algn="just"/>
            <a:br>
              <a:rPr lang="es-ES" sz="2400" dirty="0"/>
            </a:br>
            <a:endParaRPr lang="es-AR" sz="2400" dirty="0"/>
          </a:p>
        </p:txBody>
      </p:sp>
    </p:spTree>
    <p:extLst>
      <p:ext uri="{BB962C8B-B14F-4D97-AF65-F5344CB8AC3E}">
        <p14:creationId xmlns:p14="http://schemas.microsoft.com/office/powerpoint/2010/main" val="1802684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681B-0025-13ED-712C-6E9945AE04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4483EB-84EF-3D3B-277E-B9D27088A432}"/>
              </a:ext>
            </a:extLst>
          </p:cNvPr>
          <p:cNvSpPr>
            <a:spLocks noGrp="1"/>
          </p:cNvSpPr>
          <p:nvPr>
            <p:ph type="title"/>
          </p:nvPr>
        </p:nvSpPr>
        <p:spPr>
          <a:xfrm>
            <a:off x="623520" y="828383"/>
            <a:ext cx="10806240" cy="615553"/>
          </a:xfrm>
        </p:spPr>
        <p:txBody>
          <a:bodyPr/>
          <a:lstStyle/>
          <a:p>
            <a:r>
              <a:rPr lang="es-AR" sz="4000" dirty="0"/>
              <a:t>Ejercicio 1. Identificación de riesgos</a:t>
            </a:r>
          </a:p>
        </p:txBody>
      </p:sp>
      <p:sp>
        <p:nvSpPr>
          <p:cNvPr id="3" name="Subtítulo 2">
            <a:extLst>
              <a:ext uri="{FF2B5EF4-FFF2-40B4-BE49-F238E27FC236}">
                <a16:creationId xmlns:a16="http://schemas.microsoft.com/office/drawing/2014/main" id="{B6D01E46-E989-D538-F335-DEF3BC32F380}"/>
              </a:ext>
            </a:extLst>
          </p:cNvPr>
          <p:cNvSpPr>
            <a:spLocks noGrp="1"/>
          </p:cNvSpPr>
          <p:nvPr>
            <p:ph type="subTitle" idx="1"/>
          </p:nvPr>
        </p:nvSpPr>
        <p:spPr>
          <a:xfrm>
            <a:off x="191064" y="1788718"/>
            <a:ext cx="11238696" cy="4739759"/>
          </a:xfrm>
        </p:spPr>
        <p:txBody>
          <a:bodyPr/>
          <a:lstStyle/>
          <a:p>
            <a:pPr algn="l">
              <a:buFont typeface="+mj-lt"/>
              <a:buAutoNum type="arabicPeriod"/>
            </a:pPr>
            <a:r>
              <a:rPr lang="es-ES" b="1" i="0" dirty="0">
                <a:solidFill>
                  <a:srgbClr val="0D0D0D"/>
                </a:solidFill>
                <a:effectLst/>
                <a:latin typeface="Söhne"/>
              </a:rPr>
              <a:t> Requerimientos Cambiantes:</a:t>
            </a:r>
            <a:endParaRPr lang="es-ES" b="0" i="0" dirty="0">
              <a:solidFill>
                <a:srgbClr val="0D0D0D"/>
              </a:solidFill>
              <a:effectLst/>
              <a:latin typeface="Söhne"/>
            </a:endParaRPr>
          </a:p>
          <a:p>
            <a:pPr marL="457200" lvl="1" indent="0" algn="just"/>
            <a:r>
              <a:rPr lang="es-ES" i="1" dirty="0">
                <a:solidFill>
                  <a:srgbClr val="0D0D0D"/>
                </a:solidFill>
                <a:latin typeface="Söhne"/>
              </a:rPr>
              <a:t>J</a:t>
            </a:r>
            <a:r>
              <a:rPr lang="es-ES" b="0" i="1" dirty="0">
                <a:solidFill>
                  <a:srgbClr val="0D0D0D"/>
                </a:solidFill>
                <a:effectLst/>
                <a:latin typeface="Söhne"/>
              </a:rPr>
              <a:t>ustificación:</a:t>
            </a:r>
            <a:r>
              <a:rPr lang="es-ES" b="0" i="0" dirty="0">
                <a:solidFill>
                  <a:srgbClr val="0D0D0D"/>
                </a:solidFill>
                <a:effectLst/>
                <a:latin typeface="Söhne"/>
              </a:rPr>
              <a:t> La experiencia muestra que los cambios en los requisitos del cliente pueden surgir durante el desarrollo del proyecto debido a una comprensión incompleta de las necesidades iniciales o a cambios en el entorno del negocio. Estos cambios pueden impactar significativamente en la planificación y la ejecución del proyecto.</a:t>
            </a:r>
          </a:p>
          <a:p>
            <a:pPr algn="l">
              <a:buFont typeface="+mj-lt"/>
              <a:buAutoNum type="arabicPeriod"/>
            </a:pPr>
            <a:r>
              <a:rPr lang="es-ES" b="1" i="0" dirty="0">
                <a:solidFill>
                  <a:srgbClr val="0D0D0D"/>
                </a:solidFill>
                <a:effectLst/>
                <a:latin typeface="Söhne"/>
              </a:rPr>
              <a:t>Falta de Experiencia en Tecnologías Nuevas:</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La falta de experiencia en las tecnologías seleccionadas aumenta el riesgo de errores técnicos, demoras y problemas de calidad. La adopción de nuevas tecnologías sin un entendimiento adecuado puede llevar a la toma de decisiones incorrectas y afectar negativamente la entrega del producto.</a:t>
            </a:r>
          </a:p>
          <a:p>
            <a:pPr algn="l">
              <a:buFont typeface="+mj-lt"/>
              <a:buAutoNum type="arabicPeriod"/>
            </a:pPr>
            <a:r>
              <a:rPr lang="es-ES" b="1" i="0" dirty="0">
                <a:solidFill>
                  <a:srgbClr val="0D0D0D"/>
                </a:solidFill>
                <a:effectLst/>
                <a:latin typeface="Söhne"/>
              </a:rPr>
              <a:t>Problemas de Integración:</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La integración de sistemas puede ser compleja, especialmente en proyectos que involucran múltiples componentes o sistemas externos. Los problemas de integración pueden generar fallos en el funcionamiento del sistema y afectar la experiencia del usuario y la operatividad del negocio.</a:t>
            </a:r>
          </a:p>
          <a:p>
            <a:pPr algn="l">
              <a:buFont typeface="+mj-lt"/>
              <a:buAutoNum type="arabicPeriod"/>
            </a:pPr>
            <a:r>
              <a:rPr lang="es-ES" b="1" i="0" dirty="0">
                <a:solidFill>
                  <a:srgbClr val="0D0D0D"/>
                </a:solidFill>
                <a:effectLst/>
                <a:latin typeface="Söhne"/>
              </a:rPr>
              <a:t>Falta de Recursos Humanos:</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La escasez de personal cualificado puede afectar la productividad y la calidad del trabajo. Los proyectos de desarrollo de software requieren un equipo competente, y la falta de recursos humanos adecuados en momentos críticos puede impactar negativamente en la ejecución del proyecto.</a:t>
            </a:r>
          </a:p>
        </p:txBody>
      </p:sp>
    </p:spTree>
    <p:extLst>
      <p:ext uri="{BB962C8B-B14F-4D97-AF65-F5344CB8AC3E}">
        <p14:creationId xmlns:p14="http://schemas.microsoft.com/office/powerpoint/2010/main" val="2418224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930EB-F112-290B-1DDA-F17F1E9C3C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75BF19-9B76-2151-0675-B1B06EBE11FC}"/>
              </a:ext>
            </a:extLst>
          </p:cNvPr>
          <p:cNvSpPr>
            <a:spLocks noGrp="1"/>
          </p:cNvSpPr>
          <p:nvPr>
            <p:ph type="title"/>
          </p:nvPr>
        </p:nvSpPr>
        <p:spPr>
          <a:xfrm>
            <a:off x="623520" y="828383"/>
            <a:ext cx="10806240" cy="615553"/>
          </a:xfrm>
        </p:spPr>
        <p:txBody>
          <a:bodyPr/>
          <a:lstStyle/>
          <a:p>
            <a:r>
              <a:rPr lang="es-AR" sz="4000" dirty="0"/>
              <a:t>Ejercicio 1. Identificación de riesgos</a:t>
            </a:r>
          </a:p>
        </p:txBody>
      </p:sp>
      <p:sp>
        <p:nvSpPr>
          <p:cNvPr id="3" name="Subtítulo 2">
            <a:extLst>
              <a:ext uri="{FF2B5EF4-FFF2-40B4-BE49-F238E27FC236}">
                <a16:creationId xmlns:a16="http://schemas.microsoft.com/office/drawing/2014/main" id="{C3F61C5B-889D-6FC7-24F3-EC83C4326F34}"/>
              </a:ext>
            </a:extLst>
          </p:cNvPr>
          <p:cNvSpPr>
            <a:spLocks noGrp="1"/>
          </p:cNvSpPr>
          <p:nvPr>
            <p:ph type="subTitle" idx="1"/>
          </p:nvPr>
        </p:nvSpPr>
        <p:spPr>
          <a:xfrm>
            <a:off x="407292" y="1810464"/>
            <a:ext cx="11238696" cy="5047536"/>
          </a:xfrm>
        </p:spPr>
        <p:txBody>
          <a:bodyPr/>
          <a:lstStyle/>
          <a:p>
            <a:pPr marL="228600" indent="0" algn="l"/>
            <a:r>
              <a:rPr lang="es-ES" b="1" dirty="0">
                <a:solidFill>
                  <a:srgbClr val="0D0D0D"/>
                </a:solidFill>
                <a:latin typeface="Söhne"/>
              </a:rPr>
              <a:t>5</a:t>
            </a:r>
            <a:r>
              <a:rPr lang="es-ES" b="1" i="0" dirty="0">
                <a:solidFill>
                  <a:srgbClr val="0D0D0D"/>
                </a:solidFill>
                <a:effectLst/>
                <a:latin typeface="Söhne"/>
              </a:rPr>
              <a:t>. Cambio en las Tendencias del Mercado:</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Los cambios en las tendencias del mercado pueden afectar la demanda de productos o servicios. La falta de adaptación a estas tendencias puede llevar a la obsolescencia del producto o a la pérdida de cuota de mercado, lo que afectaría directamente al éxito del negocio.</a:t>
            </a:r>
          </a:p>
          <a:p>
            <a:pPr marL="457200" lvl="1" indent="0" algn="l"/>
            <a:r>
              <a:rPr lang="es-ES" dirty="0">
                <a:solidFill>
                  <a:srgbClr val="0D0D0D"/>
                </a:solidFill>
                <a:latin typeface="Söhne"/>
              </a:rPr>
              <a:t>6.  </a:t>
            </a:r>
            <a:r>
              <a:rPr lang="es-ES" b="1" i="0" dirty="0">
                <a:solidFill>
                  <a:srgbClr val="0D0D0D"/>
                </a:solidFill>
                <a:effectLst/>
                <a:latin typeface="Söhne"/>
              </a:rPr>
              <a:t>Fallos en la Seguridad del Producto:</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Con el aumento de las amenazas cibernéticas, los fallos en la seguridad del producto pueden resultar en pérdida de datos, violaciones de privacidad y daño a la reputación de la empresa. La seguridad del producto es crucial para proteger la información sensible y mantener la confianza del cliente.</a:t>
            </a:r>
          </a:p>
          <a:p>
            <a:pPr marL="228600" indent="0" algn="l"/>
            <a:r>
              <a:rPr lang="es-ES" b="1" dirty="0">
                <a:solidFill>
                  <a:srgbClr val="0D0D0D"/>
                </a:solidFill>
                <a:latin typeface="Söhne"/>
              </a:rPr>
              <a:t>7. </a:t>
            </a:r>
            <a:r>
              <a:rPr lang="es-ES" b="1" i="0" dirty="0">
                <a:solidFill>
                  <a:srgbClr val="0D0D0D"/>
                </a:solidFill>
                <a:effectLst/>
                <a:latin typeface="Söhne"/>
              </a:rPr>
              <a:t> Rendimiento Inadecuado del Sistema:</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Un rendimiento deficiente del sistema puede afectar la experiencia del usuario y la eficiencia operativa. La lentitud o los fallos en el rendimiento pueden disminuir la satisfacción del cliente y afectar la percepción del producto.</a:t>
            </a:r>
          </a:p>
          <a:p>
            <a:pPr marL="228600" indent="0" algn="l"/>
            <a:r>
              <a:rPr lang="es-ES" b="1" dirty="0">
                <a:solidFill>
                  <a:srgbClr val="0D0D0D"/>
                </a:solidFill>
                <a:latin typeface="Söhne"/>
              </a:rPr>
              <a:t>8. </a:t>
            </a:r>
            <a:r>
              <a:rPr lang="es-ES" b="1" i="0" dirty="0">
                <a:solidFill>
                  <a:srgbClr val="0D0D0D"/>
                </a:solidFill>
                <a:effectLst/>
                <a:latin typeface="Söhne"/>
              </a:rPr>
              <a:t>Problemas de Escalabilidad:</a:t>
            </a:r>
            <a:endParaRPr lang="es-ES" b="0" i="0" dirty="0">
              <a:solidFill>
                <a:srgbClr val="0D0D0D"/>
              </a:solidFill>
              <a:effectLst/>
              <a:latin typeface="Söhne"/>
            </a:endParaRPr>
          </a:p>
          <a:p>
            <a:pPr marL="457200" lvl="1" indent="0" algn="just"/>
            <a:r>
              <a:rPr lang="es-ES" b="0" i="1" dirty="0">
                <a:solidFill>
                  <a:srgbClr val="0D0D0D"/>
                </a:solidFill>
                <a:effectLst/>
                <a:latin typeface="Söhne"/>
              </a:rPr>
              <a:t>Justificación:</a:t>
            </a:r>
            <a:r>
              <a:rPr lang="es-ES" b="0" i="0" dirty="0">
                <a:solidFill>
                  <a:srgbClr val="0D0D0D"/>
                </a:solidFill>
                <a:effectLst/>
                <a:latin typeface="Söhne"/>
              </a:rPr>
              <a:t> La falta de escalabilidad puede limitar el crecimiento del sistema y causar problemas cuando la demanda aumenta. La capacidad del sistema para manejar un mayor volumen de usuarios o datos es esencial para el éxito a largo plazo.</a:t>
            </a:r>
          </a:p>
          <a:p>
            <a:pPr algn="just"/>
            <a:br>
              <a:rPr lang="es-ES" sz="2000" dirty="0"/>
            </a:br>
            <a:endParaRPr lang="es-AR" sz="2000" dirty="0"/>
          </a:p>
        </p:txBody>
      </p:sp>
    </p:spTree>
    <p:extLst>
      <p:ext uri="{BB962C8B-B14F-4D97-AF65-F5344CB8AC3E}">
        <p14:creationId xmlns:p14="http://schemas.microsoft.com/office/powerpoint/2010/main" val="2538628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D5998-C0A3-69C0-6D17-5A660A86AE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B46AF2-C990-3E57-DB19-B315E1E787F2}"/>
              </a:ext>
            </a:extLst>
          </p:cNvPr>
          <p:cNvSpPr>
            <a:spLocks noGrp="1"/>
          </p:cNvSpPr>
          <p:nvPr>
            <p:ph type="title"/>
          </p:nvPr>
        </p:nvSpPr>
        <p:spPr>
          <a:xfrm>
            <a:off x="623520" y="828383"/>
            <a:ext cx="10806240" cy="615553"/>
          </a:xfrm>
        </p:spPr>
        <p:txBody>
          <a:bodyPr/>
          <a:lstStyle/>
          <a:p>
            <a:r>
              <a:rPr lang="es-AR" sz="4000" dirty="0"/>
              <a:t>Ejercicio 1. Identificación de riesgos</a:t>
            </a:r>
          </a:p>
        </p:txBody>
      </p:sp>
      <p:sp>
        <p:nvSpPr>
          <p:cNvPr id="3" name="Subtítulo 2">
            <a:extLst>
              <a:ext uri="{FF2B5EF4-FFF2-40B4-BE49-F238E27FC236}">
                <a16:creationId xmlns:a16="http://schemas.microsoft.com/office/drawing/2014/main" id="{6214AE17-E0C8-C51B-6371-93FA500C20B5}"/>
              </a:ext>
            </a:extLst>
          </p:cNvPr>
          <p:cNvSpPr>
            <a:spLocks noGrp="1"/>
          </p:cNvSpPr>
          <p:nvPr>
            <p:ph type="subTitle" idx="1"/>
          </p:nvPr>
        </p:nvSpPr>
        <p:spPr>
          <a:xfrm>
            <a:off x="623520" y="2210335"/>
            <a:ext cx="11238696" cy="3108543"/>
          </a:xfrm>
        </p:spPr>
        <p:txBody>
          <a:bodyPr/>
          <a:lstStyle/>
          <a:p>
            <a:pPr marL="228600" indent="0" algn="l"/>
            <a:r>
              <a:rPr lang="es-ES" b="1" i="0" dirty="0">
                <a:solidFill>
                  <a:srgbClr val="0D0D0D"/>
                </a:solidFill>
                <a:effectLst/>
                <a:latin typeface="Söhne"/>
              </a:rPr>
              <a:t>9.Cambios en la Legislación Fiscal:</a:t>
            </a:r>
            <a:endParaRPr lang="es-ES" b="0" i="0" dirty="0">
              <a:solidFill>
                <a:srgbClr val="0D0D0D"/>
              </a:solidFill>
              <a:effectLst/>
              <a:latin typeface="Söhne"/>
            </a:endParaRPr>
          </a:p>
          <a:p>
            <a:pPr marL="457200" lvl="1" indent="0" algn="l"/>
            <a:r>
              <a:rPr lang="es-ES" b="0" i="1" dirty="0">
                <a:solidFill>
                  <a:srgbClr val="0D0D0D"/>
                </a:solidFill>
                <a:effectLst/>
                <a:latin typeface="Söhne"/>
              </a:rPr>
              <a:t>Justificación:</a:t>
            </a:r>
            <a:r>
              <a:rPr lang="es-ES" b="0" i="0" dirty="0">
                <a:solidFill>
                  <a:srgbClr val="0D0D0D"/>
                </a:solidFill>
                <a:effectLst/>
                <a:latin typeface="Söhne"/>
              </a:rPr>
              <a:t> Los cambios en la legislación fiscal pueden tener un impacto significativo en los costos y la estructura financiera de la empresa. No adaptarse a estos cambios puede resultar en sanciones financieras y problemas legales.</a:t>
            </a:r>
            <a:endParaRPr lang="es-ES" dirty="0">
              <a:solidFill>
                <a:srgbClr val="0D0D0D"/>
              </a:solidFill>
              <a:latin typeface="Söhne"/>
            </a:endParaRPr>
          </a:p>
          <a:p>
            <a:pPr marL="457200" lvl="1" indent="0" algn="l"/>
            <a:endParaRPr lang="es-ES" dirty="0">
              <a:solidFill>
                <a:srgbClr val="0D0D0D"/>
              </a:solidFill>
              <a:latin typeface="Söhne"/>
            </a:endParaRPr>
          </a:p>
          <a:p>
            <a:pPr marL="457200" lvl="1" indent="0" algn="l"/>
            <a:r>
              <a:rPr lang="es-ES" b="1" dirty="0">
                <a:solidFill>
                  <a:srgbClr val="0D0D0D"/>
                </a:solidFill>
                <a:latin typeface="Söhne"/>
              </a:rPr>
              <a:t>10. </a:t>
            </a:r>
            <a:r>
              <a:rPr lang="es-ES" b="1" i="0" dirty="0">
                <a:solidFill>
                  <a:srgbClr val="0D0D0D"/>
                </a:solidFill>
                <a:effectLst/>
                <a:latin typeface="Söhne"/>
              </a:rPr>
              <a:t>Problemas de Suministro:</a:t>
            </a:r>
            <a:endParaRPr lang="es-ES" b="0" i="0" dirty="0">
              <a:solidFill>
                <a:srgbClr val="0D0D0D"/>
              </a:solidFill>
              <a:effectLst/>
              <a:latin typeface="Söhne"/>
            </a:endParaRPr>
          </a:p>
          <a:p>
            <a:pPr marL="457200" lvl="1" indent="0" algn="l"/>
            <a:r>
              <a:rPr lang="es-ES" b="0" i="1" dirty="0">
                <a:solidFill>
                  <a:srgbClr val="0D0D0D"/>
                </a:solidFill>
                <a:effectLst/>
                <a:latin typeface="Söhne"/>
              </a:rPr>
              <a:t>Justificación:</a:t>
            </a:r>
            <a:r>
              <a:rPr lang="es-ES" b="0" i="0" dirty="0">
                <a:solidFill>
                  <a:srgbClr val="0D0D0D"/>
                </a:solidFill>
                <a:effectLst/>
                <a:latin typeface="Söhne"/>
              </a:rPr>
              <a:t> Dependiendo de la cadena de suministro para el aprovisionamiento de materiales críticos, cualquier interrupción en la cadena puede resultar en retrasos en la producción, pérdida de ingresos y afectar la capacidad de cumplir con la demanda del mercado</a:t>
            </a:r>
          </a:p>
          <a:p>
            <a:pPr algn="just"/>
            <a:br>
              <a:rPr lang="es-ES" sz="2000" dirty="0"/>
            </a:br>
            <a:endParaRPr lang="es-AR" sz="2000" dirty="0"/>
          </a:p>
        </p:txBody>
      </p:sp>
    </p:spTree>
    <p:extLst>
      <p:ext uri="{BB962C8B-B14F-4D97-AF65-F5344CB8AC3E}">
        <p14:creationId xmlns:p14="http://schemas.microsoft.com/office/powerpoint/2010/main" val="2301169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32AB-FAC7-65A2-C199-9AD4ABDBB937}"/>
              </a:ext>
            </a:extLst>
          </p:cNvPr>
          <p:cNvSpPr>
            <a:spLocks noGrp="1"/>
          </p:cNvSpPr>
          <p:nvPr>
            <p:ph type="title"/>
          </p:nvPr>
        </p:nvSpPr>
        <p:spPr>
          <a:xfrm>
            <a:off x="407292" y="318717"/>
            <a:ext cx="10806240" cy="615553"/>
          </a:xfrm>
        </p:spPr>
        <p:txBody>
          <a:bodyPr/>
          <a:lstStyle/>
          <a:p>
            <a:r>
              <a:rPr lang="es-AR" sz="4000" dirty="0"/>
              <a:t>Ejercicio de gestión de riesgos</a:t>
            </a:r>
          </a:p>
        </p:txBody>
      </p:sp>
      <p:sp>
        <p:nvSpPr>
          <p:cNvPr id="3" name="Subtítulo 2">
            <a:extLst>
              <a:ext uri="{FF2B5EF4-FFF2-40B4-BE49-F238E27FC236}">
                <a16:creationId xmlns:a16="http://schemas.microsoft.com/office/drawing/2014/main" id="{789B8DD2-9FC0-104F-D56B-87AE10F167AE}"/>
              </a:ext>
            </a:extLst>
          </p:cNvPr>
          <p:cNvSpPr>
            <a:spLocks noGrp="1"/>
          </p:cNvSpPr>
          <p:nvPr>
            <p:ph type="subTitle" idx="1"/>
          </p:nvPr>
        </p:nvSpPr>
        <p:spPr>
          <a:xfrm>
            <a:off x="1565937" y="3613666"/>
            <a:ext cx="9389909" cy="931024"/>
          </a:xfrm>
        </p:spPr>
        <p:txBody>
          <a:bodyPr/>
          <a:lstStyle/>
          <a:p>
            <a:pPr marL="0" indent="0" algn="just" rtl="0">
              <a:spcBef>
                <a:spcPts val="1500"/>
              </a:spcBef>
              <a:spcAft>
                <a:spcPts val="0"/>
              </a:spcAft>
            </a:pPr>
            <a:r>
              <a:rPr lang="es-ES" sz="2400" b="1" dirty="0">
                <a:solidFill>
                  <a:srgbClr val="0070C0"/>
                </a:solidFill>
                <a:latin typeface="Roboto" panose="02000000000000000000" pitchFamily="2" charset="0"/>
              </a:rPr>
              <a:t>2. Analizamos los riesgos, armamos tabla y colocamos: riesgo, categoría, probabilidad e impacto. </a:t>
            </a:r>
            <a:endParaRPr lang="es-AR" sz="2400" dirty="0"/>
          </a:p>
        </p:txBody>
      </p:sp>
    </p:spTree>
    <p:extLst>
      <p:ext uri="{BB962C8B-B14F-4D97-AF65-F5344CB8AC3E}">
        <p14:creationId xmlns:p14="http://schemas.microsoft.com/office/powerpoint/2010/main" val="2611167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4093B-1EDD-1C9B-CF22-7EF5EBE629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D945830-DFBF-4DDB-3E05-4C815FA3A919}"/>
              </a:ext>
            </a:extLst>
          </p:cNvPr>
          <p:cNvSpPr>
            <a:spLocks noGrp="1"/>
          </p:cNvSpPr>
          <p:nvPr>
            <p:ph type="title"/>
          </p:nvPr>
        </p:nvSpPr>
        <p:spPr>
          <a:xfrm>
            <a:off x="623520" y="828383"/>
            <a:ext cx="10806240" cy="615553"/>
          </a:xfrm>
        </p:spPr>
        <p:txBody>
          <a:bodyPr/>
          <a:lstStyle/>
          <a:p>
            <a:r>
              <a:rPr lang="es-AR" sz="4000" dirty="0"/>
              <a:t>Ejercicio 2. Análisis de Riesgos</a:t>
            </a:r>
          </a:p>
        </p:txBody>
      </p:sp>
      <p:sp>
        <p:nvSpPr>
          <p:cNvPr id="7" name="Rectangle 1">
            <a:extLst>
              <a:ext uri="{FF2B5EF4-FFF2-40B4-BE49-F238E27FC236}">
                <a16:creationId xmlns:a16="http://schemas.microsoft.com/office/drawing/2014/main" id="{557D5AA2-7939-4961-CEEE-32ACE28FE4B2}"/>
              </a:ext>
            </a:extLst>
          </p:cNvPr>
          <p:cNvSpPr>
            <a:spLocks noChangeArrowheads="1"/>
          </p:cNvSpPr>
          <p:nvPr/>
        </p:nvSpPr>
        <p:spPr bwMode="auto">
          <a:xfrm>
            <a:off x="6762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a 9">
            <a:extLst>
              <a:ext uri="{FF2B5EF4-FFF2-40B4-BE49-F238E27FC236}">
                <a16:creationId xmlns:a16="http://schemas.microsoft.com/office/drawing/2014/main" id="{B1849C4F-6ECE-F2EF-8E75-015BEC9A617E}"/>
              </a:ext>
            </a:extLst>
          </p:cNvPr>
          <p:cNvGraphicFramePr>
            <a:graphicFrameLocks noGrp="1"/>
          </p:cNvGraphicFramePr>
          <p:nvPr>
            <p:extLst>
              <p:ext uri="{D42A27DB-BD31-4B8C-83A1-F6EECF244321}">
                <p14:modId xmlns:p14="http://schemas.microsoft.com/office/powerpoint/2010/main" val="2636763495"/>
              </p:ext>
            </p:extLst>
          </p:nvPr>
        </p:nvGraphicFramePr>
        <p:xfrm>
          <a:off x="1708878" y="1998664"/>
          <a:ext cx="8964118" cy="4372153"/>
        </p:xfrm>
        <a:graphic>
          <a:graphicData uri="http://schemas.openxmlformats.org/drawingml/2006/table">
            <a:tbl>
              <a:tblPr/>
              <a:tblGrid>
                <a:gridCol w="824821">
                  <a:extLst>
                    <a:ext uri="{9D8B030D-6E8A-4147-A177-3AD203B41FA5}">
                      <a16:colId xmlns:a16="http://schemas.microsoft.com/office/drawing/2014/main" val="3928137966"/>
                    </a:ext>
                  </a:extLst>
                </a:gridCol>
                <a:gridCol w="3042642">
                  <a:extLst>
                    <a:ext uri="{9D8B030D-6E8A-4147-A177-3AD203B41FA5}">
                      <a16:colId xmlns:a16="http://schemas.microsoft.com/office/drawing/2014/main" val="3102841677"/>
                    </a:ext>
                  </a:extLst>
                </a:gridCol>
                <a:gridCol w="1873770">
                  <a:extLst>
                    <a:ext uri="{9D8B030D-6E8A-4147-A177-3AD203B41FA5}">
                      <a16:colId xmlns:a16="http://schemas.microsoft.com/office/drawing/2014/main" val="281259041"/>
                    </a:ext>
                  </a:extLst>
                </a:gridCol>
                <a:gridCol w="1479857">
                  <a:extLst>
                    <a:ext uri="{9D8B030D-6E8A-4147-A177-3AD203B41FA5}">
                      <a16:colId xmlns:a16="http://schemas.microsoft.com/office/drawing/2014/main" val="3050676186"/>
                    </a:ext>
                  </a:extLst>
                </a:gridCol>
                <a:gridCol w="1743028">
                  <a:extLst>
                    <a:ext uri="{9D8B030D-6E8A-4147-A177-3AD203B41FA5}">
                      <a16:colId xmlns:a16="http://schemas.microsoft.com/office/drawing/2014/main" val="1114542808"/>
                    </a:ext>
                  </a:extLst>
                </a:gridCol>
              </a:tblGrid>
              <a:tr h="240246">
                <a:tc>
                  <a:txBody>
                    <a:bodyPr/>
                    <a:lstStyle/>
                    <a:p>
                      <a:pPr algn="ctr" rtl="0" fontAlgn="b">
                        <a:spcBef>
                          <a:spcPts val="0"/>
                        </a:spcBef>
                        <a:spcAft>
                          <a:spcPts val="0"/>
                        </a:spcAft>
                      </a:pPr>
                      <a:r>
                        <a:rPr lang="es-AR" sz="1400" b="1" i="0" u="none" strike="noStrike" dirty="0">
                          <a:solidFill>
                            <a:srgbClr val="0D0D0D"/>
                          </a:solidFill>
                          <a:effectLst/>
                          <a:latin typeface="Roboto" panose="02000000000000000000" pitchFamily="2" charset="0"/>
                        </a:rPr>
                        <a:t>No.</a:t>
                      </a:r>
                      <a:endParaRPr lang="es-AR" sz="1400" dirty="0">
                        <a:effectLst/>
                      </a:endParaRPr>
                    </a:p>
                  </a:txBody>
                  <a:tcPr marL="7851" marR="7851" marT="7851" marB="7851" anchor="b">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00B0F0"/>
                    </a:solidFill>
                  </a:tcPr>
                </a:tc>
                <a:tc>
                  <a:txBody>
                    <a:bodyPr/>
                    <a:lstStyle/>
                    <a:p>
                      <a:pPr algn="ctr" rtl="0" fontAlgn="b">
                        <a:spcBef>
                          <a:spcPts val="0"/>
                        </a:spcBef>
                        <a:spcAft>
                          <a:spcPts val="0"/>
                        </a:spcAft>
                      </a:pPr>
                      <a:r>
                        <a:rPr lang="es-AR" sz="1400" b="1" i="0" u="none" strike="noStrike" dirty="0">
                          <a:solidFill>
                            <a:srgbClr val="0D0D0D"/>
                          </a:solidFill>
                          <a:effectLst/>
                          <a:latin typeface="Roboto" panose="02000000000000000000" pitchFamily="2" charset="0"/>
                        </a:rPr>
                        <a:t>Riesgo</a:t>
                      </a:r>
                      <a:endParaRPr lang="es-AR" sz="1400" dirty="0">
                        <a:effectLst/>
                      </a:endParaRPr>
                    </a:p>
                  </a:txBody>
                  <a:tcPr marL="7851" marR="7851" marT="7851" marB="7851" anchor="b">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00B0F0"/>
                    </a:solidFill>
                  </a:tcPr>
                </a:tc>
                <a:tc>
                  <a:txBody>
                    <a:bodyPr/>
                    <a:lstStyle/>
                    <a:p>
                      <a:pPr algn="ctr" rtl="0" fontAlgn="b">
                        <a:spcBef>
                          <a:spcPts val="0"/>
                        </a:spcBef>
                        <a:spcAft>
                          <a:spcPts val="0"/>
                        </a:spcAft>
                      </a:pPr>
                      <a:r>
                        <a:rPr lang="es-AR" sz="1400" b="1" i="0" u="none" strike="noStrike" dirty="0">
                          <a:solidFill>
                            <a:srgbClr val="0D0D0D"/>
                          </a:solidFill>
                          <a:effectLst/>
                          <a:latin typeface="Roboto" panose="02000000000000000000" pitchFamily="2" charset="0"/>
                        </a:rPr>
                        <a:t>Categoría</a:t>
                      </a:r>
                      <a:endParaRPr lang="es-AR" sz="1400" dirty="0">
                        <a:effectLst/>
                      </a:endParaRPr>
                    </a:p>
                  </a:txBody>
                  <a:tcPr marL="7851" marR="7851" marT="7851" marB="7851" anchor="b">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00B0F0"/>
                    </a:solidFill>
                  </a:tcPr>
                </a:tc>
                <a:tc>
                  <a:txBody>
                    <a:bodyPr/>
                    <a:lstStyle/>
                    <a:p>
                      <a:pPr algn="ctr" rtl="0" fontAlgn="b">
                        <a:spcBef>
                          <a:spcPts val="0"/>
                        </a:spcBef>
                        <a:spcAft>
                          <a:spcPts val="0"/>
                        </a:spcAft>
                      </a:pPr>
                      <a:r>
                        <a:rPr lang="es-AR" sz="1400" b="1" i="0" u="none" strike="noStrike" dirty="0">
                          <a:solidFill>
                            <a:srgbClr val="0D0D0D"/>
                          </a:solidFill>
                          <a:effectLst/>
                          <a:latin typeface="Roboto" panose="02000000000000000000" pitchFamily="2" charset="0"/>
                        </a:rPr>
                        <a:t>Probabilidad</a:t>
                      </a:r>
                      <a:endParaRPr lang="es-AR" sz="1400" dirty="0">
                        <a:effectLst/>
                      </a:endParaRPr>
                    </a:p>
                  </a:txBody>
                  <a:tcPr marL="7851" marR="7851" marT="7851" marB="7851" anchor="b">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00B0F0"/>
                    </a:solidFill>
                  </a:tcPr>
                </a:tc>
                <a:tc>
                  <a:txBody>
                    <a:bodyPr/>
                    <a:lstStyle/>
                    <a:p>
                      <a:pPr algn="ctr" rtl="0" fontAlgn="b">
                        <a:spcBef>
                          <a:spcPts val="0"/>
                        </a:spcBef>
                        <a:spcAft>
                          <a:spcPts val="0"/>
                        </a:spcAft>
                      </a:pPr>
                      <a:r>
                        <a:rPr lang="es-AR" sz="1400" b="1" i="0" u="none" strike="noStrike" dirty="0">
                          <a:solidFill>
                            <a:srgbClr val="0D0D0D"/>
                          </a:solidFill>
                          <a:effectLst/>
                          <a:latin typeface="Roboto" panose="02000000000000000000" pitchFamily="2" charset="0"/>
                        </a:rPr>
                        <a:t>Impacto</a:t>
                      </a:r>
                      <a:endParaRPr lang="es-AR" sz="1400" dirty="0">
                        <a:effectLst/>
                      </a:endParaRPr>
                    </a:p>
                  </a:txBody>
                  <a:tcPr marL="7851" marR="7851" marT="7851" marB="7851" anchor="b">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00B0F0"/>
                    </a:solidFill>
                  </a:tcPr>
                </a:tc>
                <a:extLst>
                  <a:ext uri="{0D108BD9-81ED-4DB2-BD59-A6C34878D82A}">
                    <a16:rowId xmlns:a16="http://schemas.microsoft.com/office/drawing/2014/main" val="3776862193"/>
                  </a:ext>
                </a:extLst>
              </a:tr>
              <a:tr h="486100">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1</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Requerimientos Cambiantes</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Proyecto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60%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Serio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24739805"/>
                  </a:ext>
                </a:extLst>
              </a:tr>
              <a:tr h="46402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2</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ES" sz="1400" b="0" i="0" u="none" strike="noStrike" dirty="0">
                          <a:solidFill>
                            <a:srgbClr val="0D0D0D"/>
                          </a:solidFill>
                          <a:effectLst/>
                          <a:latin typeface="Roboto" panose="02000000000000000000" pitchFamily="2" charset="0"/>
                        </a:rPr>
                        <a:t>Falta de Experiencia en Tecnologías Nuevas</a:t>
                      </a:r>
                      <a:endParaRPr lang="es-ES"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Producto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70%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Catastrófico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94257921"/>
                  </a:ext>
                </a:extLst>
              </a:tr>
              <a:tr h="42507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3</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Problemas de Integración</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Proyecto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75%</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Serio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161419"/>
                  </a:ext>
                </a:extLst>
              </a:tr>
              <a:tr h="42507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4</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Falta de Recursos Humanos</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Proyecto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70%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Serio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39691172"/>
                  </a:ext>
                </a:extLst>
              </a:tr>
              <a:tr h="46402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5</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ES" sz="1400" b="0" i="0" u="none" strike="noStrike">
                          <a:solidFill>
                            <a:srgbClr val="0D0D0D"/>
                          </a:solidFill>
                          <a:effectLst/>
                          <a:latin typeface="Roboto" panose="02000000000000000000" pitchFamily="2" charset="0"/>
                        </a:rPr>
                        <a:t>Cambio en las Tendencias del Mercado</a:t>
                      </a:r>
                      <a:endParaRPr lang="es-ES"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Negocio/Empresa</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80%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4836788"/>
                  </a:ext>
                </a:extLst>
              </a:tr>
              <a:tr h="46402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6</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ES" sz="1400" b="0" i="0" u="none" strike="noStrike">
                          <a:solidFill>
                            <a:srgbClr val="0D0D0D"/>
                          </a:solidFill>
                          <a:effectLst/>
                          <a:latin typeface="Roboto" panose="02000000000000000000" pitchFamily="2" charset="0"/>
                        </a:rPr>
                        <a:t>Fallos en la Seguridad del Producto</a:t>
                      </a:r>
                      <a:endParaRPr lang="es-ES"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Producto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60%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04266822"/>
                  </a:ext>
                </a:extLst>
              </a:tr>
              <a:tr h="46402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7</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Rendimiento Inadecuado del Sistema</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Producto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70%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22553441"/>
                  </a:ext>
                </a:extLst>
              </a:tr>
              <a:tr h="425073">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8</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Problemas de Escalabilidad</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Producto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40%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38373604"/>
                  </a:ext>
                </a:extLst>
              </a:tr>
              <a:tr h="272505">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9</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ES" sz="1400" b="0" i="0" u="none" strike="noStrike">
                          <a:solidFill>
                            <a:srgbClr val="0D0D0D"/>
                          </a:solidFill>
                          <a:effectLst/>
                          <a:latin typeface="Roboto" panose="02000000000000000000" pitchFamily="2" charset="0"/>
                        </a:rPr>
                        <a:t>Cambios en la Legislación Fiscal</a:t>
                      </a:r>
                      <a:endParaRPr lang="es-ES"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Negocio/Empresa</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40%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26450387"/>
                  </a:ext>
                </a:extLst>
              </a:tr>
              <a:tr h="241991">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10</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Problemas de Suministro</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a:solidFill>
                            <a:srgbClr val="0D0D0D"/>
                          </a:solidFill>
                          <a:effectLst/>
                          <a:latin typeface="Roboto" panose="02000000000000000000" pitchFamily="2" charset="0"/>
                        </a:rPr>
                        <a:t>Negocio/Empresa</a:t>
                      </a:r>
                      <a:endParaRPr lang="es-AR" sz="140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80%</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s-AR" sz="1400" b="0" i="0" u="none" strike="noStrike" dirty="0">
                          <a:solidFill>
                            <a:srgbClr val="0D0D0D"/>
                          </a:solidFill>
                          <a:effectLst/>
                          <a:latin typeface="Roboto" panose="02000000000000000000" pitchFamily="2" charset="0"/>
                        </a:rPr>
                        <a:t>Serio</a:t>
                      </a:r>
                      <a:endParaRPr lang="es-AR" sz="1400" dirty="0">
                        <a:effectLst/>
                      </a:endParaRPr>
                    </a:p>
                  </a:txBody>
                  <a:tcPr marL="7851" marR="7851" marT="7851" marB="7851" anchor="ctr">
                    <a:lnL w="11900" cap="flat" cmpd="sng" algn="ctr">
                      <a:solidFill>
                        <a:srgbClr val="E3E3E3"/>
                      </a:solidFill>
                      <a:prstDash val="solid"/>
                      <a:round/>
                      <a:headEnd type="none" w="med" len="med"/>
                      <a:tailEnd type="none" w="med" len="med"/>
                    </a:lnL>
                    <a:lnR w="11900" cap="flat" cmpd="sng" algn="ctr">
                      <a:solidFill>
                        <a:srgbClr val="E3E3E3"/>
                      </a:solidFill>
                      <a:prstDash val="solid"/>
                      <a:round/>
                      <a:headEnd type="none" w="med" len="med"/>
                      <a:tailEnd type="none" w="med" len="med"/>
                    </a:lnR>
                    <a:lnT w="11900" cap="flat" cmpd="sng" algn="ctr">
                      <a:solidFill>
                        <a:srgbClr val="E3E3E3"/>
                      </a:solidFill>
                      <a:prstDash val="solid"/>
                      <a:round/>
                      <a:headEnd type="none" w="med" len="med"/>
                      <a:tailEnd type="none" w="med" len="med"/>
                    </a:lnT>
                    <a:lnB w="119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6339742"/>
                  </a:ext>
                </a:extLst>
              </a:tr>
            </a:tbl>
          </a:graphicData>
        </a:graphic>
      </p:graphicFrame>
    </p:spTree>
    <p:extLst>
      <p:ext uri="{BB962C8B-B14F-4D97-AF65-F5344CB8AC3E}">
        <p14:creationId xmlns:p14="http://schemas.microsoft.com/office/powerpoint/2010/main" val="4173800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32AB-FAC7-65A2-C199-9AD4ABDBB937}"/>
              </a:ext>
            </a:extLst>
          </p:cNvPr>
          <p:cNvSpPr>
            <a:spLocks noGrp="1"/>
          </p:cNvSpPr>
          <p:nvPr>
            <p:ph type="title"/>
          </p:nvPr>
        </p:nvSpPr>
        <p:spPr>
          <a:xfrm>
            <a:off x="407292" y="318717"/>
            <a:ext cx="10806240" cy="615553"/>
          </a:xfrm>
        </p:spPr>
        <p:txBody>
          <a:bodyPr/>
          <a:lstStyle/>
          <a:p>
            <a:r>
              <a:rPr lang="es-AR" sz="4000" dirty="0"/>
              <a:t>Ejercicio de gestión de riesgos</a:t>
            </a:r>
          </a:p>
        </p:txBody>
      </p:sp>
      <p:sp>
        <p:nvSpPr>
          <p:cNvPr id="3" name="Subtítulo 2">
            <a:extLst>
              <a:ext uri="{FF2B5EF4-FFF2-40B4-BE49-F238E27FC236}">
                <a16:creationId xmlns:a16="http://schemas.microsoft.com/office/drawing/2014/main" id="{789B8DD2-9FC0-104F-D56B-87AE10F167AE}"/>
              </a:ext>
            </a:extLst>
          </p:cNvPr>
          <p:cNvSpPr>
            <a:spLocks noGrp="1"/>
          </p:cNvSpPr>
          <p:nvPr>
            <p:ph type="subTitle" idx="1"/>
          </p:nvPr>
        </p:nvSpPr>
        <p:spPr>
          <a:xfrm>
            <a:off x="1565937" y="3798332"/>
            <a:ext cx="9389909" cy="561692"/>
          </a:xfrm>
        </p:spPr>
        <p:txBody>
          <a:bodyPr/>
          <a:lstStyle/>
          <a:p>
            <a:pPr marL="0" indent="0" algn="just" rtl="0">
              <a:spcBef>
                <a:spcPts val="1500"/>
              </a:spcBef>
              <a:spcAft>
                <a:spcPts val="0"/>
              </a:spcAft>
            </a:pPr>
            <a:r>
              <a:rPr lang="es-ES" sz="2400" b="1" dirty="0">
                <a:solidFill>
                  <a:srgbClr val="0070C0"/>
                </a:solidFill>
                <a:latin typeface="Roboto" panose="02000000000000000000" pitchFamily="2" charset="0"/>
              </a:rPr>
              <a:t>2. Analizamos los riesgos: ¿Cuál es la línea de corte del ejemplo?</a:t>
            </a:r>
            <a:endParaRPr lang="es-AR" sz="2400" dirty="0"/>
          </a:p>
        </p:txBody>
      </p:sp>
    </p:spTree>
    <p:extLst>
      <p:ext uri="{BB962C8B-B14F-4D97-AF65-F5344CB8AC3E}">
        <p14:creationId xmlns:p14="http://schemas.microsoft.com/office/powerpoint/2010/main" val="2178251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04A4A-E87A-E1BE-93BA-7CE7DD3D71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A51A13-3F21-B791-B9C6-1F251F3EF2E1}"/>
              </a:ext>
            </a:extLst>
          </p:cNvPr>
          <p:cNvSpPr>
            <a:spLocks noGrp="1"/>
          </p:cNvSpPr>
          <p:nvPr>
            <p:ph type="title"/>
          </p:nvPr>
        </p:nvSpPr>
        <p:spPr>
          <a:xfrm>
            <a:off x="623520" y="828383"/>
            <a:ext cx="10806240" cy="615553"/>
          </a:xfrm>
        </p:spPr>
        <p:txBody>
          <a:bodyPr/>
          <a:lstStyle/>
          <a:p>
            <a:r>
              <a:rPr lang="es-AR" sz="4000" dirty="0"/>
              <a:t>Ejercicio 2. Línea de corte</a:t>
            </a:r>
          </a:p>
        </p:txBody>
      </p:sp>
      <p:sp>
        <p:nvSpPr>
          <p:cNvPr id="7" name="Rectangle 1">
            <a:extLst>
              <a:ext uri="{FF2B5EF4-FFF2-40B4-BE49-F238E27FC236}">
                <a16:creationId xmlns:a16="http://schemas.microsoft.com/office/drawing/2014/main" id="{FFAB3B1E-6A0E-3CAE-1D74-93D649F8624F}"/>
              </a:ext>
            </a:extLst>
          </p:cNvPr>
          <p:cNvSpPr>
            <a:spLocks noChangeArrowheads="1"/>
          </p:cNvSpPr>
          <p:nvPr/>
        </p:nvSpPr>
        <p:spPr bwMode="auto">
          <a:xfrm>
            <a:off x="6762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9216F1F9-BBA9-3D3D-88CC-F6019E680016}"/>
              </a:ext>
            </a:extLst>
          </p:cNvPr>
          <p:cNvSpPr txBox="1"/>
          <p:nvPr/>
        </p:nvSpPr>
        <p:spPr>
          <a:xfrm>
            <a:off x="187376" y="1883758"/>
            <a:ext cx="11699824" cy="400110"/>
          </a:xfrm>
          <a:prstGeom prst="rect">
            <a:avLst/>
          </a:prstGeom>
          <a:noFill/>
        </p:spPr>
        <p:txBody>
          <a:bodyPr wrap="square">
            <a:spAutoFit/>
          </a:bodyPr>
          <a:lstStyle/>
          <a:p>
            <a:r>
              <a:rPr lang="es-ES" sz="2000" dirty="0">
                <a:solidFill>
                  <a:srgbClr val="0D0D0D"/>
                </a:solidFill>
                <a:latin typeface="Söhne"/>
              </a:rPr>
              <a:t>R</a:t>
            </a:r>
            <a:r>
              <a:rPr lang="es-ES" sz="2000" b="0" i="0" dirty="0">
                <a:solidFill>
                  <a:srgbClr val="0D0D0D"/>
                </a:solidFill>
                <a:effectLst/>
                <a:latin typeface="Söhne"/>
              </a:rPr>
              <a:t>iesgos con una probabilidad alta (superior al 70%) y un impacto serio o catastrófico se considerarán críticos.</a:t>
            </a:r>
            <a:endParaRPr lang="es-AR" sz="2000" dirty="0"/>
          </a:p>
        </p:txBody>
      </p:sp>
      <p:sp>
        <p:nvSpPr>
          <p:cNvPr id="6" name="CuadroTexto 5">
            <a:extLst>
              <a:ext uri="{FF2B5EF4-FFF2-40B4-BE49-F238E27FC236}">
                <a16:creationId xmlns:a16="http://schemas.microsoft.com/office/drawing/2014/main" id="{B5D25252-56AF-DF69-72D9-06B8D3B6920C}"/>
              </a:ext>
            </a:extLst>
          </p:cNvPr>
          <p:cNvSpPr txBox="1"/>
          <p:nvPr/>
        </p:nvSpPr>
        <p:spPr>
          <a:xfrm>
            <a:off x="4414603" y="2439988"/>
            <a:ext cx="6430780" cy="4247317"/>
          </a:xfrm>
          <a:prstGeom prst="rect">
            <a:avLst/>
          </a:prstGeom>
          <a:noFill/>
        </p:spPr>
        <p:txBody>
          <a:bodyPr wrap="square">
            <a:spAutoFit/>
          </a:bodyPr>
          <a:lstStyle/>
          <a:p>
            <a:pPr algn="l">
              <a:buFont typeface="+mj-lt"/>
              <a:buAutoNum type="arabicPeriod"/>
            </a:pPr>
            <a:r>
              <a:rPr lang="es-ES" sz="1800" b="1" i="0" dirty="0">
                <a:solidFill>
                  <a:srgbClr val="0D0D0D"/>
                </a:solidFill>
                <a:effectLst/>
                <a:latin typeface="Söhne"/>
              </a:rPr>
              <a:t>Falta de Experiencia en Tecnologías Nuevas:</a:t>
            </a:r>
            <a:endParaRPr lang="es-ES" sz="1800" b="0" i="0" dirty="0">
              <a:solidFill>
                <a:srgbClr val="0D0D0D"/>
              </a:solidFill>
              <a:effectLst/>
              <a:latin typeface="Söhne"/>
            </a:endParaRPr>
          </a:p>
          <a:p>
            <a:pPr marL="742950" lvl="1" indent="-285750" algn="l">
              <a:buFont typeface="+mj-lt"/>
              <a:buAutoNum type="arabicPeriod"/>
            </a:pPr>
            <a:r>
              <a:rPr lang="es-ES" sz="1800" b="0" i="0" dirty="0">
                <a:solidFill>
                  <a:srgbClr val="0D0D0D"/>
                </a:solidFill>
                <a:effectLst/>
                <a:latin typeface="Söhne"/>
              </a:rPr>
              <a:t>Probabilidad: 70%</a:t>
            </a:r>
          </a:p>
          <a:p>
            <a:pPr marL="742950" lvl="1" indent="-285750" algn="l">
              <a:buFont typeface="+mj-lt"/>
              <a:buAutoNum type="arabicPeriod"/>
            </a:pPr>
            <a:r>
              <a:rPr lang="es-ES" sz="1800" b="0" i="0" dirty="0">
                <a:solidFill>
                  <a:srgbClr val="0D0D0D"/>
                </a:solidFill>
                <a:effectLst/>
                <a:latin typeface="Söhne"/>
              </a:rPr>
              <a:t>Impacto: Catastrófico</a:t>
            </a:r>
          </a:p>
          <a:p>
            <a:pPr algn="l">
              <a:buFont typeface="+mj-lt"/>
              <a:buAutoNum type="arabicPeriod"/>
            </a:pPr>
            <a:r>
              <a:rPr lang="es-ES" sz="1800" b="1" i="0" dirty="0">
                <a:solidFill>
                  <a:srgbClr val="0D0D0D"/>
                </a:solidFill>
                <a:effectLst/>
                <a:latin typeface="Söhne"/>
              </a:rPr>
              <a:t>Cambios en las Tendencias del Mercado:</a:t>
            </a:r>
            <a:endParaRPr lang="es-ES" sz="1800" b="0" i="0" dirty="0">
              <a:solidFill>
                <a:srgbClr val="0D0D0D"/>
              </a:solidFill>
              <a:effectLst/>
              <a:latin typeface="Söhne"/>
            </a:endParaRPr>
          </a:p>
          <a:p>
            <a:pPr marL="742950" lvl="1" indent="-285750" algn="l">
              <a:buFont typeface="+mj-lt"/>
              <a:buAutoNum type="arabicPeriod"/>
            </a:pPr>
            <a:r>
              <a:rPr lang="es-ES" sz="1800" b="0" i="0" dirty="0">
                <a:solidFill>
                  <a:srgbClr val="0D0D0D"/>
                </a:solidFill>
                <a:effectLst/>
                <a:latin typeface="Söhne"/>
              </a:rPr>
              <a:t>Probabilidad: 80%</a:t>
            </a:r>
          </a:p>
          <a:p>
            <a:pPr marL="742950" lvl="1" indent="-285750" algn="l">
              <a:buFont typeface="+mj-lt"/>
              <a:buAutoNum type="arabicPeriod"/>
            </a:pPr>
            <a:r>
              <a:rPr lang="es-ES" sz="1800" b="0" i="0" dirty="0">
                <a:solidFill>
                  <a:srgbClr val="0D0D0D"/>
                </a:solidFill>
                <a:effectLst/>
                <a:latin typeface="Söhne"/>
              </a:rPr>
              <a:t>Impacto: Serio</a:t>
            </a:r>
          </a:p>
          <a:p>
            <a:pPr algn="l">
              <a:buFont typeface="+mj-lt"/>
              <a:buAutoNum type="arabicPeriod"/>
            </a:pPr>
            <a:r>
              <a:rPr lang="es-ES" sz="1800" b="1" i="0" dirty="0">
                <a:solidFill>
                  <a:srgbClr val="0D0D0D"/>
                </a:solidFill>
                <a:effectLst/>
                <a:latin typeface="Söhne"/>
              </a:rPr>
              <a:t>Problemas de Integración:</a:t>
            </a:r>
            <a:endParaRPr lang="es-ES" sz="1800" b="0" i="0" dirty="0">
              <a:solidFill>
                <a:srgbClr val="0D0D0D"/>
              </a:solidFill>
              <a:effectLst/>
              <a:latin typeface="Söhne"/>
            </a:endParaRPr>
          </a:p>
          <a:p>
            <a:pPr marL="742950" lvl="1" indent="-285750" algn="l">
              <a:buFont typeface="+mj-lt"/>
              <a:buAutoNum type="arabicPeriod"/>
            </a:pPr>
            <a:r>
              <a:rPr lang="es-ES" sz="1800" b="0" i="0" dirty="0">
                <a:solidFill>
                  <a:srgbClr val="0D0D0D"/>
                </a:solidFill>
                <a:effectLst/>
                <a:latin typeface="Söhne"/>
              </a:rPr>
              <a:t>Probabilidad: 75%</a:t>
            </a:r>
          </a:p>
          <a:p>
            <a:pPr marL="742950" lvl="1" indent="-285750" algn="l">
              <a:buFont typeface="+mj-lt"/>
              <a:buAutoNum type="arabicPeriod"/>
            </a:pPr>
            <a:r>
              <a:rPr lang="es-ES" sz="1800" b="0" i="0" dirty="0">
                <a:solidFill>
                  <a:srgbClr val="0D0D0D"/>
                </a:solidFill>
                <a:effectLst/>
                <a:latin typeface="Söhne"/>
              </a:rPr>
              <a:t>Impacto: Serio</a:t>
            </a:r>
          </a:p>
          <a:p>
            <a:pPr algn="l">
              <a:buFont typeface="+mj-lt"/>
              <a:buAutoNum type="arabicPeriod"/>
            </a:pPr>
            <a:r>
              <a:rPr lang="es-ES" sz="1800" b="1" i="0" dirty="0">
                <a:solidFill>
                  <a:srgbClr val="0D0D0D"/>
                </a:solidFill>
                <a:effectLst/>
                <a:latin typeface="Söhne"/>
              </a:rPr>
              <a:t>Falta de Recursos Humanos:</a:t>
            </a:r>
            <a:endParaRPr lang="es-ES" sz="1800" b="0" i="0" dirty="0">
              <a:solidFill>
                <a:srgbClr val="0D0D0D"/>
              </a:solidFill>
              <a:effectLst/>
              <a:latin typeface="Söhne"/>
            </a:endParaRPr>
          </a:p>
          <a:p>
            <a:pPr marL="742950" lvl="1" indent="-285750" algn="l">
              <a:buFont typeface="+mj-lt"/>
              <a:buAutoNum type="arabicPeriod"/>
            </a:pPr>
            <a:r>
              <a:rPr lang="es-ES" sz="1800" b="0" i="0" dirty="0">
                <a:solidFill>
                  <a:srgbClr val="0D0D0D"/>
                </a:solidFill>
                <a:effectLst/>
                <a:latin typeface="Söhne"/>
              </a:rPr>
              <a:t>Probabilidad: 70%</a:t>
            </a:r>
          </a:p>
          <a:p>
            <a:pPr marL="742950" lvl="1" indent="-285750" algn="l">
              <a:buFont typeface="+mj-lt"/>
              <a:buAutoNum type="arabicPeriod"/>
            </a:pPr>
            <a:r>
              <a:rPr lang="es-ES" sz="1800" b="0" i="0" dirty="0">
                <a:solidFill>
                  <a:srgbClr val="0D0D0D"/>
                </a:solidFill>
                <a:effectLst/>
                <a:latin typeface="Söhne"/>
              </a:rPr>
              <a:t>Impacto: Serio</a:t>
            </a:r>
          </a:p>
          <a:p>
            <a:pPr algn="l">
              <a:buFont typeface="+mj-lt"/>
              <a:buAutoNum type="arabicPeriod"/>
            </a:pPr>
            <a:r>
              <a:rPr lang="es-ES" sz="1800" b="1" i="0" dirty="0">
                <a:solidFill>
                  <a:srgbClr val="0D0D0D"/>
                </a:solidFill>
                <a:effectLst/>
                <a:latin typeface="Söhne"/>
              </a:rPr>
              <a:t>Rendimiento Inadecuado del Sistema:</a:t>
            </a:r>
            <a:endParaRPr lang="es-ES" sz="1800" b="0" i="0" dirty="0">
              <a:solidFill>
                <a:srgbClr val="0D0D0D"/>
              </a:solidFill>
              <a:effectLst/>
              <a:latin typeface="Söhne"/>
            </a:endParaRPr>
          </a:p>
          <a:p>
            <a:pPr marL="742950" lvl="1" indent="-285750" algn="l">
              <a:buFont typeface="+mj-lt"/>
              <a:buAutoNum type="arabicPeriod"/>
            </a:pPr>
            <a:r>
              <a:rPr lang="es-ES" sz="1800" b="0" i="0" dirty="0">
                <a:solidFill>
                  <a:srgbClr val="0D0D0D"/>
                </a:solidFill>
                <a:effectLst/>
                <a:latin typeface="Söhne"/>
              </a:rPr>
              <a:t>Probabilidad: 70%</a:t>
            </a:r>
          </a:p>
          <a:p>
            <a:pPr marL="742950" lvl="1" indent="-285750" algn="l">
              <a:buFont typeface="+mj-lt"/>
              <a:buAutoNum type="arabicPeriod"/>
            </a:pPr>
            <a:r>
              <a:rPr lang="es-ES" sz="1800" b="0" i="0" dirty="0">
                <a:solidFill>
                  <a:srgbClr val="0D0D0D"/>
                </a:solidFill>
                <a:effectLst/>
                <a:latin typeface="Söhne"/>
              </a:rPr>
              <a:t>Impacto: Serio</a:t>
            </a:r>
          </a:p>
        </p:txBody>
      </p:sp>
    </p:spTree>
    <p:extLst>
      <p:ext uri="{BB962C8B-B14F-4D97-AF65-F5344CB8AC3E}">
        <p14:creationId xmlns:p14="http://schemas.microsoft.com/office/powerpoint/2010/main" val="1127803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32AB-FAC7-65A2-C199-9AD4ABDBB937}"/>
              </a:ext>
            </a:extLst>
          </p:cNvPr>
          <p:cNvSpPr>
            <a:spLocks noGrp="1"/>
          </p:cNvSpPr>
          <p:nvPr>
            <p:ph type="title"/>
          </p:nvPr>
        </p:nvSpPr>
        <p:spPr>
          <a:xfrm>
            <a:off x="407292" y="318717"/>
            <a:ext cx="10806240" cy="615553"/>
          </a:xfrm>
        </p:spPr>
        <p:txBody>
          <a:bodyPr/>
          <a:lstStyle/>
          <a:p>
            <a:r>
              <a:rPr lang="es-AR" sz="4000" dirty="0"/>
              <a:t>Ejercicio de gestión de riesgos</a:t>
            </a:r>
          </a:p>
        </p:txBody>
      </p:sp>
      <p:sp>
        <p:nvSpPr>
          <p:cNvPr id="3" name="Subtítulo 2">
            <a:extLst>
              <a:ext uri="{FF2B5EF4-FFF2-40B4-BE49-F238E27FC236}">
                <a16:creationId xmlns:a16="http://schemas.microsoft.com/office/drawing/2014/main" id="{789B8DD2-9FC0-104F-D56B-87AE10F167AE}"/>
              </a:ext>
            </a:extLst>
          </p:cNvPr>
          <p:cNvSpPr>
            <a:spLocks noGrp="1"/>
          </p:cNvSpPr>
          <p:nvPr>
            <p:ph type="subTitle" idx="1"/>
          </p:nvPr>
        </p:nvSpPr>
        <p:spPr>
          <a:xfrm>
            <a:off x="1401045" y="3074020"/>
            <a:ext cx="9389909" cy="931024"/>
          </a:xfrm>
        </p:spPr>
        <p:txBody>
          <a:bodyPr/>
          <a:lstStyle/>
          <a:p>
            <a:pPr marL="0" indent="0" algn="just" rtl="0">
              <a:spcBef>
                <a:spcPts val="1500"/>
              </a:spcBef>
              <a:spcAft>
                <a:spcPts val="0"/>
              </a:spcAft>
            </a:pPr>
            <a:r>
              <a:rPr lang="es-ES" sz="2400" b="1" dirty="0">
                <a:solidFill>
                  <a:srgbClr val="0070C0"/>
                </a:solidFill>
                <a:latin typeface="Roboto" panose="02000000000000000000" pitchFamily="2" charset="0"/>
              </a:rPr>
              <a:t>3. Planificamos los riesgos: ¿Cuales son cada una de las estrategias de mitigación para los riegos por arriba de la línea de corte?</a:t>
            </a:r>
            <a:endParaRPr lang="es-AR" sz="2400" dirty="0"/>
          </a:p>
        </p:txBody>
      </p:sp>
    </p:spTree>
    <p:extLst>
      <p:ext uri="{BB962C8B-B14F-4D97-AF65-F5344CB8AC3E}">
        <p14:creationId xmlns:p14="http://schemas.microsoft.com/office/powerpoint/2010/main" val="8488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
          <p:cNvSpPr txBox="1"/>
          <p:nvPr/>
        </p:nvSpPr>
        <p:spPr>
          <a:xfrm>
            <a:off x="697412" y="439283"/>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Gestión de Riesgos</a:t>
            </a:r>
            <a:endParaRPr sz="4000" b="0" i="0" u="none" strike="noStrike" cap="none">
              <a:solidFill>
                <a:srgbClr val="4A6617"/>
              </a:solidFill>
              <a:latin typeface="Calibri"/>
              <a:ea typeface="Calibri"/>
              <a:cs typeface="Calibri"/>
              <a:sym typeface="Calibri"/>
            </a:endParaRPr>
          </a:p>
        </p:txBody>
      </p:sp>
      <p:sp>
        <p:nvSpPr>
          <p:cNvPr id="193" name="Google Shape;193;p4"/>
          <p:cNvSpPr txBox="1"/>
          <p:nvPr/>
        </p:nvSpPr>
        <p:spPr>
          <a:xfrm>
            <a:off x="921691" y="1993454"/>
            <a:ext cx="8630271" cy="3767040"/>
          </a:xfrm>
          <a:prstGeom prst="rect">
            <a:avLst/>
          </a:prstGeom>
          <a:noFill/>
          <a:ln>
            <a:noFill/>
          </a:ln>
        </p:spPr>
        <p:txBody>
          <a:bodyPr spcFirstLastPara="1" wrap="square" lIns="91425" tIns="45700" rIns="91425" bIns="45700" anchor="t" anchorCtr="0">
            <a:noAutofit/>
          </a:bodyPr>
          <a:lstStyle/>
          <a:p>
            <a:pPr marL="68760" marR="0" lvl="0" indent="-68760" algn="just" rtl="0">
              <a:lnSpc>
                <a:spcPct val="85000"/>
              </a:lnSpc>
              <a:spcBef>
                <a:spcPts val="0"/>
              </a:spcBef>
              <a:spcAft>
                <a:spcPts val="0"/>
              </a:spcAft>
              <a:buClr>
                <a:srgbClr val="C00000"/>
              </a:buClr>
              <a:buSzPts val="2800"/>
              <a:buFont typeface="Arial"/>
              <a:buChar char="»"/>
            </a:pPr>
            <a:r>
              <a:rPr lang="es-ES" sz="2800" b="0" i="0" u="none" strike="noStrike" cap="none">
                <a:solidFill>
                  <a:srgbClr val="262626"/>
                </a:solidFill>
                <a:latin typeface="Calibri"/>
                <a:ea typeface="Calibri"/>
                <a:cs typeface="Calibri"/>
                <a:sym typeface="Calibri"/>
              </a:rPr>
              <a:t>Los gerentes deben </a:t>
            </a:r>
            <a:r>
              <a:rPr lang="es-ES" sz="2800" b="0" i="1" u="none" strike="noStrike" cap="none">
                <a:solidFill>
                  <a:srgbClr val="262626"/>
                </a:solidFill>
                <a:latin typeface="Calibri"/>
                <a:ea typeface="Calibri"/>
                <a:cs typeface="Calibri"/>
                <a:sym typeface="Calibri"/>
              </a:rPr>
              <a:t>determinar</a:t>
            </a:r>
            <a:r>
              <a:rPr lang="es-ES" sz="2800" b="0" i="0" u="none" strike="noStrike" cap="none">
                <a:solidFill>
                  <a:srgbClr val="262626"/>
                </a:solidFill>
                <a:latin typeface="Calibri"/>
                <a:ea typeface="Calibri"/>
                <a:cs typeface="Calibri"/>
                <a:sym typeface="Calibri"/>
              </a:rPr>
              <a:t> si pueden presentarse eventos no deseados durante el desarrollo o el mantenimiento, y </a:t>
            </a:r>
            <a:r>
              <a:rPr lang="es-ES" sz="2800" b="0" i="1" u="none" strike="noStrike" cap="none">
                <a:solidFill>
                  <a:srgbClr val="262626"/>
                </a:solidFill>
                <a:latin typeface="Calibri"/>
                <a:ea typeface="Calibri"/>
                <a:cs typeface="Calibri"/>
                <a:sym typeface="Calibri"/>
              </a:rPr>
              <a:t>hacer planes </a:t>
            </a:r>
            <a:r>
              <a:rPr lang="es-ES" sz="2800" b="0" i="0" u="none" strike="noStrike" cap="none">
                <a:solidFill>
                  <a:srgbClr val="262626"/>
                </a:solidFill>
                <a:latin typeface="Calibri"/>
                <a:ea typeface="Calibri"/>
                <a:cs typeface="Calibri"/>
                <a:sym typeface="Calibri"/>
              </a:rPr>
              <a:t>para evitar estos eventos, o, si son inevitables, minimizar sus consecuencias negativas.</a:t>
            </a:r>
            <a:endParaRPr sz="1400" b="0" i="0" u="none" strike="noStrike" cap="none">
              <a:solidFill>
                <a:srgbClr val="000000"/>
              </a:solidFill>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solidFill>
                <a:srgbClr val="262626"/>
              </a:solidFill>
              <a:latin typeface="Calibri"/>
              <a:ea typeface="Calibri"/>
              <a:cs typeface="Calibri"/>
              <a:sym typeface="Calibri"/>
            </a:endParaRPr>
          </a:p>
          <a:p>
            <a:pPr marL="68760" marR="0" lvl="0" indent="-68760" algn="l" rtl="0">
              <a:lnSpc>
                <a:spcPct val="85000"/>
              </a:lnSpc>
              <a:spcBef>
                <a:spcPts val="1301"/>
              </a:spcBef>
              <a:spcAft>
                <a:spcPts val="0"/>
              </a:spcAft>
              <a:buClr>
                <a:srgbClr val="C00000"/>
              </a:buClr>
              <a:buSzPts val="2800"/>
              <a:buFont typeface="Arial"/>
              <a:buChar char="»"/>
            </a:pPr>
            <a:r>
              <a:rPr lang="es-ES" sz="2800" b="0" i="0" u="none" strike="noStrike" cap="none">
                <a:solidFill>
                  <a:srgbClr val="262626"/>
                </a:solidFill>
                <a:latin typeface="Calibri"/>
                <a:ea typeface="Calibri"/>
                <a:cs typeface="Calibri"/>
                <a:sym typeface="Calibri"/>
              </a:rPr>
              <a:t>ANTICIPAR / EVITAR</a:t>
            </a:r>
            <a:endParaRPr sz="1400" b="0" i="0" u="none" strike="noStrike" cap="none">
              <a:solidFill>
                <a:srgbClr val="000000"/>
              </a:solidFill>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solidFill>
                <a:srgbClr val="262626"/>
              </a:solidFill>
              <a:latin typeface="Calibri"/>
              <a:ea typeface="Calibri"/>
              <a:cs typeface="Calibri"/>
              <a:sym typeface="Calibri"/>
            </a:endParaRPr>
          </a:p>
          <a:p>
            <a:pPr marL="0" marR="0" lvl="0" indent="0" algn="l" rtl="0">
              <a:lnSpc>
                <a:spcPct val="85000"/>
              </a:lnSpc>
              <a:spcBef>
                <a:spcPts val="1301"/>
              </a:spcBef>
              <a:spcAft>
                <a:spcPts val="0"/>
              </a:spcAft>
              <a:buNone/>
            </a:pPr>
            <a:endParaRPr sz="2800" b="0" i="0" u="none" strike="noStrike" cap="none">
              <a:solidFill>
                <a:srgbClr val="262626"/>
              </a:solidFill>
              <a:latin typeface="Calibri"/>
              <a:ea typeface="Calibri"/>
              <a:cs typeface="Calibri"/>
              <a:sym typeface="Calibri"/>
            </a:endParaRPr>
          </a:p>
        </p:txBody>
      </p:sp>
      <p:pic>
        <p:nvPicPr>
          <p:cNvPr id="194" name="Google Shape;194;p4" descr="ESTAMOS EN OBRAS – Colegio de Bioquímicos de la Provincia de Salta"/>
          <p:cNvPicPr preferRelativeResize="0"/>
          <p:nvPr/>
        </p:nvPicPr>
        <p:blipFill rotWithShape="1">
          <a:blip r:embed="rId3">
            <a:alphaModFix/>
          </a:blip>
          <a:srcRect/>
          <a:stretch/>
        </p:blipFill>
        <p:spPr>
          <a:xfrm>
            <a:off x="5933498" y="4092315"/>
            <a:ext cx="4289793" cy="22200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292A7-20F6-2391-E932-92BE9A36E18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60AD3F2-E566-DC56-CAED-B2C1E8A6D525}"/>
              </a:ext>
            </a:extLst>
          </p:cNvPr>
          <p:cNvSpPr>
            <a:spLocks noGrp="1"/>
          </p:cNvSpPr>
          <p:nvPr>
            <p:ph type="title"/>
          </p:nvPr>
        </p:nvSpPr>
        <p:spPr>
          <a:xfrm>
            <a:off x="623520" y="828383"/>
            <a:ext cx="10806240" cy="615553"/>
          </a:xfrm>
        </p:spPr>
        <p:txBody>
          <a:bodyPr/>
          <a:lstStyle/>
          <a:p>
            <a:r>
              <a:rPr lang="es-AR" sz="4000" dirty="0"/>
              <a:t>Ejercicio 3. Planeación</a:t>
            </a:r>
          </a:p>
        </p:txBody>
      </p:sp>
      <p:sp>
        <p:nvSpPr>
          <p:cNvPr id="7" name="Rectangle 1">
            <a:extLst>
              <a:ext uri="{FF2B5EF4-FFF2-40B4-BE49-F238E27FC236}">
                <a16:creationId xmlns:a16="http://schemas.microsoft.com/office/drawing/2014/main" id="{FEE6919D-FF4A-DAB9-5D42-8B2ED4E3D327}"/>
              </a:ext>
            </a:extLst>
          </p:cNvPr>
          <p:cNvSpPr>
            <a:spLocks noChangeArrowheads="1"/>
          </p:cNvSpPr>
          <p:nvPr/>
        </p:nvSpPr>
        <p:spPr bwMode="auto">
          <a:xfrm>
            <a:off x="6762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a 2">
            <a:extLst>
              <a:ext uri="{FF2B5EF4-FFF2-40B4-BE49-F238E27FC236}">
                <a16:creationId xmlns:a16="http://schemas.microsoft.com/office/drawing/2014/main" id="{EDFC7C7F-0653-F8CA-1744-50E327A03ADC}"/>
              </a:ext>
            </a:extLst>
          </p:cNvPr>
          <p:cNvGraphicFramePr>
            <a:graphicFrameLocks noGrp="1"/>
          </p:cNvGraphicFramePr>
          <p:nvPr>
            <p:extLst>
              <p:ext uri="{D42A27DB-BD31-4B8C-83A1-F6EECF244321}">
                <p14:modId xmlns:p14="http://schemas.microsoft.com/office/powerpoint/2010/main" val="1663618813"/>
              </p:ext>
            </p:extLst>
          </p:nvPr>
        </p:nvGraphicFramePr>
        <p:xfrm>
          <a:off x="279817" y="1788801"/>
          <a:ext cx="11632366" cy="4070368"/>
        </p:xfrm>
        <a:graphic>
          <a:graphicData uri="http://schemas.openxmlformats.org/drawingml/2006/table">
            <a:tbl>
              <a:tblPr/>
              <a:tblGrid>
                <a:gridCol w="2893447">
                  <a:extLst>
                    <a:ext uri="{9D8B030D-6E8A-4147-A177-3AD203B41FA5}">
                      <a16:colId xmlns:a16="http://schemas.microsoft.com/office/drawing/2014/main" val="2413508611"/>
                    </a:ext>
                  </a:extLst>
                </a:gridCol>
                <a:gridCol w="8738919">
                  <a:extLst>
                    <a:ext uri="{9D8B030D-6E8A-4147-A177-3AD203B41FA5}">
                      <a16:colId xmlns:a16="http://schemas.microsoft.com/office/drawing/2014/main" val="1540043705"/>
                    </a:ext>
                  </a:extLst>
                </a:gridCol>
              </a:tblGrid>
              <a:tr h="181987">
                <a:tc>
                  <a:txBody>
                    <a:bodyPr/>
                    <a:lstStyle/>
                    <a:p>
                      <a:pPr fontAlgn="b"/>
                      <a:r>
                        <a:rPr lang="es-AR" sz="1800" b="1" dirty="0">
                          <a:effectLst/>
                        </a:rPr>
                        <a:t>Riesgo</a:t>
                      </a:r>
                    </a:p>
                  </a:txBody>
                  <a:tcPr marL="54596" marR="54596" marT="27298" marB="27298"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B0F0"/>
                    </a:solidFill>
                  </a:tcPr>
                </a:tc>
                <a:tc>
                  <a:txBody>
                    <a:bodyPr/>
                    <a:lstStyle/>
                    <a:p>
                      <a:pPr fontAlgn="b"/>
                      <a:r>
                        <a:rPr lang="es-AR" sz="1800" b="1" dirty="0">
                          <a:effectLst/>
                        </a:rPr>
                        <a:t>Estrategias de Mitigación</a:t>
                      </a:r>
                    </a:p>
                  </a:txBody>
                  <a:tcPr marL="54596" marR="54596" marT="27298" marB="27298"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B0F0"/>
                    </a:solidFill>
                  </a:tcPr>
                </a:tc>
                <a:extLst>
                  <a:ext uri="{0D108BD9-81ED-4DB2-BD59-A6C34878D82A}">
                    <a16:rowId xmlns:a16="http://schemas.microsoft.com/office/drawing/2014/main" val="759092807"/>
                  </a:ext>
                </a:extLst>
              </a:tr>
              <a:tr h="691552">
                <a:tc>
                  <a:txBody>
                    <a:bodyPr/>
                    <a:lstStyle/>
                    <a:p>
                      <a:pPr fontAlgn="base"/>
                      <a:r>
                        <a:rPr lang="es-ES" sz="1800" b="1">
                          <a:effectLst/>
                        </a:rPr>
                        <a:t>Falta de Experiencia en Tecnologías Nuevas</a:t>
                      </a:r>
                      <a:endParaRPr lang="es-ES" sz="1800">
                        <a:effectLst/>
                      </a:endParaRP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s-ES" sz="1800" dirty="0">
                          <a:effectLst/>
                        </a:rPr>
                        <a:t>- Contratar o capacitar al personal con experiencia relevante.  - Realizar pruebas de concepto y prototipos. - Establecer colaboraciones con expertos externos.</a:t>
                      </a: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43257142"/>
                  </a:ext>
                </a:extLst>
              </a:tr>
              <a:tr h="564161">
                <a:tc>
                  <a:txBody>
                    <a:bodyPr/>
                    <a:lstStyle/>
                    <a:p>
                      <a:pPr fontAlgn="base"/>
                      <a:r>
                        <a:rPr lang="es-ES" sz="1800" b="1">
                          <a:effectLst/>
                        </a:rPr>
                        <a:t>Cambios en las Tendencias del Mercado</a:t>
                      </a:r>
                      <a:endParaRPr lang="es-ES" sz="1800">
                        <a:effectLst/>
                      </a:endParaRP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s-ES" sz="1800" dirty="0">
                          <a:effectLst/>
                        </a:rPr>
                        <a:t>- Formar un equipo de inteligencia de mercado. - Diseñar el producto de manera flexible.  - Diversificar la oferta de productos.</a:t>
                      </a: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06464231"/>
                  </a:ext>
                </a:extLst>
              </a:tr>
              <a:tr h="818943">
                <a:tc>
                  <a:txBody>
                    <a:bodyPr/>
                    <a:lstStyle/>
                    <a:p>
                      <a:pPr fontAlgn="base"/>
                      <a:r>
                        <a:rPr lang="es-AR" sz="1800" b="1">
                          <a:effectLst/>
                        </a:rPr>
                        <a:t>Problemas de Integración</a:t>
                      </a:r>
                      <a:endParaRPr lang="es-AR" sz="1800">
                        <a:effectLst/>
                      </a:endParaRP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s-ES" sz="1800" dirty="0">
                          <a:effectLst/>
                        </a:rPr>
                        <a:t>- Implementar pruebas continuas de integración. - Mantener una comunicación constante con propietarios de sistemas externos.- Designar un equipo dedicado para la gestión de la integración.</a:t>
                      </a: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76085992"/>
                  </a:ext>
                </a:extLst>
              </a:tr>
              <a:tr h="691552">
                <a:tc>
                  <a:txBody>
                    <a:bodyPr/>
                    <a:lstStyle/>
                    <a:p>
                      <a:pPr fontAlgn="base"/>
                      <a:r>
                        <a:rPr lang="es-AR" sz="1800" b="1">
                          <a:effectLst/>
                        </a:rPr>
                        <a:t>Falta de Recursos Humanos</a:t>
                      </a:r>
                      <a:endParaRPr lang="es-AR" sz="1800">
                        <a:effectLst/>
                      </a:endParaRP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s-ES" sz="1800" dirty="0">
                          <a:effectLst/>
                        </a:rPr>
                        <a:t>- Implementar una estrategia de adquisición temprana. - Desarrollar planes de contingencia.  - Distribuir tareas críticas entre varios miembros del equipo.</a:t>
                      </a: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6512478"/>
                  </a:ext>
                </a:extLst>
              </a:tr>
              <a:tr h="818943">
                <a:tc>
                  <a:txBody>
                    <a:bodyPr/>
                    <a:lstStyle/>
                    <a:p>
                      <a:pPr fontAlgn="base"/>
                      <a:r>
                        <a:rPr lang="es-AR" sz="1800" b="1">
                          <a:effectLst/>
                        </a:rPr>
                        <a:t>Rendimiento Inadecuado del Sistema</a:t>
                      </a:r>
                      <a:endParaRPr lang="es-AR" sz="1800">
                        <a:effectLst/>
                      </a:endParaRP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s-ES" sz="1800" dirty="0">
                          <a:effectLst/>
                        </a:rPr>
                        <a:t>- Realizar pruebas de rendimiento exhaustivas.  - Implementar herramientas de monitoreo continuo. - Mantener un enfoque proactivo en la optimización del código y la arquitectura.</a:t>
                      </a:r>
                    </a:p>
                  </a:txBody>
                  <a:tcPr marL="54596" marR="54596" marT="27298" marB="27298"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91986761"/>
                  </a:ext>
                </a:extLst>
              </a:tr>
            </a:tbl>
          </a:graphicData>
        </a:graphic>
      </p:graphicFrame>
    </p:spTree>
    <p:extLst>
      <p:ext uri="{BB962C8B-B14F-4D97-AF65-F5344CB8AC3E}">
        <p14:creationId xmlns:p14="http://schemas.microsoft.com/office/powerpoint/2010/main" val="357159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5"/>
          <p:cNvSpPr txBox="1"/>
          <p:nvPr/>
        </p:nvSpPr>
        <p:spPr>
          <a:xfrm>
            <a:off x="824020" y="451808"/>
            <a:ext cx="10345727"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Gestión de Riesgos en el desarrollo de software. “El riesgo concierne…</a:t>
            </a:r>
            <a:endParaRPr sz="4000" b="0" i="0" u="none" strike="noStrike" cap="none">
              <a:solidFill>
                <a:srgbClr val="4A6617"/>
              </a:solidFill>
              <a:latin typeface="Calibri"/>
              <a:ea typeface="Calibri"/>
              <a:cs typeface="Calibri"/>
              <a:sym typeface="Calibri"/>
            </a:endParaRPr>
          </a:p>
        </p:txBody>
      </p:sp>
      <p:grpSp>
        <p:nvGrpSpPr>
          <p:cNvPr id="200" name="Google Shape;200;p5"/>
          <p:cNvGrpSpPr/>
          <p:nvPr/>
        </p:nvGrpSpPr>
        <p:grpSpPr>
          <a:xfrm>
            <a:off x="2567608" y="2136616"/>
            <a:ext cx="6096000" cy="4056481"/>
            <a:chOff x="0" y="3759"/>
            <a:chExt cx="6096000" cy="4056481"/>
          </a:xfrm>
        </p:grpSpPr>
        <p:sp>
          <p:nvSpPr>
            <p:cNvPr id="201" name="Google Shape;201;p5"/>
            <p:cNvSpPr/>
            <p:nvPr/>
          </p:nvSpPr>
          <p:spPr>
            <a:xfrm>
              <a:off x="0" y="239919"/>
              <a:ext cx="6096000" cy="907200"/>
            </a:xfrm>
            <a:prstGeom prst="rect">
              <a:avLst/>
            </a:prstGeom>
            <a:solidFill>
              <a:schemeClr val="lt1">
                <a:alpha val="89411"/>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5"/>
            <p:cNvSpPr txBox="1"/>
            <p:nvPr/>
          </p:nvSpPr>
          <p:spPr>
            <a:xfrm>
              <a:off x="0" y="239919"/>
              <a:ext cx="6096000" cy="907200"/>
            </a:xfrm>
            <a:prstGeom prst="rect">
              <a:avLst/>
            </a:prstGeom>
            <a:noFill/>
            <a:ln>
              <a:noFill/>
            </a:ln>
          </p:spPr>
          <p:txBody>
            <a:bodyPr spcFirstLastPara="1" wrap="square" lIns="473100" tIns="333225" rIns="473100" bIns="113775" anchor="t" anchorCtr="0">
              <a:noAutofit/>
            </a:bodyPr>
            <a:lstStyle/>
            <a:p>
              <a:pPr marL="171450" marR="0" lvl="1" indent="-171450" algn="l" rtl="0">
                <a:lnSpc>
                  <a:spcPct val="90000"/>
                </a:lnSpc>
                <a:spcBef>
                  <a:spcPts val="0"/>
                </a:spcBef>
                <a:spcAft>
                  <a:spcPts val="0"/>
                </a:spcAft>
                <a:buClr>
                  <a:srgbClr val="262626"/>
                </a:buClr>
                <a:buSzPts val="1600"/>
                <a:buFont typeface="Calibri"/>
                <a:buChar char="•"/>
              </a:pPr>
              <a:r>
                <a:rPr lang="es-ES" sz="1600" b="0" i="0" u="none" strike="noStrike" cap="none">
                  <a:solidFill>
                    <a:srgbClr val="262626"/>
                  </a:solidFill>
                  <a:latin typeface="Calibri"/>
                  <a:ea typeface="Calibri"/>
                  <a:cs typeface="Calibri"/>
                  <a:sym typeface="Calibri"/>
                </a:rPr>
                <a:t>¿Cuáles son los riesgos que pueden hacer que fracase el proyecto?.</a:t>
              </a:r>
              <a:endParaRPr sz="1600" b="0" i="0" u="none" strike="noStrike" cap="none">
                <a:solidFill>
                  <a:schemeClr val="dk1"/>
                </a:solidFill>
                <a:latin typeface="Arial"/>
                <a:ea typeface="Arial"/>
                <a:cs typeface="Arial"/>
                <a:sym typeface="Arial"/>
              </a:endParaRPr>
            </a:p>
          </p:txBody>
        </p:sp>
        <p:sp>
          <p:nvSpPr>
            <p:cNvPr id="203" name="Google Shape;203;p5"/>
            <p:cNvSpPr/>
            <p:nvPr/>
          </p:nvSpPr>
          <p:spPr>
            <a:xfrm>
              <a:off x="304800" y="3759"/>
              <a:ext cx="4267200" cy="472320"/>
            </a:xfrm>
            <a:prstGeom prst="roundRect">
              <a:avLst>
                <a:gd name="adj" fmla="val 16667"/>
              </a:avLst>
            </a:prstGeom>
            <a:gradFill>
              <a:gsLst>
                <a:gs pos="0">
                  <a:schemeClr val="accent1"/>
                </a:gs>
                <a:gs pos="41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5"/>
            <p:cNvSpPr txBox="1"/>
            <p:nvPr/>
          </p:nvSpPr>
          <p:spPr>
            <a:xfrm>
              <a:off x="327857" y="26816"/>
              <a:ext cx="4221086" cy="426206"/>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s-ES" sz="1600" b="0" i="0" u="none" strike="noStrike" cap="none">
                  <a:solidFill>
                    <a:srgbClr val="262626"/>
                  </a:solidFill>
                  <a:latin typeface="Calibri"/>
                  <a:ea typeface="Calibri"/>
                  <a:cs typeface="Calibri"/>
                  <a:sym typeface="Calibri"/>
                </a:rPr>
                <a:t>“…a lo que ocurrirá en el futuro”.</a:t>
              </a:r>
              <a:endParaRPr sz="1600" b="0" i="0" u="none" strike="noStrike" cap="none">
                <a:solidFill>
                  <a:schemeClr val="lt1"/>
                </a:solidFill>
                <a:latin typeface="Arial"/>
                <a:ea typeface="Arial"/>
                <a:cs typeface="Arial"/>
                <a:sym typeface="Arial"/>
              </a:endParaRPr>
            </a:p>
          </p:txBody>
        </p:sp>
        <p:sp>
          <p:nvSpPr>
            <p:cNvPr id="205" name="Google Shape;205;p5"/>
            <p:cNvSpPr/>
            <p:nvPr/>
          </p:nvSpPr>
          <p:spPr>
            <a:xfrm>
              <a:off x="0" y="1469679"/>
              <a:ext cx="6096000" cy="1134000"/>
            </a:xfrm>
            <a:prstGeom prst="rect">
              <a:avLst/>
            </a:prstGeom>
            <a:solidFill>
              <a:schemeClr val="lt1">
                <a:alpha val="89411"/>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 name="Google Shape;206;p5"/>
            <p:cNvSpPr txBox="1"/>
            <p:nvPr/>
          </p:nvSpPr>
          <p:spPr>
            <a:xfrm>
              <a:off x="0" y="1469679"/>
              <a:ext cx="6096000" cy="1134000"/>
            </a:xfrm>
            <a:prstGeom prst="rect">
              <a:avLst/>
            </a:prstGeom>
            <a:noFill/>
            <a:ln>
              <a:noFill/>
            </a:ln>
          </p:spPr>
          <p:txBody>
            <a:bodyPr spcFirstLastPara="1" wrap="square" lIns="473100" tIns="333225" rIns="473100" bIns="113775" anchor="t" anchorCtr="0">
              <a:noAutofit/>
            </a:bodyPr>
            <a:lstStyle/>
            <a:p>
              <a:pPr marL="171450" marR="0" lvl="1" indent="-171450" algn="l" rtl="0">
                <a:lnSpc>
                  <a:spcPct val="90000"/>
                </a:lnSpc>
                <a:spcBef>
                  <a:spcPts val="0"/>
                </a:spcBef>
                <a:spcAft>
                  <a:spcPts val="0"/>
                </a:spcAft>
                <a:buClr>
                  <a:srgbClr val="262626"/>
                </a:buClr>
                <a:buSzPts val="1600"/>
                <a:buFont typeface="Calibri"/>
                <a:buChar char="•"/>
              </a:pPr>
              <a:r>
                <a:rPr lang="es-ES" sz="1600" b="0" i="0" u="none" strike="noStrike" cap="none">
                  <a:solidFill>
                    <a:srgbClr val="262626"/>
                  </a:solidFill>
                  <a:latin typeface="Calibri"/>
                  <a:ea typeface="Calibri"/>
                  <a:cs typeface="Calibri"/>
                  <a:sym typeface="Calibri"/>
                </a:rPr>
                <a:t>¿Cómo afectarán al éxito global y a los plazos los cambios en los requisitos del cliente, en las tecnologías de desarrollo, etc.?</a:t>
              </a:r>
              <a:endParaRPr sz="1600" b="0" i="0" u="none" strike="noStrike" cap="none">
                <a:solidFill>
                  <a:schemeClr val="dk1"/>
                </a:solidFill>
                <a:latin typeface="Arial"/>
                <a:ea typeface="Arial"/>
                <a:cs typeface="Arial"/>
                <a:sym typeface="Arial"/>
              </a:endParaRPr>
            </a:p>
          </p:txBody>
        </p:sp>
        <p:sp>
          <p:nvSpPr>
            <p:cNvPr id="207" name="Google Shape;207;p5"/>
            <p:cNvSpPr/>
            <p:nvPr/>
          </p:nvSpPr>
          <p:spPr>
            <a:xfrm>
              <a:off x="304800" y="1233519"/>
              <a:ext cx="4267200" cy="472320"/>
            </a:xfrm>
            <a:prstGeom prst="roundRect">
              <a:avLst>
                <a:gd name="adj" fmla="val 16667"/>
              </a:avLst>
            </a:prstGeom>
            <a:gradFill>
              <a:gsLst>
                <a:gs pos="0">
                  <a:schemeClr val="dk2"/>
                </a:gs>
                <a:gs pos="38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 name="Google Shape;208;p5"/>
            <p:cNvSpPr txBox="1"/>
            <p:nvPr/>
          </p:nvSpPr>
          <p:spPr>
            <a:xfrm>
              <a:off x="327857" y="1256576"/>
              <a:ext cx="4221086" cy="426206"/>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s-ES" sz="1600" b="0" i="0" u="none" strike="noStrike" cap="none">
                  <a:solidFill>
                    <a:srgbClr val="262626"/>
                  </a:solidFill>
                  <a:latin typeface="Calibri"/>
                  <a:ea typeface="Calibri"/>
                  <a:cs typeface="Calibri"/>
                  <a:sym typeface="Calibri"/>
                </a:rPr>
                <a:t>“…a como afectarán los cambios al desarrollo”</a:t>
              </a:r>
              <a:endParaRPr sz="1600" b="0" i="0" u="none" strike="noStrike" cap="none">
                <a:solidFill>
                  <a:schemeClr val="lt1"/>
                </a:solidFill>
                <a:latin typeface="Arial"/>
                <a:ea typeface="Arial"/>
                <a:cs typeface="Arial"/>
                <a:sym typeface="Arial"/>
              </a:endParaRPr>
            </a:p>
          </p:txBody>
        </p:sp>
        <p:sp>
          <p:nvSpPr>
            <p:cNvPr id="209" name="Google Shape;209;p5"/>
            <p:cNvSpPr/>
            <p:nvPr/>
          </p:nvSpPr>
          <p:spPr>
            <a:xfrm>
              <a:off x="0" y="2926240"/>
              <a:ext cx="6096000" cy="1134000"/>
            </a:xfrm>
            <a:prstGeom prst="rect">
              <a:avLst/>
            </a:prstGeom>
            <a:solidFill>
              <a:schemeClr val="lt1">
                <a:alpha val="89411"/>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5"/>
            <p:cNvSpPr txBox="1"/>
            <p:nvPr/>
          </p:nvSpPr>
          <p:spPr>
            <a:xfrm>
              <a:off x="0" y="2926240"/>
              <a:ext cx="6096000" cy="1134000"/>
            </a:xfrm>
            <a:prstGeom prst="rect">
              <a:avLst/>
            </a:prstGeom>
            <a:noFill/>
            <a:ln>
              <a:noFill/>
            </a:ln>
          </p:spPr>
          <p:txBody>
            <a:bodyPr spcFirstLastPara="1" wrap="square" lIns="473100" tIns="333225" rIns="473100" bIns="113775" anchor="t" anchorCtr="0">
              <a:noAutofit/>
            </a:bodyPr>
            <a:lstStyle/>
            <a:p>
              <a:pPr marL="171450" marR="0" lvl="1" indent="-171450" algn="l" rtl="0">
                <a:lnSpc>
                  <a:spcPct val="90000"/>
                </a:lnSpc>
                <a:spcBef>
                  <a:spcPts val="0"/>
                </a:spcBef>
                <a:spcAft>
                  <a:spcPts val="0"/>
                </a:spcAft>
                <a:buClr>
                  <a:srgbClr val="262626"/>
                </a:buClr>
                <a:buSzPts val="1600"/>
                <a:buFont typeface="Calibri"/>
                <a:buChar char="•"/>
              </a:pPr>
              <a:r>
                <a:rPr lang="es-ES" sz="1600" b="0" i="0" u="none" strike="noStrike" cap="none">
                  <a:solidFill>
                    <a:srgbClr val="262626"/>
                  </a:solidFill>
                  <a:latin typeface="Calibri"/>
                  <a:ea typeface="Calibri"/>
                  <a:cs typeface="Calibri"/>
                  <a:sym typeface="Calibri"/>
                </a:rPr>
                <a:t>¿Qué métodos y herramientas debemos usar, cuánta gente debe estar involucrada, cuánta importancia hay que darle a la calidad?</a:t>
              </a:r>
              <a:endParaRPr sz="1600" b="0" i="0" u="none" strike="noStrike" cap="none">
                <a:solidFill>
                  <a:schemeClr val="dk1"/>
                </a:solidFill>
                <a:latin typeface="Arial"/>
                <a:ea typeface="Arial"/>
                <a:cs typeface="Arial"/>
                <a:sym typeface="Arial"/>
              </a:endParaRPr>
            </a:p>
          </p:txBody>
        </p:sp>
        <p:sp>
          <p:nvSpPr>
            <p:cNvPr id="211" name="Google Shape;211;p5"/>
            <p:cNvSpPr/>
            <p:nvPr/>
          </p:nvSpPr>
          <p:spPr>
            <a:xfrm>
              <a:off x="304800" y="2690080"/>
              <a:ext cx="4267200" cy="472320"/>
            </a:xfrm>
            <a:prstGeom prst="roundRect">
              <a:avLst>
                <a:gd name="adj" fmla="val 16667"/>
              </a:avLst>
            </a:prstGeom>
            <a:gradFill>
              <a:gsLst>
                <a:gs pos="0">
                  <a:schemeClr val="dk2"/>
                </a:gs>
                <a:gs pos="38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5"/>
            <p:cNvSpPr txBox="1"/>
            <p:nvPr/>
          </p:nvSpPr>
          <p:spPr>
            <a:xfrm>
              <a:off x="327857" y="2713137"/>
              <a:ext cx="4221086" cy="426206"/>
            </a:xfrm>
            <a:prstGeom prst="rect">
              <a:avLst/>
            </a:prstGeom>
            <a:noFill/>
            <a:ln>
              <a:noFill/>
            </a:ln>
          </p:spPr>
          <p:txBody>
            <a:bodyPr spcFirstLastPara="1" wrap="square" lIns="161275" tIns="0" rIns="161275" bIns="0" anchor="ctr" anchorCtr="0">
              <a:noAutofit/>
            </a:bodyPr>
            <a:lstStyle/>
            <a:p>
              <a:pPr marL="0" marR="0" lvl="0" indent="0" algn="l" rtl="0">
                <a:lnSpc>
                  <a:spcPct val="90000"/>
                </a:lnSpc>
                <a:spcBef>
                  <a:spcPts val="0"/>
                </a:spcBef>
                <a:spcAft>
                  <a:spcPts val="0"/>
                </a:spcAft>
                <a:buNone/>
              </a:pPr>
              <a:r>
                <a:rPr lang="es-ES" sz="1600" b="0" i="0" u="none" strike="noStrike" cap="none">
                  <a:solidFill>
                    <a:srgbClr val="262626"/>
                  </a:solidFill>
                  <a:latin typeface="Calibri"/>
                  <a:ea typeface="Calibri"/>
                  <a:cs typeface="Calibri"/>
                  <a:sym typeface="Calibri"/>
                </a:rPr>
                <a:t>“….a las elecciones”</a:t>
              </a:r>
              <a:endParaRPr sz="1600" b="0"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4"/>
          <p:cNvSpPr txBox="1"/>
          <p:nvPr/>
        </p:nvSpPr>
        <p:spPr>
          <a:xfrm>
            <a:off x="824020" y="451808"/>
            <a:ext cx="10345727"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Gestión de Riesgos en el desarrollo de software. </a:t>
            </a:r>
            <a:endParaRPr sz="4000" b="0" i="0" u="none" strike="noStrike" cap="none">
              <a:solidFill>
                <a:srgbClr val="4A6617"/>
              </a:solidFill>
              <a:latin typeface="Calibri"/>
              <a:ea typeface="Calibri"/>
              <a:cs typeface="Calibri"/>
              <a:sym typeface="Calibri"/>
            </a:endParaRPr>
          </a:p>
        </p:txBody>
      </p:sp>
      <p:sp>
        <p:nvSpPr>
          <p:cNvPr id="218" name="Google Shape;218;p344"/>
          <p:cNvSpPr txBox="1"/>
          <p:nvPr/>
        </p:nvSpPr>
        <p:spPr>
          <a:xfrm flipH="1">
            <a:off x="824050" y="1969477"/>
            <a:ext cx="10209600" cy="415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La “</a:t>
            </a:r>
            <a:r>
              <a:rPr lang="es-ES" sz="2400" b="0" i="1" u="none" strike="noStrike" cap="none">
                <a:solidFill>
                  <a:srgbClr val="262626"/>
                </a:solidFill>
                <a:latin typeface="Calibri"/>
                <a:ea typeface="Calibri"/>
                <a:cs typeface="Calibri"/>
                <a:sym typeface="Calibri"/>
              </a:rPr>
              <a:t>deuda técnica</a:t>
            </a:r>
            <a:r>
              <a:rPr lang="es-ES" sz="2400" b="0" i="0" u="none" strike="noStrike" cap="none">
                <a:solidFill>
                  <a:srgbClr val="262626"/>
                </a:solidFill>
                <a:latin typeface="Calibri"/>
                <a:ea typeface="Calibri"/>
                <a:cs typeface="Calibri"/>
                <a:sym typeface="Calibri"/>
              </a:rPr>
              <a:t>” es el </a:t>
            </a:r>
            <a:r>
              <a:rPr lang="es-ES" sz="2400">
                <a:solidFill>
                  <a:srgbClr val="262626"/>
                </a:solidFill>
                <a:latin typeface="Calibri"/>
                <a:ea typeface="Calibri"/>
                <a:cs typeface="Calibri"/>
                <a:sym typeface="Calibri"/>
              </a:rPr>
              <a:t>término</a:t>
            </a:r>
            <a:r>
              <a:rPr lang="es-ES" sz="2400" b="0" i="0" u="none" strike="noStrike" cap="none">
                <a:solidFill>
                  <a:srgbClr val="262626"/>
                </a:solidFill>
                <a:latin typeface="Calibri"/>
                <a:ea typeface="Calibri"/>
                <a:cs typeface="Calibri"/>
                <a:sym typeface="Calibri"/>
              </a:rPr>
              <a:t> que se utiliza para describir los costos asociados al aplazamiento de actividades , tales como documentación y refactorización del software. </a:t>
            </a:r>
            <a:endParaRPr/>
          </a:p>
          <a:p>
            <a:pPr marL="0" marR="0" lvl="0" indent="0" algn="l"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La </a:t>
            </a:r>
            <a:r>
              <a:rPr lang="es-ES" sz="2400" b="0" i="1" u="none" strike="noStrike" cap="none">
                <a:solidFill>
                  <a:srgbClr val="262626"/>
                </a:solidFill>
                <a:latin typeface="Calibri"/>
                <a:ea typeface="Calibri"/>
                <a:cs typeface="Calibri"/>
                <a:sym typeface="Calibri"/>
              </a:rPr>
              <a:t>deuda técnica </a:t>
            </a:r>
            <a:r>
              <a:rPr lang="es-ES" sz="2400" b="0" i="0" u="none" strike="noStrike" cap="none">
                <a:solidFill>
                  <a:srgbClr val="262626"/>
                </a:solidFill>
                <a:latin typeface="Calibri"/>
                <a:ea typeface="Calibri"/>
                <a:cs typeface="Calibri"/>
                <a:sym typeface="Calibri"/>
              </a:rPr>
              <a:t>que no se paga , resulta en un producto de mala calidad, documentación insuficiente, complejidad innecesaria.</a:t>
            </a:r>
            <a:endParaRPr/>
          </a:p>
          <a:p>
            <a:pPr marL="0" marR="0" lvl="0" indent="0" algn="l"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La </a:t>
            </a:r>
            <a:r>
              <a:rPr lang="es-ES" sz="2400" b="0" i="1" u="none" strike="noStrike" cap="none">
                <a:solidFill>
                  <a:srgbClr val="262626"/>
                </a:solidFill>
                <a:latin typeface="Calibri"/>
                <a:ea typeface="Calibri"/>
                <a:cs typeface="Calibri"/>
                <a:sym typeface="Calibri"/>
              </a:rPr>
              <a:t>deuda técnica </a:t>
            </a:r>
            <a:r>
              <a:rPr lang="es-ES" sz="2400" b="0" i="0" u="none" strike="noStrike" cap="none">
                <a:solidFill>
                  <a:srgbClr val="262626"/>
                </a:solidFill>
                <a:latin typeface="Calibri"/>
                <a:ea typeface="Calibri"/>
                <a:cs typeface="Calibri"/>
                <a:sym typeface="Calibri"/>
              </a:rPr>
              <a:t>implica que los costos (esfuerzo, tiempo, recurso) de luchar con temas técnicos se puede reducir si se afrontan los problemas al principio, en ves de dejarlos para el final.</a:t>
            </a:r>
            <a:endParaRPr/>
          </a:p>
          <a:p>
            <a:pPr marL="0" marR="0" lvl="0" indent="0" algn="l"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s-ES" sz="2400" b="0" i="0" u="none" strike="noStrike" cap="none">
                <a:solidFill>
                  <a:srgbClr val="262626"/>
                </a:solidFill>
                <a:latin typeface="Calibri"/>
                <a:ea typeface="Calibri"/>
                <a:cs typeface="Calibri"/>
                <a:sym typeface="Calibri"/>
              </a:rPr>
              <a:t>El desarrollo ágil no implica dejar de lado la gestión de riesgos , ya que podría llevar a obtener una </a:t>
            </a:r>
            <a:r>
              <a:rPr lang="es-ES" sz="2400" b="0" i="1" u="none" strike="noStrike" cap="none">
                <a:solidFill>
                  <a:srgbClr val="262626"/>
                </a:solidFill>
                <a:latin typeface="Calibri"/>
                <a:ea typeface="Calibri"/>
                <a:cs typeface="Calibri"/>
                <a:sym typeface="Calibri"/>
              </a:rPr>
              <a:t>deuda técnica </a:t>
            </a:r>
            <a:endParaRPr sz="1200" b="0" i="1"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p:nvPr/>
        </p:nvSpPr>
        <p:spPr>
          <a:xfrm>
            <a:off x="655209" y="521675"/>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Gestión de Riesgos – Estrategias </a:t>
            </a:r>
            <a:endParaRPr sz="4000" b="0" i="0" u="none" strike="noStrike" cap="none">
              <a:solidFill>
                <a:srgbClr val="4A6617"/>
              </a:solidFill>
              <a:latin typeface="Calibri"/>
              <a:ea typeface="Calibri"/>
              <a:cs typeface="Calibri"/>
              <a:sym typeface="Calibri"/>
            </a:endParaRPr>
          </a:p>
        </p:txBody>
      </p:sp>
      <p:sp>
        <p:nvSpPr>
          <p:cNvPr id="224" name="Google Shape;224;p6"/>
          <p:cNvSpPr txBox="1"/>
          <p:nvPr/>
        </p:nvSpPr>
        <p:spPr>
          <a:xfrm>
            <a:off x="815950" y="6215945"/>
            <a:ext cx="3497400" cy="404280"/>
          </a:xfrm>
          <a:prstGeom prst="rect">
            <a:avLst/>
          </a:prstGeom>
          <a:noFill/>
          <a:ln>
            <a:noFill/>
          </a:ln>
        </p:spPr>
        <p:txBody>
          <a:bodyPr spcFirstLastPara="1" wrap="square" lIns="91425" tIns="45700" rIns="91425" bIns="45700" anchor="t" anchorCtr="0">
            <a:no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grpSp>
        <p:nvGrpSpPr>
          <p:cNvPr id="225" name="Google Shape;225;p6"/>
          <p:cNvGrpSpPr/>
          <p:nvPr/>
        </p:nvGrpSpPr>
        <p:grpSpPr>
          <a:xfrm>
            <a:off x="2692241" y="2056065"/>
            <a:ext cx="6575069" cy="3441148"/>
            <a:chOff x="127590" y="262833"/>
            <a:chExt cx="6575069" cy="3441148"/>
          </a:xfrm>
        </p:grpSpPr>
        <p:sp>
          <p:nvSpPr>
            <p:cNvPr id="226" name="Google Shape;226;p6"/>
            <p:cNvSpPr/>
            <p:nvPr/>
          </p:nvSpPr>
          <p:spPr>
            <a:xfrm>
              <a:off x="127590" y="324037"/>
              <a:ext cx="1569760" cy="1303046"/>
            </a:xfrm>
            <a:prstGeom prst="chord">
              <a:avLst>
                <a:gd name="adj1" fmla="val 4800000"/>
                <a:gd name="adj2" fmla="val 16800000"/>
              </a:avLst>
            </a:prstGeom>
            <a:solidFill>
              <a:srgbClr val="E8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506461" y="648076"/>
              <a:ext cx="812006" cy="812006"/>
            </a:xfrm>
            <a:prstGeom prst="pie">
              <a:avLst>
                <a:gd name="adj1" fmla="val 10800000"/>
                <a:gd name="adj2" fmla="val 16200000"/>
              </a:avLst>
            </a:prstGeom>
            <a:solidFill>
              <a:srgbClr val="AD0000"/>
            </a:solidFill>
            <a:ln w="25400" cap="flat" cmpd="sng">
              <a:solidFill>
                <a:srgbClr val="AD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378554" y="2232249"/>
              <a:ext cx="2247202" cy="6090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6"/>
            <p:cNvSpPr txBox="1"/>
            <p:nvPr/>
          </p:nvSpPr>
          <p:spPr>
            <a:xfrm>
              <a:off x="378554" y="2232249"/>
              <a:ext cx="2247202" cy="609004"/>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s-ES" sz="2000" b="0" i="0" u="none" strike="noStrike" cap="none">
                  <a:solidFill>
                    <a:schemeClr val="dk1"/>
                  </a:solidFill>
                  <a:latin typeface="Calibri"/>
                  <a:ea typeface="Calibri"/>
                  <a:cs typeface="Calibri"/>
                  <a:sym typeface="Calibri"/>
                </a:rPr>
                <a:t>reaccionar ante el problema y “gestionar la crisis” (Indiana Jones…).</a:t>
              </a:r>
              <a:endParaRPr sz="2000" b="0" i="0" u="none" strike="noStrike" cap="none">
                <a:solidFill>
                  <a:schemeClr val="dk1"/>
                </a:solidFill>
                <a:latin typeface="Arial"/>
                <a:ea typeface="Arial"/>
                <a:cs typeface="Arial"/>
                <a:sym typeface="Arial"/>
              </a:endParaRPr>
            </a:p>
          </p:txBody>
        </p:sp>
        <p:sp>
          <p:nvSpPr>
            <p:cNvPr id="230" name="Google Shape;230;p6"/>
            <p:cNvSpPr/>
            <p:nvPr/>
          </p:nvSpPr>
          <p:spPr>
            <a:xfrm>
              <a:off x="1353963" y="576072"/>
              <a:ext cx="2030015" cy="291185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6"/>
            <p:cNvSpPr txBox="1"/>
            <p:nvPr/>
          </p:nvSpPr>
          <p:spPr>
            <a:xfrm>
              <a:off x="1353963" y="576072"/>
              <a:ext cx="2030015" cy="291185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s-ES" sz="3100" b="0" i="0" u="none" strike="noStrike" cap="none">
                  <a:solidFill>
                    <a:schemeClr val="dk1"/>
                  </a:solidFill>
                  <a:latin typeface="Arial"/>
                  <a:ea typeface="Arial"/>
                  <a:cs typeface="Arial"/>
                  <a:sym typeface="Arial"/>
                </a:rPr>
                <a:t>Reactivas</a:t>
              </a:r>
              <a:endParaRPr sz="3100" b="0" i="0" u="none" strike="noStrike" cap="none">
                <a:solidFill>
                  <a:schemeClr val="dk1"/>
                </a:solidFill>
                <a:latin typeface="Arial"/>
                <a:ea typeface="Arial"/>
                <a:cs typeface="Arial"/>
                <a:sym typeface="Arial"/>
              </a:endParaRPr>
            </a:p>
          </p:txBody>
        </p:sp>
        <p:sp>
          <p:nvSpPr>
            <p:cNvPr id="232" name="Google Shape;232;p6"/>
            <p:cNvSpPr/>
            <p:nvPr/>
          </p:nvSpPr>
          <p:spPr>
            <a:xfrm>
              <a:off x="3816420" y="262833"/>
              <a:ext cx="1391474" cy="1433262"/>
            </a:xfrm>
            <a:prstGeom prst="chord">
              <a:avLst>
                <a:gd name="adj1" fmla="val 4800000"/>
                <a:gd name="adj2" fmla="val 16800000"/>
              </a:avLst>
            </a:prstGeom>
            <a:solidFill>
              <a:srgbClr val="E8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6"/>
            <p:cNvSpPr/>
            <p:nvPr/>
          </p:nvSpPr>
          <p:spPr>
            <a:xfrm>
              <a:off x="4070103" y="400563"/>
              <a:ext cx="1113179" cy="1146609"/>
            </a:xfrm>
            <a:prstGeom prst="pie">
              <a:avLst>
                <a:gd name="adj1" fmla="val 5400000"/>
                <a:gd name="adj2" fmla="val 16200000"/>
              </a:avLst>
            </a:prstGeom>
            <a:solidFill>
              <a:srgbClr val="D59393"/>
            </a:solidFill>
            <a:ln w="25400" cap="flat" cmpd="sng">
              <a:solidFill>
                <a:srgbClr val="D593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6"/>
            <p:cNvSpPr/>
            <p:nvPr/>
          </p:nvSpPr>
          <p:spPr>
            <a:xfrm>
              <a:off x="3759137" y="1800198"/>
              <a:ext cx="2943522" cy="6090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6"/>
            <p:cNvSpPr txBox="1"/>
            <p:nvPr/>
          </p:nvSpPr>
          <p:spPr>
            <a:xfrm>
              <a:off x="3759137" y="1800198"/>
              <a:ext cx="2943522" cy="609004"/>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r>
                <a:rPr lang="es-ES" sz="2000" b="0" i="0" u="none" strike="noStrike" cap="none">
                  <a:solidFill>
                    <a:schemeClr val="dk1"/>
                  </a:solidFill>
                  <a:latin typeface="Calibri"/>
                  <a:ea typeface="Calibri"/>
                  <a:cs typeface="Calibri"/>
                  <a:sym typeface="Calibri"/>
                </a:rPr>
                <a:t>tener estrategias de tratamiento</a:t>
              </a:r>
              <a:r>
                <a:rPr lang="es-ES" sz="1600" b="0" i="0" u="none" strike="noStrike" cap="none">
                  <a:solidFill>
                    <a:schemeClr val="dk1"/>
                  </a:solidFill>
                  <a:latin typeface="Calibri"/>
                  <a:ea typeface="Calibri"/>
                  <a:cs typeface="Calibri"/>
                  <a:sym typeface="Calibri"/>
                </a:rPr>
                <a:t>.</a:t>
              </a:r>
              <a:endParaRPr sz="1600" b="0" i="0" u="none" strike="noStrike" cap="none">
                <a:solidFill>
                  <a:schemeClr val="dk1"/>
                </a:solidFill>
                <a:latin typeface="Arial"/>
                <a:ea typeface="Arial"/>
                <a:cs typeface="Arial"/>
                <a:sym typeface="Arial"/>
              </a:endParaRPr>
            </a:p>
          </p:txBody>
        </p:sp>
        <p:sp>
          <p:nvSpPr>
            <p:cNvPr id="236" name="Google Shape;236;p6"/>
            <p:cNvSpPr/>
            <p:nvPr/>
          </p:nvSpPr>
          <p:spPr>
            <a:xfrm>
              <a:off x="4844241" y="504068"/>
              <a:ext cx="1858418" cy="319991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6"/>
            <p:cNvSpPr txBox="1"/>
            <p:nvPr/>
          </p:nvSpPr>
          <p:spPr>
            <a:xfrm>
              <a:off x="4844241" y="504068"/>
              <a:ext cx="1858418" cy="319991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s-ES" sz="3100" b="0" i="0" u="none" strike="noStrike" cap="none">
                  <a:solidFill>
                    <a:schemeClr val="dk1"/>
                  </a:solidFill>
                  <a:latin typeface="Arial"/>
                  <a:ea typeface="Arial"/>
                  <a:cs typeface="Arial"/>
                  <a:sym typeface="Arial"/>
                </a:rPr>
                <a:t>Proactivas</a:t>
              </a:r>
              <a:endParaRPr sz="3100" b="0" i="0" u="none" strike="noStrike" cap="none">
                <a:solidFill>
                  <a:schemeClr val="dk1"/>
                </a:solidFill>
                <a:latin typeface="Arial"/>
                <a:ea typeface="Arial"/>
                <a:cs typeface="Arial"/>
                <a:sym typeface="Arial"/>
              </a:endParaRPr>
            </a:p>
          </p:txBody>
        </p:sp>
      </p:grpSp>
      <p:pic>
        <p:nvPicPr>
          <p:cNvPr id="238" name="Google Shape;238;p6"/>
          <p:cNvPicPr preferRelativeResize="0"/>
          <p:nvPr/>
        </p:nvPicPr>
        <p:blipFill rotWithShape="1">
          <a:blip r:embed="rId3">
            <a:alphaModFix/>
          </a:blip>
          <a:srcRect/>
          <a:stretch/>
        </p:blipFill>
        <p:spPr>
          <a:xfrm>
            <a:off x="5190407" y="4414254"/>
            <a:ext cx="4824536" cy="23804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7"/>
          <p:cNvSpPr txBox="1"/>
          <p:nvPr/>
        </p:nvSpPr>
        <p:spPr>
          <a:xfrm>
            <a:off x="752504" y="455033"/>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a:solidFill>
                  <a:srgbClr val="4A6617"/>
                </a:solidFill>
                <a:latin typeface="Calibri"/>
                <a:ea typeface="Calibri"/>
                <a:cs typeface="Calibri"/>
                <a:sym typeface="Calibri"/>
              </a:rPr>
              <a:t>Riesgos de software</a:t>
            </a:r>
            <a:endParaRPr sz="4000" b="0" i="0" u="none" strike="noStrike" cap="none">
              <a:solidFill>
                <a:srgbClr val="4A6617"/>
              </a:solidFill>
              <a:latin typeface="Calibri"/>
              <a:ea typeface="Calibri"/>
              <a:cs typeface="Calibri"/>
              <a:sym typeface="Calibri"/>
            </a:endParaRPr>
          </a:p>
        </p:txBody>
      </p:sp>
      <p:sp>
        <p:nvSpPr>
          <p:cNvPr id="244" name="Google Shape;244;p7"/>
          <p:cNvSpPr txBox="1"/>
          <p:nvPr/>
        </p:nvSpPr>
        <p:spPr>
          <a:xfrm>
            <a:off x="2031600" y="6453360"/>
            <a:ext cx="3497400" cy="404280"/>
          </a:xfrm>
          <a:prstGeom prst="rect">
            <a:avLst/>
          </a:prstGeom>
          <a:noFill/>
          <a:ln>
            <a:noFill/>
          </a:ln>
        </p:spPr>
        <p:txBody>
          <a:bodyPr spcFirstLastPara="1" wrap="square" lIns="91425" tIns="45700" rIns="91425" bIns="45700" anchor="t" anchorCtr="0">
            <a:normAutofit/>
          </a:bodyPr>
          <a:lstStyle/>
          <a:p>
            <a:pPr marL="68760" marR="0" lvl="0" indent="-6876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grpSp>
        <p:nvGrpSpPr>
          <p:cNvPr id="245" name="Google Shape;245;p7"/>
          <p:cNvGrpSpPr/>
          <p:nvPr/>
        </p:nvGrpSpPr>
        <p:grpSpPr>
          <a:xfrm>
            <a:off x="3116383" y="2060149"/>
            <a:ext cx="5362941" cy="4061054"/>
            <a:chOff x="350570" y="1472"/>
            <a:chExt cx="5362941" cy="4061054"/>
          </a:xfrm>
        </p:grpSpPr>
        <p:sp>
          <p:nvSpPr>
            <p:cNvPr id="246" name="Google Shape;246;p7"/>
            <p:cNvSpPr/>
            <p:nvPr/>
          </p:nvSpPr>
          <p:spPr>
            <a:xfrm>
              <a:off x="382488" y="1472"/>
              <a:ext cx="2032601" cy="1480839"/>
            </a:xfrm>
            <a:prstGeom prst="ellipse">
              <a:avLst/>
            </a:prstGeom>
            <a:solidFill>
              <a:srgbClr val="8C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7"/>
            <p:cNvSpPr txBox="1"/>
            <p:nvPr/>
          </p:nvSpPr>
          <p:spPr>
            <a:xfrm>
              <a:off x="350570" y="184261"/>
              <a:ext cx="1957009" cy="1047111"/>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None/>
              </a:pPr>
              <a:r>
                <a:rPr lang="es-ES" sz="2000" b="0" i="0" u="none" strike="noStrike" cap="none" dirty="0">
                  <a:solidFill>
                    <a:schemeClr val="lt1"/>
                  </a:solidFill>
                  <a:latin typeface="Arial"/>
                  <a:ea typeface="Arial"/>
                  <a:cs typeface="Arial"/>
                  <a:sym typeface="Arial"/>
                </a:rPr>
                <a:t>Incertidumbre</a:t>
              </a:r>
              <a:endParaRPr sz="2000" b="0" i="0" u="none" strike="noStrike" cap="none" dirty="0">
                <a:solidFill>
                  <a:schemeClr val="lt1"/>
                </a:solidFill>
                <a:latin typeface="Arial"/>
                <a:ea typeface="Arial"/>
                <a:cs typeface="Arial"/>
                <a:sym typeface="Arial"/>
              </a:endParaRPr>
            </a:p>
          </p:txBody>
        </p:sp>
        <p:sp>
          <p:nvSpPr>
            <p:cNvPr id="248" name="Google Shape;248;p7"/>
            <p:cNvSpPr/>
            <p:nvPr/>
          </p:nvSpPr>
          <p:spPr>
            <a:xfrm>
              <a:off x="693464" y="1602556"/>
              <a:ext cx="858887" cy="858887"/>
            </a:xfrm>
            <a:prstGeom prst="mathPlus">
              <a:avLst>
                <a:gd name="adj1" fmla="val 23520"/>
              </a:avLst>
            </a:prstGeom>
            <a:solidFill>
              <a:srgbClr val="B7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7"/>
            <p:cNvSpPr txBox="1"/>
            <p:nvPr/>
          </p:nvSpPr>
          <p:spPr>
            <a:xfrm>
              <a:off x="807309" y="1930994"/>
              <a:ext cx="631197" cy="20201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0" name="Google Shape;250;p7"/>
            <p:cNvSpPr/>
            <p:nvPr/>
          </p:nvSpPr>
          <p:spPr>
            <a:xfrm>
              <a:off x="382488" y="2581687"/>
              <a:ext cx="1480839" cy="1480839"/>
            </a:xfrm>
            <a:prstGeom prst="ellipse">
              <a:avLst/>
            </a:prstGeom>
            <a:solidFill>
              <a:srgbClr val="D8606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7"/>
            <p:cNvSpPr txBox="1"/>
            <p:nvPr/>
          </p:nvSpPr>
          <p:spPr>
            <a:xfrm>
              <a:off x="599352" y="2798551"/>
              <a:ext cx="1047111" cy="1047111"/>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None/>
              </a:pPr>
              <a:r>
                <a:rPr lang="es-ES" sz="2200" b="0" i="0" u="none" strike="noStrike" cap="none">
                  <a:solidFill>
                    <a:schemeClr val="lt1"/>
                  </a:solidFill>
                  <a:latin typeface="Arial"/>
                  <a:ea typeface="Arial"/>
                  <a:cs typeface="Arial"/>
                  <a:sym typeface="Arial"/>
                </a:rPr>
                <a:t>Pérdida</a:t>
              </a:r>
              <a:endParaRPr sz="2200" b="0" i="0" u="none" strike="noStrike" cap="none">
                <a:solidFill>
                  <a:schemeClr val="lt1"/>
                </a:solidFill>
                <a:latin typeface="Arial"/>
                <a:ea typeface="Arial"/>
                <a:cs typeface="Arial"/>
                <a:sym typeface="Arial"/>
              </a:endParaRPr>
            </a:p>
          </p:txBody>
        </p:sp>
        <p:sp>
          <p:nvSpPr>
            <p:cNvPr id="252" name="Google Shape;252;p7"/>
            <p:cNvSpPr/>
            <p:nvPr/>
          </p:nvSpPr>
          <p:spPr>
            <a:xfrm>
              <a:off x="2085454" y="1756563"/>
              <a:ext cx="470907" cy="550872"/>
            </a:xfrm>
            <a:prstGeom prst="rightArrow">
              <a:avLst>
                <a:gd name="adj1" fmla="val 60000"/>
                <a:gd name="adj2" fmla="val 50000"/>
              </a:avLst>
            </a:prstGeom>
            <a:solidFill>
              <a:srgbClr val="E2B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7"/>
            <p:cNvSpPr txBox="1"/>
            <p:nvPr/>
          </p:nvSpPr>
          <p:spPr>
            <a:xfrm>
              <a:off x="2085454" y="1866737"/>
              <a:ext cx="329635" cy="33052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4" name="Google Shape;254;p7"/>
            <p:cNvSpPr/>
            <p:nvPr/>
          </p:nvSpPr>
          <p:spPr>
            <a:xfrm>
              <a:off x="2751832" y="551160"/>
              <a:ext cx="2961679" cy="2961679"/>
            </a:xfrm>
            <a:prstGeom prst="ellipse">
              <a:avLst/>
            </a:prstGeom>
            <a:solidFill>
              <a:srgbClr val="D8606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 name="Google Shape;255;p7"/>
            <p:cNvSpPr txBox="1"/>
            <p:nvPr/>
          </p:nvSpPr>
          <p:spPr>
            <a:xfrm>
              <a:off x="3185560" y="984888"/>
              <a:ext cx="2094223" cy="2094223"/>
            </a:xfrm>
            <a:prstGeom prst="rect">
              <a:avLst/>
            </a:prstGeom>
            <a:noFill/>
            <a:ln>
              <a:noFill/>
            </a:ln>
          </p:spPr>
          <p:txBody>
            <a:bodyPr spcFirstLastPara="1" wrap="square" lIns="62225" tIns="62225" rIns="62225" bIns="62225" anchor="ctr" anchorCtr="0">
              <a:noAutofit/>
            </a:bodyPr>
            <a:lstStyle/>
            <a:p>
              <a:pPr marL="0" marR="0" lvl="0" indent="0" algn="ctr" rtl="0">
                <a:lnSpc>
                  <a:spcPct val="90000"/>
                </a:lnSpc>
                <a:spcBef>
                  <a:spcPts val="0"/>
                </a:spcBef>
                <a:spcAft>
                  <a:spcPts val="0"/>
                </a:spcAft>
                <a:buNone/>
              </a:pPr>
              <a:r>
                <a:rPr lang="es-ES" sz="4900" b="0" i="0" u="none" strike="noStrike" cap="none">
                  <a:solidFill>
                    <a:schemeClr val="lt1"/>
                  </a:solidFill>
                  <a:latin typeface="Arial"/>
                  <a:ea typeface="Arial"/>
                  <a:cs typeface="Arial"/>
                  <a:sym typeface="Arial"/>
                </a:rPr>
                <a:t>Riesgo</a:t>
              </a:r>
              <a:endParaRPr sz="49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
          <p:cNvSpPr txBox="1"/>
          <p:nvPr/>
        </p:nvSpPr>
        <p:spPr>
          <a:xfrm>
            <a:off x="652578" y="514276"/>
            <a:ext cx="10123273"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None/>
            </a:pPr>
            <a:r>
              <a:rPr lang="es-ES" sz="4000" b="0" i="0" u="none" strike="noStrike" cap="none" dirty="0">
                <a:solidFill>
                  <a:srgbClr val="4A6617"/>
                </a:solidFill>
                <a:latin typeface="Calibri"/>
                <a:ea typeface="Calibri"/>
                <a:cs typeface="Calibri"/>
                <a:sym typeface="Calibri"/>
              </a:rPr>
              <a:t>Categorización de los riesgos </a:t>
            </a:r>
            <a:r>
              <a:rPr lang="es-ES" sz="4000" b="1" i="0" u="sng" strike="noStrike" cap="none" dirty="0">
                <a:solidFill>
                  <a:srgbClr val="4A6617"/>
                </a:solidFill>
                <a:latin typeface="Calibri"/>
                <a:ea typeface="Calibri"/>
                <a:cs typeface="Calibri"/>
                <a:sym typeface="Calibri"/>
              </a:rPr>
              <a:t>en el desarrollo de Software</a:t>
            </a:r>
            <a:endParaRPr sz="4000" b="0" i="0" u="none" strike="noStrike" cap="none" dirty="0">
              <a:solidFill>
                <a:srgbClr val="4A6617"/>
              </a:solidFill>
              <a:latin typeface="Calibri"/>
              <a:ea typeface="Calibri"/>
              <a:cs typeface="Calibri"/>
              <a:sym typeface="Calibri"/>
            </a:endParaRPr>
          </a:p>
        </p:txBody>
      </p:sp>
      <p:pic>
        <p:nvPicPr>
          <p:cNvPr id="261" name="Google Shape;261;p8" descr="http://www.actuarios.org.co/Images/mundo.jpg"/>
          <p:cNvPicPr preferRelativeResize="0"/>
          <p:nvPr/>
        </p:nvPicPr>
        <p:blipFill rotWithShape="1">
          <a:blip r:embed="rId3">
            <a:alphaModFix/>
          </a:blip>
          <a:srcRect/>
          <a:stretch/>
        </p:blipFill>
        <p:spPr>
          <a:xfrm>
            <a:off x="9120360" y="4640040"/>
            <a:ext cx="1456920" cy="1125000"/>
          </a:xfrm>
          <a:prstGeom prst="rect">
            <a:avLst/>
          </a:prstGeom>
          <a:noFill/>
          <a:ln>
            <a:noFill/>
          </a:ln>
        </p:spPr>
      </p:pic>
      <p:grpSp>
        <p:nvGrpSpPr>
          <p:cNvPr id="262" name="Google Shape;262;p8"/>
          <p:cNvGrpSpPr/>
          <p:nvPr/>
        </p:nvGrpSpPr>
        <p:grpSpPr>
          <a:xfrm>
            <a:off x="3092996" y="2020013"/>
            <a:ext cx="6071078" cy="4064000"/>
            <a:chOff x="1279" y="0"/>
            <a:chExt cx="6071078" cy="4064000"/>
          </a:xfrm>
        </p:grpSpPr>
        <p:sp>
          <p:nvSpPr>
            <p:cNvPr id="263" name="Google Shape;263;p8"/>
            <p:cNvSpPr/>
            <p:nvPr/>
          </p:nvSpPr>
          <p:spPr>
            <a:xfrm>
              <a:off x="1279" y="0"/>
              <a:ext cx="1991320" cy="4064000"/>
            </a:xfrm>
            <a:prstGeom prst="roundRect">
              <a:avLst>
                <a:gd name="adj" fmla="val 10000"/>
              </a:avLst>
            </a:prstGeom>
            <a:solidFill>
              <a:schemeClr val="accent2">
                <a:alpha val="89411"/>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4" name="Google Shape;264;p8"/>
            <p:cNvSpPr txBox="1"/>
            <p:nvPr/>
          </p:nvSpPr>
          <p:spPr>
            <a:xfrm>
              <a:off x="1279"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None/>
              </a:pPr>
              <a:r>
                <a:rPr lang="es-ES" sz="3000" b="0" i="0" u="none" strike="noStrike" cap="none">
                  <a:solidFill>
                    <a:schemeClr val="lt1"/>
                  </a:solidFill>
                  <a:latin typeface="Arial"/>
                  <a:ea typeface="Arial"/>
                  <a:cs typeface="Arial"/>
                  <a:sym typeface="Arial"/>
                </a:rPr>
                <a:t>Proyecto</a:t>
              </a:r>
              <a:endParaRPr sz="3000" b="0" i="0" u="none" strike="noStrike" cap="none">
                <a:solidFill>
                  <a:schemeClr val="lt1"/>
                </a:solidFill>
                <a:latin typeface="Arial"/>
                <a:ea typeface="Arial"/>
                <a:cs typeface="Arial"/>
                <a:sym typeface="Arial"/>
              </a:endParaRPr>
            </a:p>
          </p:txBody>
        </p:sp>
        <p:sp>
          <p:nvSpPr>
            <p:cNvPr id="265" name="Google Shape;265;p8"/>
            <p:cNvSpPr/>
            <p:nvPr/>
          </p:nvSpPr>
          <p:spPr>
            <a:xfrm>
              <a:off x="320284" y="243840"/>
              <a:ext cx="1353312" cy="1353312"/>
            </a:xfrm>
            <a:prstGeom prst="ellipse">
              <a:avLst/>
            </a:prstGeom>
            <a:solidFill>
              <a:srgbClr val="D5C1C1">
                <a:alpha val="8941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6" name="Google Shape;266;p8"/>
            <p:cNvSpPr/>
            <p:nvPr/>
          </p:nvSpPr>
          <p:spPr>
            <a:xfrm>
              <a:off x="2052339" y="0"/>
              <a:ext cx="1991320" cy="4064000"/>
            </a:xfrm>
            <a:prstGeom prst="roundRect">
              <a:avLst>
                <a:gd name="adj" fmla="val 10000"/>
              </a:avLst>
            </a:prstGeom>
            <a:solidFill>
              <a:schemeClr val="accent2">
                <a:alpha val="69411"/>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7" name="Google Shape;267;p8"/>
            <p:cNvSpPr txBox="1"/>
            <p:nvPr/>
          </p:nvSpPr>
          <p:spPr>
            <a:xfrm>
              <a:off x="2052339"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None/>
              </a:pPr>
              <a:r>
                <a:rPr lang="es-ES" sz="3000" b="0" i="0" u="none" strike="noStrike" cap="none">
                  <a:solidFill>
                    <a:schemeClr val="lt1"/>
                  </a:solidFill>
                  <a:latin typeface="Arial"/>
                  <a:ea typeface="Arial"/>
                  <a:cs typeface="Arial"/>
                  <a:sym typeface="Arial"/>
                </a:rPr>
                <a:t>Producto</a:t>
              </a:r>
              <a:endParaRPr sz="3000" b="0" i="0" u="none" strike="noStrike" cap="none">
                <a:solidFill>
                  <a:schemeClr val="lt1"/>
                </a:solidFill>
                <a:latin typeface="Arial"/>
                <a:ea typeface="Arial"/>
                <a:cs typeface="Arial"/>
                <a:sym typeface="Arial"/>
              </a:endParaRPr>
            </a:p>
          </p:txBody>
        </p:sp>
        <p:sp>
          <p:nvSpPr>
            <p:cNvPr id="268" name="Google Shape;268;p8"/>
            <p:cNvSpPr/>
            <p:nvPr/>
          </p:nvSpPr>
          <p:spPr>
            <a:xfrm>
              <a:off x="2371344" y="243840"/>
              <a:ext cx="1353312" cy="1353312"/>
            </a:xfrm>
            <a:prstGeom prst="ellipse">
              <a:avLst/>
            </a:prstGeom>
            <a:solidFill>
              <a:srgbClr val="E1D4D4">
                <a:alpha val="6941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4081037" y="0"/>
              <a:ext cx="1991320" cy="4064000"/>
            </a:xfrm>
            <a:prstGeom prst="roundRect">
              <a:avLst>
                <a:gd name="adj" fmla="val 10000"/>
              </a:avLst>
            </a:prstGeom>
            <a:solidFill>
              <a:schemeClr val="accent2">
                <a:alpha val="49411"/>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0" name="Google Shape;270;p8"/>
            <p:cNvSpPr txBox="1"/>
            <p:nvPr/>
          </p:nvSpPr>
          <p:spPr>
            <a:xfrm>
              <a:off x="4081037"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None/>
              </a:pPr>
              <a:r>
                <a:rPr lang="es-ES" sz="3000" b="0" i="0" u="none" strike="noStrike" cap="none">
                  <a:solidFill>
                    <a:schemeClr val="lt1"/>
                  </a:solidFill>
                  <a:latin typeface="Arial"/>
                  <a:ea typeface="Arial"/>
                  <a:cs typeface="Arial"/>
                  <a:sym typeface="Arial"/>
                </a:rPr>
                <a:t>Negocio</a:t>
              </a:r>
              <a:endParaRPr sz="3000" b="0" i="0" u="none" strike="noStrike" cap="none">
                <a:solidFill>
                  <a:schemeClr val="lt1"/>
                </a:solidFill>
                <a:latin typeface="Arial"/>
                <a:ea typeface="Arial"/>
                <a:cs typeface="Arial"/>
                <a:sym typeface="Arial"/>
              </a:endParaRPr>
            </a:p>
          </p:txBody>
        </p:sp>
        <p:sp>
          <p:nvSpPr>
            <p:cNvPr id="271" name="Google Shape;271;p8"/>
            <p:cNvSpPr/>
            <p:nvPr/>
          </p:nvSpPr>
          <p:spPr>
            <a:xfrm>
              <a:off x="4422403" y="243840"/>
              <a:ext cx="1353312" cy="1353312"/>
            </a:xfrm>
            <a:prstGeom prst="ellipse">
              <a:avLst/>
            </a:prstGeom>
            <a:solidFill>
              <a:srgbClr val="EEE7E7">
                <a:alpha val="4941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2" name="Google Shape;272;p8"/>
            <p:cNvSpPr/>
            <p:nvPr/>
          </p:nvSpPr>
          <p:spPr>
            <a:xfrm>
              <a:off x="243839" y="3251200"/>
              <a:ext cx="5608320" cy="609600"/>
            </a:xfrm>
            <a:prstGeom prst="leftRightArrow">
              <a:avLst>
                <a:gd name="adj1" fmla="val 50000"/>
                <a:gd name="adj2" fmla="val 50000"/>
              </a:avLst>
            </a:prstGeom>
            <a:solidFill>
              <a:srgbClr val="DECFC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273" name="Google Shape;273;p8"/>
          <p:cNvPicPr preferRelativeResize="0"/>
          <p:nvPr/>
        </p:nvPicPr>
        <p:blipFill rotWithShape="1">
          <a:blip r:embed="rId4">
            <a:alphaModFix/>
          </a:blip>
          <a:srcRect/>
          <a:stretch/>
        </p:blipFill>
        <p:spPr>
          <a:xfrm>
            <a:off x="3476194" y="2326267"/>
            <a:ext cx="1228725" cy="1218334"/>
          </a:xfrm>
          <a:prstGeom prst="ellipse">
            <a:avLst/>
          </a:prstGeom>
          <a:noFill/>
          <a:ln>
            <a:noFill/>
          </a:ln>
        </p:spPr>
      </p:pic>
      <p:pic>
        <p:nvPicPr>
          <p:cNvPr id="274" name="Google Shape;274;p8"/>
          <p:cNvPicPr preferRelativeResize="0"/>
          <p:nvPr/>
        </p:nvPicPr>
        <p:blipFill rotWithShape="1">
          <a:blip r:embed="rId5">
            <a:alphaModFix/>
          </a:blip>
          <a:srcRect/>
          <a:stretch/>
        </p:blipFill>
        <p:spPr>
          <a:xfrm>
            <a:off x="5512810" y="2263920"/>
            <a:ext cx="1249508" cy="1249508"/>
          </a:xfrm>
          <a:prstGeom prst="ellipse">
            <a:avLst/>
          </a:prstGeom>
          <a:noFill/>
          <a:ln>
            <a:noFill/>
          </a:ln>
        </p:spPr>
      </p:pic>
      <p:pic>
        <p:nvPicPr>
          <p:cNvPr id="275" name="Google Shape;275;p8"/>
          <p:cNvPicPr preferRelativeResize="0"/>
          <p:nvPr/>
        </p:nvPicPr>
        <p:blipFill rotWithShape="1">
          <a:blip r:embed="rId6">
            <a:alphaModFix/>
          </a:blip>
          <a:srcRect/>
          <a:stretch/>
        </p:blipFill>
        <p:spPr>
          <a:xfrm>
            <a:off x="7661564" y="2396836"/>
            <a:ext cx="1077192" cy="1077192"/>
          </a:xfrm>
          <a:prstGeom prst="ellipse">
            <a:avLst/>
          </a:prstGeom>
          <a:noFill/>
          <a:ln>
            <a:noFill/>
          </a:ln>
        </p:spPr>
      </p:pic>
      <p:sp>
        <p:nvSpPr>
          <p:cNvPr id="276" name="Google Shape;276;p8"/>
          <p:cNvSpPr/>
          <p:nvPr/>
        </p:nvSpPr>
        <p:spPr>
          <a:xfrm>
            <a:off x="509400" y="1708300"/>
            <a:ext cx="1788900" cy="1192800"/>
          </a:xfrm>
          <a:prstGeom prst="wedgeRoundRectCallout">
            <a:avLst>
              <a:gd name="adj1" fmla="val 141681"/>
              <a:gd name="adj2" fmla="val 16872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Calendario</a:t>
            </a:r>
            <a:endParaRPr/>
          </a:p>
          <a:p>
            <a:pPr marL="0" lvl="0" indent="0" algn="l" rtl="0">
              <a:spcBef>
                <a:spcPts val="0"/>
              </a:spcBef>
              <a:spcAft>
                <a:spcPts val="0"/>
              </a:spcAft>
              <a:buNone/>
            </a:pPr>
            <a:r>
              <a:rPr lang="es-ES"/>
              <a:t>presupuesto</a:t>
            </a:r>
            <a:endParaRPr/>
          </a:p>
          <a:p>
            <a:pPr marL="0" lvl="0" indent="0" algn="l" rtl="0">
              <a:spcBef>
                <a:spcPts val="0"/>
              </a:spcBef>
              <a:spcAft>
                <a:spcPts val="0"/>
              </a:spcAft>
              <a:buNone/>
            </a:pPr>
            <a:r>
              <a:rPr lang="es-ES"/>
              <a:t>recursos</a:t>
            </a:r>
            <a:endParaRPr/>
          </a:p>
        </p:txBody>
      </p:sp>
      <p:sp>
        <p:nvSpPr>
          <p:cNvPr id="277" name="Google Shape;277;p8"/>
          <p:cNvSpPr/>
          <p:nvPr/>
        </p:nvSpPr>
        <p:spPr>
          <a:xfrm>
            <a:off x="7721015" y="430011"/>
            <a:ext cx="1788900" cy="1192800"/>
          </a:xfrm>
          <a:prstGeom prst="wedgeRoundRectCallout">
            <a:avLst>
              <a:gd name="adj1" fmla="val -140591"/>
              <a:gd name="adj2" fmla="val 28069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t>Calidad</a:t>
            </a:r>
            <a:endParaRPr dirty="0"/>
          </a:p>
          <a:p>
            <a:pPr marL="0" lvl="0" indent="0" algn="l" rtl="0">
              <a:spcBef>
                <a:spcPts val="0"/>
              </a:spcBef>
              <a:spcAft>
                <a:spcPts val="0"/>
              </a:spcAft>
              <a:buNone/>
            </a:pPr>
            <a:r>
              <a:rPr lang="es-ES" dirty="0"/>
              <a:t>requerimientos</a:t>
            </a:r>
            <a:endParaRPr dirty="0"/>
          </a:p>
        </p:txBody>
      </p:sp>
      <p:sp>
        <p:nvSpPr>
          <p:cNvPr id="278" name="Google Shape;278;p8"/>
          <p:cNvSpPr/>
          <p:nvPr/>
        </p:nvSpPr>
        <p:spPr>
          <a:xfrm>
            <a:off x="10403100" y="779490"/>
            <a:ext cx="1788900" cy="2433336"/>
          </a:xfrm>
          <a:prstGeom prst="wedgeRoundRectCallout">
            <a:avLst>
              <a:gd name="adj1" fmla="val -179585"/>
              <a:gd name="adj2" fmla="val 9616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t>sistema excelente que nadie quiere (de mercado)</a:t>
            </a:r>
            <a:endParaRPr/>
          </a:p>
          <a:p>
            <a:pPr marL="0" lvl="0" indent="0" algn="ctr" rtl="0">
              <a:spcBef>
                <a:spcPts val="0"/>
              </a:spcBef>
              <a:spcAft>
                <a:spcPts val="0"/>
              </a:spcAft>
              <a:buNone/>
            </a:pPr>
            <a:r>
              <a:rPr lang="es-ES"/>
              <a:t>sistema no se adapta a las estrategias de la empresa (estrategico)</a:t>
            </a:r>
            <a:endParaRPr/>
          </a:p>
          <a:p>
            <a:pPr marL="0" lvl="0" indent="0" algn="ctr" rtl="0">
              <a:spcBef>
                <a:spcPts val="0"/>
              </a:spcBef>
              <a:spcAft>
                <a:spcPts val="0"/>
              </a:spcAft>
              <a:buNone/>
            </a:pPr>
            <a:r>
              <a:rPr lang="es-ES"/>
              <a:t>perdida de apoyo de la gerencia (gerencial)</a:t>
            </a:r>
            <a:endParaRPr/>
          </a:p>
        </p:txBody>
      </p:sp>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3223</Words>
  <Application>Microsoft Office PowerPoint</Application>
  <PresentationFormat>Panorámica</PresentationFormat>
  <Paragraphs>471</Paragraphs>
  <Slides>40</Slides>
  <Notes>29</Notes>
  <HiddenSlides>2</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40</vt:i4>
      </vt:variant>
    </vt:vector>
  </HeadingPairs>
  <TitlesOfParts>
    <vt:vector size="49" baseType="lpstr">
      <vt:lpstr>Arial</vt:lpstr>
      <vt:lpstr>Calibri</vt:lpstr>
      <vt:lpstr>Noto Sans Symbols</vt:lpstr>
      <vt:lpstr>Roboto</vt:lpstr>
      <vt:lpstr>Söhne</vt:lpstr>
      <vt:lpstr>Times New Roman</vt:lpstr>
      <vt:lpstr>Ing soft 2_Plantilla_2019</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 gestión de riesgos</vt:lpstr>
      <vt:lpstr>Ejercicio de gestión de riesgos</vt:lpstr>
      <vt:lpstr>Ejercicio 1. Identificación de riesgos</vt:lpstr>
      <vt:lpstr>Ejercicio 1. Identificación de riesgos</vt:lpstr>
      <vt:lpstr>Ejercicio 1. Identificación de riesgos</vt:lpstr>
      <vt:lpstr>Ejercicio de gestión de riesgos</vt:lpstr>
      <vt:lpstr>Ejercicio 2. Análisis de Riesgos</vt:lpstr>
      <vt:lpstr>Ejercicio de gestión de riesgos</vt:lpstr>
      <vt:lpstr>Ejercicio 2. Línea de corte</vt:lpstr>
      <vt:lpstr>Ejercicio de gestión de riesgos</vt:lpstr>
      <vt:lpstr>Ejercicio 3. Planeación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dc:creator>
  <cp:lastModifiedBy>Alejandro Héctor González- UNLP</cp:lastModifiedBy>
  <cp:revision>4</cp:revision>
  <dcterms:created xsi:type="dcterms:W3CDTF">2012-03-08T17:26:38Z</dcterms:created>
  <dcterms:modified xsi:type="dcterms:W3CDTF">2024-03-15T21:46:50Z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33</vt:i4>
  </property>
</Properties>
</file>