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5" r:id="rId2"/>
    <p:sldMasterId id="2147483668" r:id="rId3"/>
  </p:sldMasterIdLst>
  <p:notesMasterIdLst>
    <p:notesMasterId r:id="rId3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jjyav37r4e8aEpy0VEYzXLnHJp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74200D-10BC-4B45-BB5E-AA9BA479993F}">
  <a:tblStyle styleId="{3674200D-10BC-4B45-BB5E-AA9BA479993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95851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1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6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66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p1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6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p1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8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2" name="Google Shape;4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6" name="Google Shape;42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8" name="Google Shape;43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2" name="Google Shape;4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0" name="Google Shape;46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0" name="Google Shape;47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3afaffd1ee_0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0" name="Google Shape;480;g23afaffd1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>
  <p:cSld name="Imagen con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8"/>
          <p:cNvSpPr txBox="1">
            <a:spLocks noGrp="1"/>
          </p:cNvSpPr>
          <p:nvPr>
            <p:ph type="title"/>
          </p:nvPr>
        </p:nvSpPr>
        <p:spPr>
          <a:xfrm>
            <a:off x="653976" y="4737542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A6617"/>
              </a:buClr>
              <a:buSzPts val="4400"/>
              <a:buFont typeface="Calibri"/>
              <a:buNone/>
              <a:defRPr sz="4400" b="1">
                <a:solidFill>
                  <a:srgbClr val="4A661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8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A6617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0" name="Google Shape;20;p68"/>
          <p:cNvSpPr txBox="1">
            <a:spLocks noGrp="1"/>
          </p:cNvSpPr>
          <p:nvPr>
            <p:ph type="ftr" idx="11"/>
          </p:nvPr>
        </p:nvSpPr>
        <p:spPr>
          <a:xfrm>
            <a:off x="5268648" y="6273278"/>
            <a:ext cx="2241848" cy="30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A661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dirty="0"/>
              <a:t>2024</a:t>
            </a:r>
            <a:endParaRPr dirty="0"/>
          </a:p>
        </p:txBody>
      </p:sp>
      <p:sp>
        <p:nvSpPr>
          <p:cNvPr id="21" name="Google Shape;21;p68"/>
          <p:cNvSpPr txBox="1">
            <a:spLocks noGrp="1"/>
          </p:cNvSpPr>
          <p:nvPr>
            <p:ph type="sldNum" idx="12"/>
          </p:nvPr>
        </p:nvSpPr>
        <p:spPr>
          <a:xfrm>
            <a:off x="9265920" y="2780928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pic>
        <p:nvPicPr>
          <p:cNvPr id="22" name="Google Shape;22;p68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21928" y="12576"/>
            <a:ext cx="12144672" cy="406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8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0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2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3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4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4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4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4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4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 con fuente ">
  <p:cSld name="Normal con fuente 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9"/>
          <p:cNvSpPr txBox="1">
            <a:spLocks noGrp="1"/>
          </p:cNvSpPr>
          <p:nvPr>
            <p:ph type="title"/>
          </p:nvPr>
        </p:nvSpPr>
        <p:spPr>
          <a:xfrm>
            <a:off x="623392" y="643372"/>
            <a:ext cx="10022838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A6617"/>
              </a:buClr>
              <a:buSzPts val="4000"/>
              <a:buFont typeface="Calibri"/>
              <a:buNone/>
              <a:defRPr sz="4000" b="1">
                <a:solidFill>
                  <a:srgbClr val="4A661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9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26" name="Google Shape;26;p69"/>
          <p:cNvSpPr txBox="1">
            <a:spLocks noGrp="1"/>
          </p:cNvSpPr>
          <p:nvPr>
            <p:ph type="body" idx="1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27" name="Google Shape;27;p69"/>
          <p:cNvSpPr txBox="1">
            <a:spLocks noGrp="1"/>
          </p:cNvSpPr>
          <p:nvPr>
            <p:ph type="body" idx="2"/>
          </p:nvPr>
        </p:nvSpPr>
        <p:spPr>
          <a:xfrm>
            <a:off x="623392" y="1902575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  <a:defRPr/>
            </a:lvl1pPr>
            <a:lvl2pPr marL="914400" lvl="1" indent="-381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/>
            </a:lvl2pPr>
            <a:lvl3pPr marL="1371600" lvl="2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28" name="Google Shape;28;p69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69"/>
          <p:cNvSpPr txBox="1"/>
          <p:nvPr/>
        </p:nvSpPr>
        <p:spPr>
          <a:xfrm>
            <a:off x="5176313" y="6484425"/>
            <a:ext cx="66236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11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30;p69"/>
          <p:cNvCxnSpPr/>
          <p:nvPr/>
        </p:nvCxnSpPr>
        <p:spPr>
          <a:xfrm>
            <a:off x="623392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69"/>
          <p:cNvSpPr txBox="1"/>
          <p:nvPr/>
        </p:nvSpPr>
        <p:spPr>
          <a:xfrm>
            <a:off x="5176313" y="6484425"/>
            <a:ext cx="66236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11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32;p69"/>
          <p:cNvCxnSpPr/>
          <p:nvPr/>
        </p:nvCxnSpPr>
        <p:spPr>
          <a:xfrm>
            <a:off x="623392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5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5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5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9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6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6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6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6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1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6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6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6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3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6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6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64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n con título">
  <p:cSld name="1_Imagen con títul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0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32048" y="116632"/>
            <a:ext cx="12159952" cy="417796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0"/>
          <p:cNvSpPr txBox="1">
            <a:spLocks noGrp="1"/>
          </p:cNvSpPr>
          <p:nvPr>
            <p:ph type="title"/>
          </p:nvPr>
        </p:nvSpPr>
        <p:spPr>
          <a:xfrm>
            <a:off x="653976" y="4737542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  <a:defRPr sz="4400" b="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0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70C0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7" name="Google Shape;37;p70"/>
          <p:cNvSpPr txBox="1">
            <a:spLocks noGrp="1"/>
          </p:cNvSpPr>
          <p:nvPr>
            <p:ph type="ftr" idx="11"/>
          </p:nvPr>
        </p:nvSpPr>
        <p:spPr>
          <a:xfrm>
            <a:off x="685800" y="6481096"/>
            <a:ext cx="2241848" cy="30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 dirty="0"/>
              <a:t>2024</a:t>
            </a:r>
            <a:endParaRPr dirty="0"/>
          </a:p>
        </p:txBody>
      </p:sp>
      <p:sp>
        <p:nvSpPr>
          <p:cNvPr id="38" name="Google Shape;38;p70"/>
          <p:cNvSpPr txBox="1">
            <a:spLocks noGrp="1"/>
          </p:cNvSpPr>
          <p:nvPr>
            <p:ph type="sldNum" idx="12"/>
          </p:nvPr>
        </p:nvSpPr>
        <p:spPr>
          <a:xfrm>
            <a:off x="9265920" y="2780928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6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65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65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5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65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5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1"/>
          <p:cNvSpPr txBox="1">
            <a:spLocks noGrp="1"/>
          </p:cNvSpPr>
          <p:nvPr>
            <p:ph type="title"/>
          </p:nvPr>
        </p:nvSpPr>
        <p:spPr>
          <a:xfrm>
            <a:off x="623393" y="499533"/>
            <a:ext cx="10235108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A6617"/>
              </a:buClr>
              <a:buSzPts val="4000"/>
              <a:buFont typeface="Calibri"/>
              <a:buNone/>
              <a:defRPr sz="4000" b="1">
                <a:solidFill>
                  <a:srgbClr val="4A661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1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42" name="Google Shape;42;p71"/>
          <p:cNvSpPr txBox="1">
            <a:spLocks noGrp="1"/>
          </p:cNvSpPr>
          <p:nvPr>
            <p:ph type="body" idx="2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43" name="Google Shape;43;p71"/>
          <p:cNvSpPr txBox="1">
            <a:spLocks noGrp="1"/>
          </p:cNvSpPr>
          <p:nvPr>
            <p:ph type="sldNum" idx="12"/>
          </p:nvPr>
        </p:nvSpPr>
        <p:spPr>
          <a:xfrm>
            <a:off x="9249399" y="2852610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44" name="Google Shape;44;p71"/>
          <p:cNvSpPr txBox="1"/>
          <p:nvPr/>
        </p:nvSpPr>
        <p:spPr>
          <a:xfrm>
            <a:off x="5176313" y="6484425"/>
            <a:ext cx="66236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11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1"/>
          <p:cNvSpPr txBox="1">
            <a:spLocks noGrp="1"/>
          </p:cNvSpPr>
          <p:nvPr>
            <p:ph type="body" idx="3"/>
          </p:nvPr>
        </p:nvSpPr>
        <p:spPr>
          <a:xfrm>
            <a:off x="5951984" y="6509534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46" name="Google Shape;46;p71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2"/>
          <p:cNvSpPr txBox="1">
            <a:spLocks noGrp="1"/>
          </p:cNvSpPr>
          <p:nvPr>
            <p:ph type="title"/>
          </p:nvPr>
        </p:nvSpPr>
        <p:spPr>
          <a:xfrm>
            <a:off x="623393" y="499533"/>
            <a:ext cx="10235108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A661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2"/>
          <p:cNvSpPr txBox="1">
            <a:spLocks noGrp="1"/>
          </p:cNvSpPr>
          <p:nvPr>
            <p:ph type="sldNum" idx="12"/>
          </p:nvPr>
        </p:nvSpPr>
        <p:spPr>
          <a:xfrm>
            <a:off x="9265920" y="2780928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50" name="Google Shape;50;p72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7"/>
          <p:cNvSpPr txBox="1">
            <a:spLocks noGrp="1"/>
          </p:cNvSpPr>
          <p:nvPr>
            <p:ph type="title"/>
          </p:nvPr>
        </p:nvSpPr>
        <p:spPr>
          <a:xfrm>
            <a:off x="623393" y="499533"/>
            <a:ext cx="10235108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A6617"/>
              </a:buClr>
              <a:buSzPts val="4800"/>
              <a:buFont typeface="Calibri"/>
              <a:buNone/>
              <a:defRPr sz="4800" b="1" i="0" u="none" strike="noStrike" cap="none">
                <a:solidFill>
                  <a:srgbClr val="4A661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7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7"/>
          <p:cNvSpPr txBox="1">
            <a:spLocks noGrp="1"/>
          </p:cNvSpPr>
          <p:nvPr>
            <p:ph type="sldNum" idx="12"/>
          </p:nvPr>
        </p:nvSpPr>
        <p:spPr>
          <a:xfrm>
            <a:off x="9265920" y="2780928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  <a:defRPr sz="103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3" name="Google Shape;13;p67"/>
          <p:cNvSpPr txBox="1">
            <a:spLocks noGrp="1"/>
          </p:cNvSpPr>
          <p:nvPr>
            <p:ph type="dt" idx="10"/>
          </p:nvPr>
        </p:nvSpPr>
        <p:spPr>
          <a:xfrm>
            <a:off x="2567608" y="6543219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AR" dirty="0"/>
              <a:t>2024</a:t>
            </a:r>
            <a:endParaRPr dirty="0"/>
          </a:p>
        </p:txBody>
      </p:sp>
      <p:sp>
        <p:nvSpPr>
          <p:cNvPr id="14" name="Google Shape;14;p67"/>
          <p:cNvSpPr txBox="1">
            <a:spLocks noGrp="1"/>
          </p:cNvSpPr>
          <p:nvPr>
            <p:ph type="ftr" idx="11"/>
          </p:nvPr>
        </p:nvSpPr>
        <p:spPr>
          <a:xfrm>
            <a:off x="168980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5" name="Google Shape;15;p67"/>
          <p:cNvCxnSpPr/>
          <p:nvPr/>
        </p:nvCxnSpPr>
        <p:spPr>
          <a:xfrm>
            <a:off x="623392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" name="Google Shape;16;p6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981508" y="0"/>
            <a:ext cx="1210492" cy="118721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29"/>
          <p:cNvCxnSpPr/>
          <p:nvPr/>
        </p:nvCxnSpPr>
        <p:spPr>
          <a:xfrm>
            <a:off x="623160" y="1772640"/>
            <a:ext cx="10773000" cy="0"/>
          </a:xfrm>
          <a:prstGeom prst="straightConnector1">
            <a:avLst/>
          </a:prstGeom>
          <a:noFill/>
          <a:ln w="9525" cap="flat" cmpd="sng">
            <a:solidFill>
              <a:srgbClr val="BB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4" name="Google Shape;54;p2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981440" y="0"/>
            <a:ext cx="1209600" cy="118656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9"/>
          <p:cNvSpPr/>
          <p:nvPr/>
        </p:nvSpPr>
        <p:spPr>
          <a:xfrm>
            <a:off x="5176440" y="6484320"/>
            <a:ext cx="66168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1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29"/>
          <p:cNvCxnSpPr/>
          <p:nvPr/>
        </p:nvCxnSpPr>
        <p:spPr>
          <a:xfrm>
            <a:off x="623160" y="1772640"/>
            <a:ext cx="10773000" cy="0"/>
          </a:xfrm>
          <a:prstGeom prst="straightConnector1">
            <a:avLst/>
          </a:prstGeom>
          <a:noFill/>
          <a:ln w="9525" cap="flat" cmpd="sng">
            <a:solidFill>
              <a:srgbClr val="BB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29"/>
          <p:cNvSpPr/>
          <p:nvPr/>
        </p:nvSpPr>
        <p:spPr>
          <a:xfrm>
            <a:off x="5029200" y="6484320"/>
            <a:ext cx="808920" cy="3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AR" sz="12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29"/>
          <p:cNvCxnSpPr/>
          <p:nvPr/>
        </p:nvCxnSpPr>
        <p:spPr>
          <a:xfrm>
            <a:off x="623160" y="1772640"/>
            <a:ext cx="10773000" cy="0"/>
          </a:xfrm>
          <a:prstGeom prst="straightConnector1">
            <a:avLst/>
          </a:prstGeom>
          <a:noFill/>
          <a:ln w="9525" cap="flat" cmpd="sng">
            <a:solidFill>
              <a:srgbClr val="BB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2415DAE-54EC-1606-AC2B-87C36BED4F51}"/>
              </a:ext>
            </a:extLst>
          </p:cNvPr>
          <p:cNvSpPr txBox="1"/>
          <p:nvPr userDrawn="1"/>
        </p:nvSpPr>
        <p:spPr>
          <a:xfrm>
            <a:off x="2341419" y="6484320"/>
            <a:ext cx="1440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2024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31"/>
          <p:cNvCxnSpPr/>
          <p:nvPr/>
        </p:nvCxnSpPr>
        <p:spPr>
          <a:xfrm>
            <a:off x="623160" y="1772640"/>
            <a:ext cx="10773000" cy="0"/>
          </a:xfrm>
          <a:prstGeom prst="straightConnector1">
            <a:avLst/>
          </a:prstGeom>
          <a:noFill/>
          <a:ln w="9525" cap="flat" cmpd="sng">
            <a:solidFill>
              <a:srgbClr val="BB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1" name="Google Shape;111;p3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981440" y="0"/>
            <a:ext cx="1209600" cy="118656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"/>
          <p:cNvSpPr/>
          <p:nvPr/>
        </p:nvSpPr>
        <p:spPr>
          <a:xfrm>
            <a:off x="204415" y="5712480"/>
            <a:ext cx="10780200" cy="61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rm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1800" i="0" u="none" strike="noStrike" cap="none" dirty="0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Ingeniería de software II  - 2024</a:t>
            </a:r>
            <a:endParaRPr sz="18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863982" y="4678560"/>
            <a:ext cx="92286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4400" b="1" i="0" u="none" strike="noStrike" cap="none" dirty="0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Diseño de Software -  Conceptos</a:t>
            </a:r>
            <a:endParaRPr sz="4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9266040" y="2781000"/>
            <a:ext cx="2925360" cy="139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</a:pPr>
            <a:fld id="{00000000-1234-1234-1234-123412341234}" type="slidenum">
              <a:rPr lang="es-AR"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0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/>
          <p:nvPr/>
        </p:nvSpPr>
        <p:spPr>
          <a:xfrm>
            <a:off x="623520" y="499680"/>
            <a:ext cx="10234440" cy="12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Criterios técnicos para un buen diseño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9266040" y="2781000"/>
            <a:ext cx="2925360" cy="139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fld id="{00000000-1234-1234-1234-123412341234}" type="slidenum">
              <a:rPr lang="es-AR" sz="8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8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3760" y="366120"/>
            <a:ext cx="1159560" cy="11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85080" y="366120"/>
            <a:ext cx="1294560" cy="1282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68800" y="1005480"/>
            <a:ext cx="1135080" cy="113508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0"/>
          <p:cNvSpPr/>
          <p:nvPr/>
        </p:nvSpPr>
        <p:spPr>
          <a:xfrm>
            <a:off x="619560" y="2132640"/>
            <a:ext cx="10116720" cy="452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343080" marR="0" lvl="0" indent="-3423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Deberá presentar una estructura arquitectónica que: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haya creado mediante patrones de diseño reconocibles, que esté formado por componentes con buen diseño y se implemente en forma evolutiva.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6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Deberá ser modular.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6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Deberá contener distintas representaciones.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6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Deberá conducir a estructuras de datos adecuadas y que procedan de patrones de datos reconocibles.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6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Deberá conducir a componentes que presenten características funcionales independientes.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6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Deberá conducir a interfaces que reduzcan la complejidad de las conexiones entre los módulos y con el entorno externo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6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Deberá derivarse mediante un método repetitivo y controlado por la información obtenida durante el análisis de los requisitos del software.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64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Deberá representarse por medio de una notación que comunique de manera eficaz su significado.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"/>
          <p:cNvSpPr/>
          <p:nvPr/>
        </p:nvSpPr>
        <p:spPr>
          <a:xfrm>
            <a:off x="623520" y="499680"/>
            <a:ext cx="10234440" cy="12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Evolución del diseño de software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1"/>
          <p:cNvSpPr/>
          <p:nvPr/>
        </p:nvSpPr>
        <p:spPr>
          <a:xfrm>
            <a:off x="9266040" y="2781000"/>
            <a:ext cx="2925360" cy="139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</a:pPr>
            <a:fld id="{00000000-1234-1234-1234-123412341234}" type="slidenum">
              <a:rPr lang="es-AR"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0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1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1"/>
          <p:cNvSpPr/>
          <p:nvPr/>
        </p:nvSpPr>
        <p:spPr>
          <a:xfrm>
            <a:off x="694800" y="2038320"/>
            <a:ext cx="9792720" cy="447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 un proceso continuo que abarca mas de seis décadas</a:t>
            </a:r>
            <a:endParaRPr dirty="0"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Desde Programas modulares y refinamiento de estructuras de software, </a:t>
            </a:r>
            <a:r>
              <a:rPr lang="es-AR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AR" sz="24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enfoques orientado a objetos, orientado a modelos o a pruebas.</a:t>
            </a:r>
            <a:endParaRPr sz="24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Todos tienen características comunes:</a:t>
            </a:r>
            <a:endParaRPr sz="24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AutoNum type="arabicPeriod"/>
            </a:pPr>
            <a:r>
              <a:rPr lang="es-AR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 mecanismo para traducir el modelo de requerimientos en una representación de diseño</a:t>
            </a:r>
            <a:endParaRPr sz="24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AutoNum type="arabicPeriod"/>
            </a:pPr>
            <a:r>
              <a:rPr lang="es-AR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una notación para representar los componentes funcionales y sus interfaces</a:t>
            </a:r>
            <a:endParaRPr sz="24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AutoNum type="arabicPeriod"/>
            </a:pPr>
            <a:r>
              <a:rPr lang="es-AR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heurísticas para refinamiento</a:t>
            </a:r>
            <a:endParaRPr sz="24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AutoNum type="arabicPeriod"/>
            </a:pPr>
            <a:r>
              <a:rPr lang="es-AR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lineamientos para evaluación de calidad</a:t>
            </a:r>
            <a:endParaRPr sz="24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Sin importar el tipo de diseño, es necesario aplicar un conjunto de conceptos básicos.</a:t>
            </a:r>
            <a:endParaRPr sz="24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6"/>
          <p:cNvSpPr/>
          <p:nvPr/>
        </p:nvSpPr>
        <p:spPr>
          <a:xfrm>
            <a:off x="623520" y="499680"/>
            <a:ext cx="10234440" cy="12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1" i="0" u="none" strike="noStrike" cap="none" dirty="0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Conceptos de Diseño - Importancia</a:t>
            </a:r>
            <a:endParaRPr sz="4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6"/>
          <p:cNvSpPr/>
          <p:nvPr/>
        </p:nvSpPr>
        <p:spPr>
          <a:xfrm>
            <a:off x="9266040" y="2781000"/>
            <a:ext cx="2925360" cy="139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</a:pPr>
            <a:fld id="{00000000-1234-1234-1234-123412341234}" type="slidenum">
              <a:rPr lang="es-AR"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0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66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66"/>
          <p:cNvSpPr/>
          <p:nvPr/>
        </p:nvSpPr>
        <p:spPr>
          <a:xfrm>
            <a:off x="694800" y="2038320"/>
            <a:ext cx="9792720" cy="447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281940" marR="0" lvl="0" indent="-2819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❖"/>
            </a:pPr>
            <a:r>
              <a:rPr lang="es-AR" sz="24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¿Qué criterios se usan para dividir el software en sus componentes individuales?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1940" marR="0" lvl="0" indent="-28194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❖"/>
            </a:pPr>
            <a:r>
              <a:rPr lang="es-AR" sz="24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¿Cómo se extraen los detalles de la función o la estructura de datos de la representación conceptual del software?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1940" marR="0" lvl="0" indent="-28194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❖"/>
            </a:pPr>
            <a:r>
              <a:rPr lang="es-AR" sz="24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¿Cuáles son los criterios uniformes que definen la calidad técnica de un diseño de software?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2"/>
          <p:cNvSpPr/>
          <p:nvPr/>
        </p:nvSpPr>
        <p:spPr>
          <a:xfrm>
            <a:off x="623520" y="643320"/>
            <a:ext cx="1002204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Conceptos de Diseño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2"/>
          <p:cNvSpPr/>
          <p:nvPr/>
        </p:nvSpPr>
        <p:spPr>
          <a:xfrm>
            <a:off x="9249480" y="2852640"/>
            <a:ext cx="2925360" cy="104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</a:pPr>
            <a:fld id="{00000000-1234-1234-1234-123412341234}" type="slidenum">
              <a:rPr lang="es-AR"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0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2"/>
          <p:cNvSpPr/>
          <p:nvPr/>
        </p:nvSpPr>
        <p:spPr>
          <a:xfrm>
            <a:off x="5951880" y="6509520"/>
            <a:ext cx="2161800" cy="3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91440" marR="0" lvl="0" indent="-90719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1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Pressman 7ma Edición Cap </a:t>
            </a:r>
            <a:r>
              <a:rPr lang="es-AR" sz="11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2"/>
          <p:cNvSpPr/>
          <p:nvPr/>
        </p:nvSpPr>
        <p:spPr>
          <a:xfrm>
            <a:off x="1791000" y="1902600"/>
            <a:ext cx="9792360" cy="447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5440" marR="0" lvl="0" indent="-345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❖"/>
            </a:pPr>
            <a:r>
              <a:rPr lang="es-AR"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Abstracción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5440" marR="0" lvl="0" indent="-34544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❖"/>
            </a:pPr>
            <a:r>
              <a:rPr lang="es-AR"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Arquitectura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5440" marR="0" lvl="0" indent="-34544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❖"/>
            </a:pPr>
            <a:r>
              <a:rPr lang="es-AR"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Patrones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5440" marR="0" lvl="0" indent="-34544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❖"/>
            </a:pPr>
            <a:r>
              <a:rPr lang="es-AR"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Modularidad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5440" marR="0" lvl="0" indent="-34544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❖"/>
            </a:pPr>
            <a:r>
              <a:rPr lang="es-AR"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Ocultamiento de información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5440" marR="0" lvl="0" indent="-34544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❖"/>
            </a:pPr>
            <a:r>
              <a:rPr lang="es-AR"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Independencia funcional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5440" marR="0" lvl="0" indent="-34544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❖"/>
            </a:pPr>
            <a:r>
              <a:rPr lang="es-AR"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Refinamiento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5440" marR="0" lvl="0" indent="-34544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❖"/>
            </a:pPr>
            <a:r>
              <a:rPr lang="es-AR"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Refabricación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2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2"/>
          <p:cNvSpPr/>
          <p:nvPr/>
        </p:nvSpPr>
        <p:spPr>
          <a:xfrm>
            <a:off x="6630480" y="779040"/>
            <a:ext cx="5035320" cy="1350000"/>
          </a:xfrm>
          <a:prstGeom prst="roundRect">
            <a:avLst>
              <a:gd name="adj" fmla="val 8594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reflection stA="38000" endPos="28000" dist="5000" dir="5400000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3"/>
          <p:cNvSpPr/>
          <p:nvPr/>
        </p:nvSpPr>
        <p:spPr>
          <a:xfrm>
            <a:off x="623520" y="643320"/>
            <a:ext cx="1002204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Conceptos de Diseño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3"/>
          <p:cNvSpPr/>
          <p:nvPr/>
        </p:nvSpPr>
        <p:spPr>
          <a:xfrm>
            <a:off x="9249480" y="2852640"/>
            <a:ext cx="2925360" cy="104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</a:pPr>
            <a:fld id="{00000000-1234-1234-1234-123412341234}" type="slidenum">
              <a:rPr lang="es-AR"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0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3"/>
          <p:cNvSpPr/>
          <p:nvPr/>
        </p:nvSpPr>
        <p:spPr>
          <a:xfrm>
            <a:off x="5951880" y="6509520"/>
            <a:ext cx="2161800" cy="3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91440" marR="0" lvl="0" indent="-9071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1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Pressman 7ma Edición Cap </a:t>
            </a:r>
            <a:r>
              <a:rPr lang="es-AR" sz="11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100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0719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3"/>
          <p:cNvSpPr/>
          <p:nvPr/>
        </p:nvSpPr>
        <p:spPr>
          <a:xfrm>
            <a:off x="623520" y="1902600"/>
            <a:ext cx="9717840" cy="447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345440" marR="0" lvl="0" indent="-345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❖"/>
            </a:pPr>
            <a:r>
              <a:rPr lang="es-AR" sz="32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Abstracción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400" marR="0" lvl="1" indent="-34236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</a:pPr>
            <a:r>
              <a:rPr lang="es-AR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-AR" sz="24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ermite concentrarse en un problema a un nivel de </a:t>
            </a:r>
            <a:r>
              <a:rPr lang="es-AR" sz="2400" b="0" i="1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generalización</a:t>
            </a:r>
            <a:r>
              <a:rPr lang="es-AR" sz="24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sin tener en cuenta los detalles de bajo nivel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400" marR="0" lvl="1" indent="-34236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</a:pPr>
            <a:r>
              <a:rPr lang="es-AR" sz="24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Tipos :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400" marR="0" lvl="1" indent="-34236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</a:pPr>
            <a:r>
              <a:rPr lang="es-AR" sz="24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2" indent="-54792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1" i="1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3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76000" y="4314240"/>
            <a:ext cx="2543040" cy="25430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6" name="Google Shape;316;p13"/>
          <p:cNvGraphicFramePr/>
          <p:nvPr/>
        </p:nvGraphicFramePr>
        <p:xfrm>
          <a:off x="822600" y="3491346"/>
          <a:ext cx="9391675" cy="2546480"/>
        </p:xfrm>
        <a:graphic>
          <a:graphicData uri="http://schemas.openxmlformats.org/drawingml/2006/table">
            <a:tbl>
              <a:tblPr>
                <a:noFill/>
                <a:tableStyleId>{3674200D-10BC-4B45-BB5E-AA9BA479993F}</a:tableStyleId>
              </a:tblPr>
              <a:tblGrid>
                <a:gridCol w="375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s-AR" sz="2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Procedimental</a:t>
                      </a:r>
                      <a:endParaRPr sz="2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Secuencia</a:t>
                      </a:r>
                      <a:r>
                        <a:rPr lang="es-A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“nombrada” de instrucciones que tienen una funcionalidad específica</a:t>
                      </a:r>
                      <a:endParaRPr sz="24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s-AR" sz="2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 datos</a:t>
                      </a:r>
                      <a:endParaRPr sz="2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endParaRPr sz="28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Colección “nombrada” de datos que definen un objeto real</a:t>
                      </a:r>
                      <a:endParaRPr sz="24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"/>
          <p:cNvSpPr/>
          <p:nvPr/>
        </p:nvSpPr>
        <p:spPr>
          <a:xfrm>
            <a:off x="623520" y="643320"/>
            <a:ext cx="1002204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Conceptos de Diseño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9249480" y="2852640"/>
            <a:ext cx="2925360" cy="104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</a:pPr>
            <a:fld id="{00000000-1234-1234-1234-123412341234}" type="slidenum">
              <a:rPr lang="es-AR"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0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4"/>
          <p:cNvSpPr/>
          <p:nvPr/>
        </p:nvSpPr>
        <p:spPr>
          <a:xfrm>
            <a:off x="5951880" y="6509520"/>
            <a:ext cx="2161800" cy="3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91440" marR="0" lvl="0" indent="-90719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1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Pressman 7ma Edición Cap</a:t>
            </a:r>
            <a:r>
              <a:rPr lang="es-AR" sz="11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marR="0" lvl="0" indent="-90719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4"/>
          <p:cNvSpPr/>
          <p:nvPr/>
        </p:nvSpPr>
        <p:spPr>
          <a:xfrm>
            <a:off x="623520" y="1902600"/>
            <a:ext cx="9792360" cy="447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345440" marR="0" lvl="0" indent="-345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❖"/>
            </a:pPr>
            <a:r>
              <a:rPr lang="es-AR"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400" marR="0" lvl="1" indent="-34236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</a:pPr>
            <a:r>
              <a:rPr lang="es-AR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 la estructura general del software y las formas en que la estructura proporciona una integridad conceptual para un sistema.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2" indent="-54792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</a:pPr>
            <a:r>
              <a:rPr lang="es-AR"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Más adelante se estudiarán las arquitecturas con más detalle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4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35120" y="3827160"/>
            <a:ext cx="2558160" cy="2533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"/>
          <p:cNvSpPr/>
          <p:nvPr/>
        </p:nvSpPr>
        <p:spPr>
          <a:xfrm>
            <a:off x="623520" y="643320"/>
            <a:ext cx="1002204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Conceptos de Diseño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5"/>
          <p:cNvSpPr/>
          <p:nvPr/>
        </p:nvSpPr>
        <p:spPr>
          <a:xfrm>
            <a:off x="9249480" y="2852640"/>
            <a:ext cx="2925360" cy="104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</a:pPr>
            <a:fld id="{00000000-1234-1234-1234-123412341234}" type="slidenum">
              <a:rPr lang="es-AR"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0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5"/>
          <p:cNvSpPr/>
          <p:nvPr/>
        </p:nvSpPr>
        <p:spPr>
          <a:xfrm>
            <a:off x="5951880" y="6509520"/>
            <a:ext cx="2161800" cy="3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91440" marR="0" lvl="0" indent="-90719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1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Pressman 7ma Edición Cap 8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marR="0" lvl="0" indent="-90719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5"/>
          <p:cNvSpPr/>
          <p:nvPr/>
        </p:nvSpPr>
        <p:spPr>
          <a:xfrm>
            <a:off x="623520" y="1902600"/>
            <a:ext cx="9030240" cy="447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345440" marR="0" lvl="0" indent="-345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❖"/>
            </a:pPr>
            <a:r>
              <a:rPr lang="es-AR" sz="32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Patrones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400" marR="0" lvl="1" indent="-34236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</a:pPr>
            <a:r>
              <a:rPr lang="es-AR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s-AR" sz="24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escriben una estructura de diseño que resuelve un problema particular dentro de un contexto específico.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400" marR="0" lvl="1" indent="-34236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</a:pPr>
            <a:r>
              <a:rPr lang="es-AR" sz="24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Deben proporcionar una descripción que permita determinar si 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97280" marR="0" lvl="4" indent="-216000" algn="l" rtl="0">
              <a:lnSpc>
                <a:spcPct val="85000"/>
              </a:lnSpc>
              <a:spcBef>
                <a:spcPts val="499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✔"/>
            </a:pPr>
            <a:r>
              <a:rPr lang="es-AR" sz="24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 aplicable al trabajo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97280" marR="0" lvl="4" indent="-216000" algn="l" rtl="0">
              <a:lnSpc>
                <a:spcPct val="85000"/>
              </a:lnSpc>
              <a:spcBef>
                <a:spcPts val="499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✔"/>
            </a:pPr>
            <a:r>
              <a:rPr lang="es-AR" sz="24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 puede reutilizar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97280" marR="0" lvl="4" indent="-216000" algn="l" rtl="0">
              <a:lnSpc>
                <a:spcPct val="85000"/>
              </a:lnSpc>
              <a:spcBef>
                <a:spcPts val="499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✔"/>
            </a:pPr>
            <a:r>
              <a:rPr lang="es-AR" sz="24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puede servir como guía para desarrollar un patrón similar pero diferente en cuanto a la funcionalidad o estructura.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5"/>
          <p:cNvSpPr/>
          <p:nvPr/>
        </p:nvSpPr>
        <p:spPr>
          <a:xfrm>
            <a:off x="2567520" y="6543360"/>
            <a:ext cx="825120" cy="25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5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640" y="4978800"/>
            <a:ext cx="3197160" cy="132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2120" y="4028760"/>
            <a:ext cx="2437560" cy="243756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6"/>
          <p:cNvSpPr/>
          <p:nvPr/>
        </p:nvSpPr>
        <p:spPr>
          <a:xfrm>
            <a:off x="623520" y="643320"/>
            <a:ext cx="1002204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Conceptos de Diseño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6"/>
          <p:cNvSpPr/>
          <p:nvPr/>
        </p:nvSpPr>
        <p:spPr>
          <a:xfrm>
            <a:off x="9249480" y="2852640"/>
            <a:ext cx="2925360" cy="104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</a:pPr>
            <a:fld id="{00000000-1234-1234-1234-123412341234}" type="slidenum">
              <a:rPr lang="es-AR"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0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6"/>
          <p:cNvSpPr/>
          <p:nvPr/>
        </p:nvSpPr>
        <p:spPr>
          <a:xfrm>
            <a:off x="5951880" y="6509520"/>
            <a:ext cx="2161800" cy="3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91440" marR="0" lvl="0" indent="-90719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1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Pressman 7ma Edición Cap 8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6"/>
          <p:cNvSpPr/>
          <p:nvPr/>
        </p:nvSpPr>
        <p:spPr>
          <a:xfrm>
            <a:off x="623520" y="1902600"/>
            <a:ext cx="9792360" cy="447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5440" marR="0" lvl="0" indent="-345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❖"/>
            </a:pPr>
            <a:r>
              <a:rPr lang="es-AR"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Modularidad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400" marR="0" lvl="1" indent="-34236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</a:pPr>
            <a:r>
              <a:rPr lang="es-AR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El software se divide en componentes nombrados y abordados por separado, llamados frecuentemente módulos, que se integran para satisfacer los requisitos del problema.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6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"/>
          <p:cNvSpPr/>
          <p:nvPr/>
        </p:nvSpPr>
        <p:spPr>
          <a:xfrm>
            <a:off x="623520" y="643320"/>
            <a:ext cx="1002204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Conceptos de Diseño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7"/>
          <p:cNvSpPr/>
          <p:nvPr/>
        </p:nvSpPr>
        <p:spPr>
          <a:xfrm>
            <a:off x="9249480" y="2852640"/>
            <a:ext cx="2925360" cy="104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</a:pPr>
            <a:fld id="{00000000-1234-1234-1234-123412341234}" type="slidenum">
              <a:rPr lang="es-AR"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0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7"/>
          <p:cNvSpPr/>
          <p:nvPr/>
        </p:nvSpPr>
        <p:spPr>
          <a:xfrm>
            <a:off x="5951880" y="6509520"/>
            <a:ext cx="2161800" cy="3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91440" marR="0" lvl="0" indent="-90719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1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Pressman 7ma Edición Cap 8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7"/>
          <p:cNvSpPr/>
          <p:nvPr/>
        </p:nvSpPr>
        <p:spPr>
          <a:xfrm>
            <a:off x="623520" y="1902600"/>
            <a:ext cx="9792360" cy="447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434340" marR="0" lvl="0" indent="-4343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Noto Sans Symbols"/>
              <a:buChar char="❖"/>
            </a:pPr>
            <a:r>
              <a:rPr lang="es-AR" sz="3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¿Cuántos módulos tiene que tener un programa?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7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17"/>
          <p:cNvPicPr preferRelativeResize="0"/>
          <p:nvPr/>
        </p:nvPicPr>
        <p:blipFill rotWithShape="1">
          <a:blip r:embed="rId3">
            <a:alphaModFix/>
          </a:blip>
          <a:srcRect t="4281" r="2969" b="10162"/>
          <a:stretch/>
        </p:blipFill>
        <p:spPr>
          <a:xfrm>
            <a:off x="3502080" y="2853000"/>
            <a:ext cx="5940000" cy="3125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/>
          <p:nvPr/>
        </p:nvSpPr>
        <p:spPr>
          <a:xfrm>
            <a:off x="623520" y="643320"/>
            <a:ext cx="1002204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Conceptos de Diseño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8"/>
          <p:cNvSpPr/>
          <p:nvPr/>
        </p:nvSpPr>
        <p:spPr>
          <a:xfrm>
            <a:off x="9249480" y="2852640"/>
            <a:ext cx="2925360" cy="104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</a:pPr>
            <a:fld id="{00000000-1234-1234-1234-123412341234}" type="slidenum">
              <a:rPr lang="es-AR" sz="103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0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8"/>
          <p:cNvSpPr/>
          <p:nvPr/>
        </p:nvSpPr>
        <p:spPr>
          <a:xfrm>
            <a:off x="5951880" y="6509520"/>
            <a:ext cx="2161800" cy="3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91440" marR="0" lvl="0" indent="-90719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1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Pressman 7ma Edición Cap 8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8"/>
          <p:cNvSpPr/>
          <p:nvPr/>
        </p:nvSpPr>
        <p:spPr>
          <a:xfrm>
            <a:off x="623520" y="1902600"/>
            <a:ext cx="9792360" cy="447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345440" marR="0" lvl="0" indent="-345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❖"/>
            </a:pPr>
            <a:r>
              <a:rPr lang="es-AR"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Ocultamiento de información 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400" marR="0" lvl="1" indent="-34236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</a:pPr>
            <a:r>
              <a:rPr lang="es-AR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La información que está dentro un módulo es inaccesible a otros que no la necesiten. 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8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18"/>
          <p:cNvPicPr preferRelativeResize="0"/>
          <p:nvPr/>
        </p:nvPicPr>
        <p:blipFill rotWithShape="1">
          <a:blip r:embed="rId3">
            <a:alphaModFix/>
          </a:blip>
          <a:srcRect l="5831" t="6414" r="4485" b="13810"/>
          <a:stretch/>
        </p:blipFill>
        <p:spPr>
          <a:xfrm>
            <a:off x="6255720" y="2998800"/>
            <a:ext cx="2914200" cy="276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"/>
          <p:cNvSpPr/>
          <p:nvPr/>
        </p:nvSpPr>
        <p:spPr>
          <a:xfrm>
            <a:off x="623520" y="643320"/>
            <a:ext cx="10022040" cy="79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Diseño de Software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9249480" y="2852640"/>
            <a:ext cx="2925360" cy="104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</a:pPr>
            <a:fld id="{00000000-1234-1234-1234-123412341234}" type="slidenum">
              <a:rPr lang="es-AR"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951880" y="6509520"/>
            <a:ext cx="2161800" cy="3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6420" y="2093760"/>
            <a:ext cx="4319640" cy="204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0000" y="1909800"/>
            <a:ext cx="4577400" cy="2337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76000" y="3744000"/>
            <a:ext cx="3527640" cy="291924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"/>
          <p:cNvSpPr/>
          <p:nvPr/>
        </p:nvSpPr>
        <p:spPr>
          <a:xfrm>
            <a:off x="6048000" y="4464000"/>
            <a:ext cx="1439640" cy="647640"/>
          </a:xfrm>
          <a:prstGeom prst="ellipse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6048000" y="2232000"/>
            <a:ext cx="1439640" cy="647640"/>
          </a:xfrm>
          <a:prstGeom prst="ellipse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1315800" y="2555820"/>
            <a:ext cx="1439640" cy="647640"/>
          </a:xfrm>
          <a:prstGeom prst="ellipse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/>
          <p:nvPr/>
        </p:nvSpPr>
        <p:spPr>
          <a:xfrm>
            <a:off x="623520" y="643320"/>
            <a:ext cx="1002204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Conceptos de Diseño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9"/>
          <p:cNvSpPr/>
          <p:nvPr/>
        </p:nvSpPr>
        <p:spPr>
          <a:xfrm>
            <a:off x="9249480" y="2852640"/>
            <a:ext cx="2925360" cy="104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</a:pPr>
            <a:fld id="{00000000-1234-1234-1234-123412341234}" type="slidenum">
              <a:rPr lang="es-AR" sz="103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0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9"/>
          <p:cNvSpPr/>
          <p:nvPr/>
        </p:nvSpPr>
        <p:spPr>
          <a:xfrm>
            <a:off x="5951880" y="6509520"/>
            <a:ext cx="2161800" cy="3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91440" marR="0" lvl="0" indent="-90719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1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Pressman 7ma Edición Cap 8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623520" y="1902600"/>
            <a:ext cx="9792360" cy="447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AR" sz="3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ndependencia Funcional = </a:t>
            </a:r>
            <a:r>
              <a:rPr lang="es-AR" sz="2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Modularidad + Abstracción + 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                                                 Ocultamiento de Información.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19" descr="Marca de verificació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3040" y="1902600"/>
            <a:ext cx="913680" cy="91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8200" y="3276000"/>
            <a:ext cx="1562760" cy="163224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9"/>
          <p:cNvSpPr/>
          <p:nvPr/>
        </p:nvSpPr>
        <p:spPr>
          <a:xfrm>
            <a:off x="2561400" y="3900960"/>
            <a:ext cx="789228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la cohesión y el acoplamiento entre los módulos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9"/>
          <p:cNvSpPr/>
          <p:nvPr/>
        </p:nvSpPr>
        <p:spPr>
          <a:xfrm>
            <a:off x="3198960" y="4893840"/>
            <a:ext cx="478440" cy="98244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9"/>
          <p:cNvSpPr/>
          <p:nvPr/>
        </p:nvSpPr>
        <p:spPr>
          <a:xfrm>
            <a:off x="1057320" y="5088600"/>
            <a:ext cx="274248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busca..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3576960" y="5272920"/>
            <a:ext cx="27424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cohesión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9"/>
          <p:cNvSpPr/>
          <p:nvPr/>
        </p:nvSpPr>
        <p:spPr>
          <a:xfrm>
            <a:off x="5905800" y="4970880"/>
            <a:ext cx="478440" cy="9824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9"/>
          <p:cNvSpPr/>
          <p:nvPr/>
        </p:nvSpPr>
        <p:spPr>
          <a:xfrm>
            <a:off x="2810520" y="4666320"/>
            <a:ext cx="5517720" cy="1363680"/>
          </a:xfrm>
          <a:prstGeom prst="rect">
            <a:avLst/>
          </a:prstGeom>
          <a:noFill/>
          <a:ln w="254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9"/>
          <p:cNvSpPr/>
          <p:nvPr/>
        </p:nvSpPr>
        <p:spPr>
          <a:xfrm>
            <a:off x="6391440" y="5199120"/>
            <a:ext cx="27424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acoplamiento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0"/>
          <p:cNvSpPr/>
          <p:nvPr/>
        </p:nvSpPr>
        <p:spPr>
          <a:xfrm>
            <a:off x="623520" y="499680"/>
            <a:ext cx="10234440" cy="12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Independencia Funcional </a:t>
            </a:r>
            <a:br>
              <a:rPr lang="es-A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0"/>
          <p:cNvSpPr/>
          <p:nvPr/>
        </p:nvSpPr>
        <p:spPr>
          <a:xfrm>
            <a:off x="9266040" y="2781000"/>
            <a:ext cx="2925360" cy="139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</a:pPr>
            <a:fld id="{00000000-1234-1234-1234-123412341234}" type="slidenum">
              <a:rPr lang="es-AR"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0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0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0"/>
          <p:cNvSpPr/>
          <p:nvPr/>
        </p:nvSpPr>
        <p:spPr>
          <a:xfrm>
            <a:off x="731520" y="1980360"/>
            <a:ext cx="9792720" cy="447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347400" marR="0" lvl="1" indent="-34236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Cohesión (Coherente)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2" indent="-54792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</a:pPr>
            <a:r>
              <a:rPr lang="es-AR"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Medida de fuerza o relación funcional existente entre las sentencias o grupos de sentencias de un mismo módulo. 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p20" descr="Marca de verificació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2880" y="4139280"/>
            <a:ext cx="741600" cy="75384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0"/>
          <p:cNvSpPr/>
          <p:nvPr/>
        </p:nvSpPr>
        <p:spPr>
          <a:xfrm>
            <a:off x="1934640" y="4220640"/>
            <a:ext cx="2742480" cy="39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Alta cohesión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5388480" y="4134600"/>
            <a:ext cx="908640" cy="90864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0"/>
          <p:cNvSpPr/>
          <p:nvPr/>
        </p:nvSpPr>
        <p:spPr>
          <a:xfrm>
            <a:off x="6666120" y="4318920"/>
            <a:ext cx="2742480" cy="39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Baja cohesión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1"/>
          <p:cNvSpPr/>
          <p:nvPr/>
        </p:nvSpPr>
        <p:spPr>
          <a:xfrm>
            <a:off x="623520" y="499680"/>
            <a:ext cx="10234440" cy="12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Independencia Funcional - </a:t>
            </a:r>
            <a:r>
              <a:rPr lang="es-AR" sz="36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Tipos de Cohesión  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1"/>
          <p:cNvSpPr/>
          <p:nvPr/>
        </p:nvSpPr>
        <p:spPr>
          <a:xfrm>
            <a:off x="9266040" y="2781000"/>
            <a:ext cx="2925360" cy="139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</a:pPr>
            <a:fld id="{00000000-1234-1234-1234-123412341234}" type="slidenum">
              <a:rPr lang="es-AR"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0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1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1"/>
          <p:cNvSpPr/>
          <p:nvPr/>
        </p:nvSpPr>
        <p:spPr>
          <a:xfrm>
            <a:off x="1012680" y="1811520"/>
            <a:ext cx="2963880" cy="39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8" name="Google Shape;408;p21"/>
          <p:cNvGraphicFramePr/>
          <p:nvPr/>
        </p:nvGraphicFramePr>
        <p:xfrm>
          <a:off x="4101120" y="2516760"/>
          <a:ext cx="3600000" cy="3248155"/>
        </p:xfrm>
        <a:graphic>
          <a:graphicData uri="http://schemas.openxmlformats.org/drawingml/2006/table">
            <a:tbl>
              <a:tblPr>
                <a:noFill/>
                <a:tableStyleId>{3674200D-10BC-4B45-BB5E-AA9BA479993F}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Coincidental</a:t>
                      </a:r>
                      <a:endParaRPr sz="2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Lógica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Temporal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Procedimental</a:t>
                      </a:r>
                      <a:endParaRPr sz="2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99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99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Comunicacional</a:t>
                      </a:r>
                      <a:endParaRPr sz="2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9" name="Google Shape;409;p21"/>
          <p:cNvSpPr/>
          <p:nvPr/>
        </p:nvSpPr>
        <p:spPr>
          <a:xfrm>
            <a:off x="3789000" y="2509560"/>
            <a:ext cx="220680" cy="2912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76063"/>
          </a:solidFill>
          <a:ln w="254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1"/>
          <p:cNvSpPr/>
          <p:nvPr/>
        </p:nvSpPr>
        <p:spPr>
          <a:xfrm>
            <a:off x="2696400" y="2598120"/>
            <a:ext cx="2742480" cy="39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0" i="0" u="none" strike="noStrike" cap="none">
                <a:solidFill>
                  <a:srgbClr val="269426"/>
                </a:solidFill>
                <a:latin typeface="Calibri"/>
                <a:ea typeface="Calibri"/>
                <a:cs typeface="Calibri"/>
                <a:sym typeface="Calibri"/>
              </a:rPr>
              <a:t>Mas bajo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1"/>
          <p:cNvSpPr/>
          <p:nvPr/>
        </p:nvSpPr>
        <p:spPr>
          <a:xfrm>
            <a:off x="2413800" y="4994640"/>
            <a:ext cx="2742480" cy="39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Mas alto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1"/>
          <p:cNvSpPr/>
          <p:nvPr/>
        </p:nvSpPr>
        <p:spPr>
          <a:xfrm>
            <a:off x="7175160" y="2016000"/>
            <a:ext cx="2742480" cy="1461960"/>
          </a:xfrm>
          <a:prstGeom prst="rect">
            <a:avLst/>
          </a:prstGeom>
          <a:gradFill>
            <a:gsLst>
              <a:gs pos="0">
                <a:srgbClr val="F3CCB9"/>
              </a:gs>
              <a:gs pos="100000">
                <a:srgbClr val="EFB89D"/>
              </a:gs>
            </a:gsLst>
            <a:lin ang="2700000" scaled="0"/>
          </a:gradFill>
          <a:ln w="9525" cap="flat" cmpd="sng">
            <a:solidFill>
              <a:srgbClr val="E5811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16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Cuando las sentencias llevan a cabo un conjunto de tareas que no están relacionadas o tienen poca relación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1"/>
          <p:cNvSpPr/>
          <p:nvPr/>
        </p:nvSpPr>
        <p:spPr>
          <a:xfrm flipH="1">
            <a:off x="5322960" y="2376000"/>
            <a:ext cx="1948680" cy="323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 cap="flat" cmpd="sng">
            <a:solidFill>
              <a:srgbClr val="F5CDA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40" dir="5400000" rotWithShape="0">
              <a:srgbClr val="000000">
                <a:alpha val="34509"/>
              </a:srgbClr>
            </a:outerShdw>
          </a:effectLst>
        </p:spPr>
        <p:txBody>
          <a:bodyPr/>
          <a:lstStyle/>
          <a:p>
            <a:endParaRPr lang="es-AR"/>
          </a:p>
        </p:txBody>
      </p:sp>
      <p:sp>
        <p:nvSpPr>
          <p:cNvPr id="414" name="Google Shape;414;p21"/>
          <p:cNvSpPr/>
          <p:nvPr/>
        </p:nvSpPr>
        <p:spPr>
          <a:xfrm>
            <a:off x="7199640" y="3168360"/>
            <a:ext cx="2718000" cy="913320"/>
          </a:xfrm>
          <a:prstGeom prst="rect">
            <a:avLst/>
          </a:prstGeom>
          <a:solidFill>
            <a:srgbClr val="D46161"/>
          </a:solidFill>
          <a:ln w="9525" cap="flat" cmpd="sng">
            <a:solidFill>
              <a:srgbClr val="E5811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16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Cuando las sentencias se relacionan lógicamente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1"/>
          <p:cNvSpPr/>
          <p:nvPr/>
        </p:nvSpPr>
        <p:spPr>
          <a:xfrm rot="10800000">
            <a:off x="4701600" y="3214440"/>
            <a:ext cx="2649240" cy="473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40" dir="5400000" rotWithShape="0">
              <a:srgbClr val="000000">
                <a:alpha val="34509"/>
              </a:srgbClr>
            </a:outerShdw>
          </a:effectLst>
        </p:spPr>
        <p:txBody>
          <a:bodyPr/>
          <a:lstStyle/>
          <a:p>
            <a:endParaRPr lang="es-AR"/>
          </a:p>
        </p:txBody>
      </p:sp>
      <p:sp>
        <p:nvSpPr>
          <p:cNvPr id="416" name="Google Shape;416;p21"/>
          <p:cNvSpPr/>
          <p:nvPr/>
        </p:nvSpPr>
        <p:spPr>
          <a:xfrm>
            <a:off x="145080" y="2234520"/>
            <a:ext cx="2742480" cy="1187640"/>
          </a:xfrm>
          <a:prstGeom prst="rect">
            <a:avLst/>
          </a:prstGeom>
          <a:solidFill>
            <a:srgbClr val="E1F2C6"/>
          </a:solidFill>
          <a:ln w="9525" cap="flat" cmpd="sng">
            <a:solidFill>
              <a:srgbClr val="C6E58E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16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Cuando las sentencias se deben ejecutar en el mismo intervalo de tiempo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1"/>
          <p:cNvSpPr/>
          <p:nvPr/>
        </p:nvSpPr>
        <p:spPr>
          <a:xfrm>
            <a:off x="2381760" y="3254400"/>
            <a:ext cx="1823040" cy="163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25" cap="flat" cmpd="sng">
            <a:solidFill>
              <a:srgbClr val="C6E58E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418" name="Google Shape;418;p21"/>
          <p:cNvSpPr/>
          <p:nvPr/>
        </p:nvSpPr>
        <p:spPr>
          <a:xfrm>
            <a:off x="297360" y="3628080"/>
            <a:ext cx="2742480" cy="913320"/>
          </a:xfrm>
          <a:prstGeom prst="rect">
            <a:avLst/>
          </a:prstGeom>
          <a:solidFill>
            <a:srgbClr val="CFCF19">
              <a:alpha val="87450"/>
            </a:srgbClr>
          </a:solidFill>
          <a:ln w="9525" cap="flat" cmpd="sng">
            <a:solidFill>
              <a:srgbClr val="C6E58E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16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Cuando las sentencias tiene que ejecutarse en un orden especifico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1"/>
          <p:cNvSpPr/>
          <p:nvPr/>
        </p:nvSpPr>
        <p:spPr>
          <a:xfrm>
            <a:off x="3045600" y="4114800"/>
            <a:ext cx="1024200" cy="41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25" cap="flat" cmpd="sng">
            <a:solidFill>
              <a:srgbClr val="92D050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420" name="Google Shape;420;p21"/>
          <p:cNvSpPr/>
          <p:nvPr/>
        </p:nvSpPr>
        <p:spPr>
          <a:xfrm>
            <a:off x="7462800" y="4623480"/>
            <a:ext cx="3393720" cy="1187640"/>
          </a:xfrm>
          <a:prstGeom prst="rect">
            <a:avLst/>
          </a:prstGeom>
          <a:solidFill>
            <a:srgbClr val="81CEEB"/>
          </a:solidFill>
          <a:ln w="9525" cap="flat" cmpd="sng">
            <a:solidFill>
              <a:srgbClr val="E5811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16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Cuando los elementos de procesamiento se centran en los datos  de entrada y salida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1"/>
          <p:cNvSpPr/>
          <p:nvPr/>
        </p:nvSpPr>
        <p:spPr>
          <a:xfrm rot="10800000">
            <a:off x="5538960" y="4823640"/>
            <a:ext cx="1923840" cy="5475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40" dir="5400000" rotWithShape="0">
              <a:srgbClr val="000000">
                <a:alpha val="34509"/>
              </a:srgbClr>
            </a:outerShdw>
          </a:effectLst>
        </p:spPr>
        <p:txBody>
          <a:bodyPr/>
          <a:lstStyle/>
          <a:p>
            <a:endParaRPr lang="es-AR"/>
          </a:p>
        </p:txBody>
      </p:sp>
      <p:sp>
        <p:nvSpPr>
          <p:cNvPr id="422" name="Google Shape;422;p21"/>
          <p:cNvSpPr/>
          <p:nvPr/>
        </p:nvSpPr>
        <p:spPr>
          <a:xfrm>
            <a:off x="253080" y="4763880"/>
            <a:ext cx="2986920" cy="1187640"/>
          </a:xfrm>
          <a:prstGeom prst="rect">
            <a:avLst/>
          </a:prstGeom>
          <a:solidFill>
            <a:srgbClr val="84A1AD"/>
          </a:solidFill>
          <a:ln w="9525" cap="flat" cmpd="sng">
            <a:solidFill>
              <a:srgbClr val="C6CCCE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16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Cuando las sentencias de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 módulo están relacionadas en el desarrollo de una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única función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1"/>
          <p:cNvSpPr/>
          <p:nvPr/>
        </p:nvSpPr>
        <p:spPr>
          <a:xfrm>
            <a:off x="2885760" y="4987440"/>
            <a:ext cx="1215360" cy="2685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25" cap="flat" cmpd="sng">
            <a:solidFill>
              <a:srgbClr val="84A1AD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2"/>
          <p:cNvSpPr/>
          <p:nvPr/>
        </p:nvSpPr>
        <p:spPr>
          <a:xfrm>
            <a:off x="623520" y="499680"/>
            <a:ext cx="10234440" cy="12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Independencia Funcional </a:t>
            </a:r>
            <a:br>
              <a:rPr lang="es-A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2"/>
          <p:cNvSpPr/>
          <p:nvPr/>
        </p:nvSpPr>
        <p:spPr>
          <a:xfrm>
            <a:off x="9266040" y="2781000"/>
            <a:ext cx="2925360" cy="139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</a:pPr>
            <a:fld id="{00000000-1234-1234-1234-123412341234}" type="slidenum">
              <a:rPr lang="es-AR"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0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2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2"/>
          <p:cNvSpPr/>
          <p:nvPr/>
        </p:nvSpPr>
        <p:spPr>
          <a:xfrm>
            <a:off x="491760" y="1746720"/>
            <a:ext cx="9792720" cy="447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347400" marR="0" lvl="1" indent="-34236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</a:pPr>
            <a:r>
              <a:rPr lang="es-AR" sz="28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Acoplamiento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2" indent="-54792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</a:pPr>
            <a:r>
              <a:rPr lang="es-AR" sz="2400" b="0" i="1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 la medida de interconexión entre los módulos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2" indent="-54792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</a:pPr>
            <a:r>
              <a:rPr lang="es-AR" sz="2400" b="0" i="1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Punto donde se realiza la entrada o referencia y los datos que pasan a través de la interfaz. 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2" indent="-54792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</a:pPr>
            <a:r>
              <a:rPr lang="es-AR" sz="2400" b="0" i="1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22" descr="Marca de verificació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2880" y="4139280"/>
            <a:ext cx="741600" cy="75384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2"/>
          <p:cNvSpPr/>
          <p:nvPr/>
        </p:nvSpPr>
        <p:spPr>
          <a:xfrm>
            <a:off x="1934640" y="4220640"/>
            <a:ext cx="2742480" cy="39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Bajo Acoplamiento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2"/>
          <p:cNvSpPr/>
          <p:nvPr/>
        </p:nvSpPr>
        <p:spPr>
          <a:xfrm>
            <a:off x="5388480" y="4134600"/>
            <a:ext cx="908640" cy="90864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2"/>
          <p:cNvSpPr/>
          <p:nvPr/>
        </p:nvSpPr>
        <p:spPr>
          <a:xfrm>
            <a:off x="6666120" y="4318920"/>
            <a:ext cx="2742480" cy="39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Alto Acomplamiento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3"/>
          <p:cNvSpPr/>
          <p:nvPr/>
        </p:nvSpPr>
        <p:spPr>
          <a:xfrm>
            <a:off x="623520" y="499680"/>
            <a:ext cx="10234440" cy="12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Independencia Funcional 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3"/>
          <p:cNvSpPr/>
          <p:nvPr/>
        </p:nvSpPr>
        <p:spPr>
          <a:xfrm>
            <a:off x="9266040" y="2781000"/>
            <a:ext cx="2925360" cy="139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</a:pPr>
            <a:fld id="{00000000-1234-1234-1234-123412341234}" type="slidenum">
              <a:rPr lang="es-AR"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0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3"/>
          <p:cNvSpPr/>
          <p:nvPr/>
        </p:nvSpPr>
        <p:spPr>
          <a:xfrm>
            <a:off x="2567520" y="6543360"/>
            <a:ext cx="825120" cy="25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3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3"/>
          <p:cNvSpPr/>
          <p:nvPr/>
        </p:nvSpPr>
        <p:spPr>
          <a:xfrm>
            <a:off x="2398680" y="2577960"/>
            <a:ext cx="9792720" cy="3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822960" marR="0" lvl="3" indent="-8222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</a:pPr>
            <a:r>
              <a:rPr lang="es-AR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           </a:t>
            </a:r>
            <a:r>
              <a:rPr lang="es-AR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Acoplamiento de datos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0" marR="0" lvl="3" indent="-8222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</a:pPr>
            <a:r>
              <a:rPr lang="es-AR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             Acoplamiento de marca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0" marR="0" lvl="3" indent="-8222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</a:pPr>
            <a:r>
              <a:rPr lang="es-AR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             Acoplamiento de control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2" indent="-54792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</a:pPr>
            <a:r>
              <a:rPr lang="es-AR"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                 Acoplamiento común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0" marR="0" lvl="3" indent="-8222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</a:pPr>
            <a:r>
              <a:rPr lang="es-AR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            Acoplamiento externo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0" marR="0" lvl="3" indent="-8222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</a:pPr>
            <a:r>
              <a:rPr lang="es-AR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            Acoplamiento de contenido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3"/>
          <p:cNvSpPr/>
          <p:nvPr/>
        </p:nvSpPr>
        <p:spPr>
          <a:xfrm>
            <a:off x="2315520" y="2635200"/>
            <a:ext cx="274248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1" u="none" strike="noStrike" cap="none">
                <a:solidFill>
                  <a:srgbClr val="269426"/>
                </a:solidFill>
                <a:latin typeface="Calibri"/>
                <a:ea typeface="Calibri"/>
                <a:cs typeface="Calibri"/>
                <a:sym typeface="Calibri"/>
              </a:rPr>
              <a:t>Bajo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3"/>
          <p:cNvSpPr/>
          <p:nvPr/>
        </p:nvSpPr>
        <p:spPr>
          <a:xfrm>
            <a:off x="2278800" y="5130000"/>
            <a:ext cx="2742480" cy="82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Alto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3"/>
          <p:cNvSpPr/>
          <p:nvPr/>
        </p:nvSpPr>
        <p:spPr>
          <a:xfrm>
            <a:off x="717840" y="1873080"/>
            <a:ext cx="4217400" cy="51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Niveles de Acoplamiento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3"/>
          <p:cNvSpPr/>
          <p:nvPr/>
        </p:nvSpPr>
        <p:spPr>
          <a:xfrm>
            <a:off x="2094120" y="3962520"/>
            <a:ext cx="274248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1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Moderado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3"/>
          <p:cNvSpPr/>
          <p:nvPr/>
        </p:nvSpPr>
        <p:spPr>
          <a:xfrm>
            <a:off x="3672000" y="2577960"/>
            <a:ext cx="288000" cy="3182040"/>
          </a:xfrm>
          <a:custGeom>
            <a:avLst/>
            <a:gdLst/>
            <a:ahLst/>
            <a:cxnLst/>
            <a:rect l="l" t="t" r="r" b="b"/>
            <a:pathLst>
              <a:path w="802" h="8841" extrusionOk="0">
                <a:moveTo>
                  <a:pt x="200" y="8840"/>
                </a:moveTo>
                <a:lnTo>
                  <a:pt x="200" y="2210"/>
                </a:lnTo>
                <a:lnTo>
                  <a:pt x="0" y="2210"/>
                </a:lnTo>
                <a:lnTo>
                  <a:pt x="400" y="0"/>
                </a:lnTo>
                <a:lnTo>
                  <a:pt x="801" y="2210"/>
                </a:lnTo>
                <a:lnTo>
                  <a:pt x="600" y="2210"/>
                </a:lnTo>
                <a:lnTo>
                  <a:pt x="600" y="8840"/>
                </a:lnTo>
                <a:lnTo>
                  <a:pt x="200" y="8840"/>
                </a:lnTo>
              </a:path>
            </a:pathLst>
          </a:cu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4"/>
          <p:cNvSpPr/>
          <p:nvPr/>
        </p:nvSpPr>
        <p:spPr>
          <a:xfrm>
            <a:off x="623520" y="499680"/>
            <a:ext cx="10234440" cy="12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Independencia Funcional 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9266040" y="2781000"/>
            <a:ext cx="2925360" cy="139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</a:pPr>
            <a:fld id="{00000000-1234-1234-1234-123412341234}" type="slidenum">
              <a:rPr lang="es-AR"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0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4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p24" descr="Resultado de imagen para cohesion y acoplamiento ejempl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1280" y="2307240"/>
            <a:ext cx="4783320" cy="357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5"/>
          <p:cNvSpPr/>
          <p:nvPr/>
        </p:nvSpPr>
        <p:spPr>
          <a:xfrm>
            <a:off x="623520" y="643320"/>
            <a:ext cx="1002204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Conceptos de Diseño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5"/>
          <p:cNvSpPr/>
          <p:nvPr/>
        </p:nvSpPr>
        <p:spPr>
          <a:xfrm>
            <a:off x="9249480" y="2852640"/>
            <a:ext cx="2925360" cy="104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</a:pPr>
            <a:fld id="{00000000-1234-1234-1234-123412341234}" type="slidenum">
              <a:rPr lang="es-AR" sz="103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0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5"/>
          <p:cNvSpPr/>
          <p:nvPr/>
        </p:nvSpPr>
        <p:spPr>
          <a:xfrm>
            <a:off x="5951880" y="6509520"/>
            <a:ext cx="2161800" cy="3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91440" marR="0" lvl="0" indent="-90719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1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Pressman 7ma Edición Cap 9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5"/>
          <p:cNvSpPr/>
          <p:nvPr/>
        </p:nvSpPr>
        <p:spPr>
          <a:xfrm>
            <a:off x="623520" y="1902600"/>
            <a:ext cx="8317440" cy="447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1940" marR="0" lvl="0" indent="-2819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❖"/>
            </a:pPr>
            <a:r>
              <a:rPr lang="es-AR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Refinamiento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400" marR="0" lvl="1" indent="-34236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</a:pPr>
            <a:r>
              <a:rPr lang="es-AR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 refina de manera sucesiva.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400" marR="0" lvl="1" indent="-34236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</a:pPr>
            <a:r>
              <a:rPr lang="es-AR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400" marR="0" lvl="1" indent="-34236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</a:pPr>
            <a:r>
              <a:rPr lang="es-AR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La abstracción y el refinamiento son conceptos </a:t>
            </a:r>
            <a:r>
              <a:rPr lang="es-AR"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complementarios</a:t>
            </a:r>
            <a:r>
              <a:rPr lang="es-AR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400" marR="0" lvl="1" indent="-34236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</a:pPr>
            <a:r>
              <a:rPr lang="es-AR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La abstracción permite especificar procedimientos y datos sin considerar detalles de grado menor.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400" marR="0" lvl="1" indent="-34236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</a:pPr>
            <a:r>
              <a:rPr lang="es-AR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El refinamiento ayuda a revelar los detalles de grado menor mientras se realiza el diseño.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5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p25"/>
          <p:cNvPicPr preferRelativeResize="0"/>
          <p:nvPr/>
        </p:nvPicPr>
        <p:blipFill rotWithShape="1">
          <a:blip r:embed="rId3">
            <a:alphaModFix/>
          </a:blip>
          <a:srcRect r="-394" b="14751"/>
          <a:stretch/>
        </p:blipFill>
        <p:spPr>
          <a:xfrm>
            <a:off x="8620560" y="3720600"/>
            <a:ext cx="3135960" cy="19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6"/>
          <p:cNvSpPr/>
          <p:nvPr/>
        </p:nvSpPr>
        <p:spPr>
          <a:xfrm>
            <a:off x="623520" y="643320"/>
            <a:ext cx="1002204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Conceptos de Diseño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6"/>
          <p:cNvSpPr/>
          <p:nvPr/>
        </p:nvSpPr>
        <p:spPr>
          <a:xfrm>
            <a:off x="9249480" y="2852640"/>
            <a:ext cx="2925360" cy="104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</a:pPr>
            <a:fld id="{00000000-1234-1234-1234-123412341234}" type="slidenum">
              <a:rPr lang="es-AR" sz="103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0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6"/>
          <p:cNvSpPr/>
          <p:nvPr/>
        </p:nvSpPr>
        <p:spPr>
          <a:xfrm>
            <a:off x="5951880" y="6509520"/>
            <a:ext cx="2161800" cy="3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91440" marR="0" lvl="0" indent="-90719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1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Pressman 7ma Edición Cap 8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6"/>
          <p:cNvSpPr/>
          <p:nvPr/>
        </p:nvSpPr>
        <p:spPr>
          <a:xfrm>
            <a:off x="692640" y="1902600"/>
            <a:ext cx="9387360" cy="447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370840" marR="0" lvl="0" indent="-3708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Char char="❖"/>
            </a:pP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Refabricación  o rediseño (Refactoring)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7400" marR="0" lvl="1" indent="-34236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Arial"/>
              <a:buChar char=" "/>
            </a:pPr>
            <a:r>
              <a:rPr lang="es-AR" sz="2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Técnica de reorganización que simplifica el diseño de un componente sin cambiar su función o comportamiento. 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6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7" name="Google Shape;47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720" y="3470760"/>
            <a:ext cx="2447640" cy="244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3afaffd1ee_0_0"/>
          <p:cNvSpPr/>
          <p:nvPr/>
        </p:nvSpPr>
        <p:spPr>
          <a:xfrm>
            <a:off x="623520" y="643320"/>
            <a:ext cx="1002210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Principios del modelado de diseño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23afaffd1ee_0_0"/>
          <p:cNvSpPr/>
          <p:nvPr/>
        </p:nvSpPr>
        <p:spPr>
          <a:xfrm>
            <a:off x="9249480" y="2852640"/>
            <a:ext cx="2925300" cy="1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</a:pPr>
            <a:fld id="{00000000-1234-1234-1234-123412341234}" type="slidenum">
              <a:rPr lang="es-AR" sz="103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0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23afaffd1ee_0_0"/>
          <p:cNvSpPr/>
          <p:nvPr/>
        </p:nvSpPr>
        <p:spPr>
          <a:xfrm>
            <a:off x="5951880" y="6509520"/>
            <a:ext cx="21618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91440" marR="0" lvl="0" indent="-9071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1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Pressman 7ma Edición Cap 8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23afaffd1ee_0_0"/>
          <p:cNvSpPr/>
          <p:nvPr/>
        </p:nvSpPr>
        <p:spPr>
          <a:xfrm>
            <a:off x="692640" y="1902600"/>
            <a:ext cx="9387300" cy="44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diseño debe poder rastrearse hasta el modelo de requerimientos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Considerar siempre la arquitectura del sistema que se va a crear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diseño de los datos es tan importante como el diseño de funciones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interfaces deben diseñarse con cuidado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diseño de interfaz debe ajustarse a las necesidades del usuario, haciendo énfasis en la facilidad de uso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diseño a nivel de componentes debe ser funcionalmente independiente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s-AR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componentes deben tener un bajo acoplamiento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s-AR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representaciones de diseño debe entenderse fácilmente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s-AR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s-A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</a:t>
            </a:r>
            <a:r>
              <a:rPr lang="es-AR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debe desarrollarse de manera iterativa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s-AR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creación de un modelo de diseño no impide metodología ágil.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g23afaffd1ee_0_0"/>
          <p:cNvSpPr/>
          <p:nvPr/>
        </p:nvSpPr>
        <p:spPr>
          <a:xfrm>
            <a:off x="168840" y="6554520"/>
            <a:ext cx="21543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2160" y="3509640"/>
            <a:ext cx="2390040" cy="1913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"/>
          <p:cNvSpPr/>
          <p:nvPr/>
        </p:nvSpPr>
        <p:spPr>
          <a:xfrm>
            <a:off x="623520" y="643320"/>
            <a:ext cx="1002204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Diseño de Software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"/>
          <p:cNvSpPr/>
          <p:nvPr/>
        </p:nvSpPr>
        <p:spPr>
          <a:xfrm>
            <a:off x="9249480" y="2852640"/>
            <a:ext cx="2925360" cy="104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</a:pPr>
            <a:fld id="{00000000-1234-1234-1234-123412341234}" type="slidenum">
              <a:rPr lang="es-AR"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0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1207080" y="3278880"/>
            <a:ext cx="274248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¿Qué es?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8298720" y="3278880"/>
            <a:ext cx="2742480" cy="82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¿Por qué es importante? 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"/>
          <p:cNvSpPr/>
          <p:nvPr/>
        </p:nvSpPr>
        <p:spPr>
          <a:xfrm>
            <a:off x="3672720" y="4789440"/>
            <a:ext cx="274248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Áreas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3"/>
          <p:cNvPicPr preferRelativeResize="0"/>
          <p:nvPr/>
        </p:nvPicPr>
        <p:blipFill rotWithShape="1">
          <a:blip r:embed="rId4">
            <a:alphaModFix/>
          </a:blip>
          <a:srcRect l="14796" t="16447" r="12557" b="18668"/>
          <a:stretch/>
        </p:blipFill>
        <p:spPr>
          <a:xfrm>
            <a:off x="1307520" y="2033640"/>
            <a:ext cx="1488240" cy="132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89120" y="2432880"/>
            <a:ext cx="1537920" cy="1537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"/>
          <p:cNvSpPr/>
          <p:nvPr/>
        </p:nvSpPr>
        <p:spPr>
          <a:xfrm>
            <a:off x="623520" y="499680"/>
            <a:ext cx="10234440" cy="12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Diseño de Software - Tipos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"/>
          <p:cNvSpPr/>
          <p:nvPr/>
        </p:nvSpPr>
        <p:spPr>
          <a:xfrm>
            <a:off x="9266040" y="2781000"/>
            <a:ext cx="2925360" cy="139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</a:pPr>
            <a:fld id="{00000000-1234-1234-1234-123412341234}" type="slidenum">
              <a:rPr lang="es-AR"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0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4"/>
          <p:cNvGrpSpPr/>
          <p:nvPr/>
        </p:nvGrpSpPr>
        <p:grpSpPr>
          <a:xfrm>
            <a:off x="1959840" y="1824120"/>
            <a:ext cx="8095680" cy="4385520"/>
            <a:chOff x="1959840" y="1824120"/>
            <a:chExt cx="8095680" cy="4385520"/>
          </a:xfrm>
        </p:grpSpPr>
        <p:pic>
          <p:nvPicPr>
            <p:cNvPr id="206" name="Google Shape;206;p4" descr="http://www.ct.gov/opapd/lib/opapd/graphic-patbi/pieces_of_a_puzzle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15520" y="1824120"/>
              <a:ext cx="4926600" cy="43855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4"/>
            <p:cNvSpPr/>
            <p:nvPr/>
          </p:nvSpPr>
          <p:spPr>
            <a:xfrm>
              <a:off x="7998840" y="2637000"/>
              <a:ext cx="2056680" cy="61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-10000" y="22500"/>
                  </a:moveTo>
                  <a:lnTo>
                    <a:pt x="-20000" y="22500"/>
                  </a:lnTo>
                  <a:lnTo>
                    <a:pt x="-56000" y="135000"/>
                  </a:lnTo>
                </a:path>
              </a:pathLst>
            </a:custGeom>
            <a:solidFill>
              <a:schemeClr val="accent1"/>
            </a:solidFill>
            <a:ln w="25400" cap="flat" cmpd="sng">
              <a:solidFill>
                <a:srgbClr val="8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AR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Diseño arquitectónico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7926840" y="4869000"/>
              <a:ext cx="1943640" cy="61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-10000" y="22500"/>
                  </a:moveTo>
                  <a:lnTo>
                    <a:pt x="-20000" y="22500"/>
                  </a:lnTo>
                  <a:lnTo>
                    <a:pt x="-109259" y="-117259"/>
                  </a:lnTo>
                </a:path>
              </a:pathLst>
            </a:custGeom>
            <a:solidFill>
              <a:schemeClr val="accent1"/>
            </a:solidFill>
            <a:ln w="25400" cap="flat" cmpd="sng">
              <a:solidFill>
                <a:srgbClr val="8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AR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Diseño a nivel componentes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2063520" y="2565000"/>
              <a:ext cx="1943640" cy="61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125929" y="100700"/>
                  </a:moveTo>
                  <a:lnTo>
                    <a:pt x="150904" y="98178"/>
                  </a:lnTo>
                  <a:lnTo>
                    <a:pt x="221420" y="89594"/>
                  </a:lnTo>
                </a:path>
              </a:pathLst>
            </a:custGeom>
            <a:solidFill>
              <a:schemeClr val="accent1"/>
            </a:solidFill>
            <a:ln w="25400" cap="flat" cmpd="sng">
              <a:solidFill>
                <a:srgbClr val="8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AR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Diseño de datos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1959840" y="5574240"/>
              <a:ext cx="1943640" cy="61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79030" y="-25429"/>
                  </a:moveTo>
                  <a:lnTo>
                    <a:pt x="103210" y="-118765"/>
                  </a:lnTo>
                  <a:lnTo>
                    <a:pt x="169752" y="-361952"/>
                  </a:lnTo>
                </a:path>
              </a:pathLst>
            </a:custGeom>
            <a:solidFill>
              <a:schemeClr val="accent1"/>
            </a:solidFill>
            <a:ln w="25400" cap="flat" cmpd="sng">
              <a:solidFill>
                <a:srgbClr val="8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AR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Diseño de interface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"/>
          <p:cNvSpPr/>
          <p:nvPr/>
        </p:nvSpPr>
        <p:spPr>
          <a:xfrm>
            <a:off x="623520" y="643320"/>
            <a:ext cx="1002204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Diseño de Software - Tipos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"/>
          <p:cNvSpPr/>
          <p:nvPr/>
        </p:nvSpPr>
        <p:spPr>
          <a:xfrm>
            <a:off x="9249480" y="2852640"/>
            <a:ext cx="2925360" cy="104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</a:pPr>
            <a:fld id="{00000000-1234-1234-1234-123412341234}" type="slidenum">
              <a:rPr lang="es-AR" sz="103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0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"/>
          <p:cNvSpPr/>
          <p:nvPr/>
        </p:nvSpPr>
        <p:spPr>
          <a:xfrm>
            <a:off x="623520" y="1902600"/>
            <a:ext cx="9792360" cy="447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5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5"/>
          <p:cNvGrpSpPr/>
          <p:nvPr/>
        </p:nvGrpSpPr>
        <p:grpSpPr>
          <a:xfrm>
            <a:off x="3137400" y="1518480"/>
            <a:ext cx="6078600" cy="4385520"/>
            <a:chOff x="3137400" y="1518480"/>
            <a:chExt cx="6078600" cy="4385520"/>
          </a:xfrm>
        </p:grpSpPr>
        <p:pic>
          <p:nvPicPr>
            <p:cNvPr id="221" name="Google Shape;221;p5" descr="http://www.ct.gov/opapd/lib/opapd/graphic-patbi/pieces_of_a_puzzle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289400" y="1518480"/>
              <a:ext cx="4926600" cy="43855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5"/>
            <p:cNvSpPr/>
            <p:nvPr/>
          </p:nvSpPr>
          <p:spPr>
            <a:xfrm>
              <a:off x="3137400" y="2259360"/>
              <a:ext cx="1943640" cy="61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125929" y="100700"/>
                  </a:moveTo>
                  <a:lnTo>
                    <a:pt x="150904" y="98178"/>
                  </a:lnTo>
                  <a:lnTo>
                    <a:pt x="221420" y="89594"/>
                  </a:lnTo>
                </a:path>
              </a:pathLst>
            </a:custGeom>
            <a:solidFill>
              <a:schemeClr val="accent1"/>
            </a:solidFill>
            <a:ln w="25400" cap="flat" cmpd="sng">
              <a:solidFill>
                <a:srgbClr val="8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AR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Diseño de datos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5"/>
          <p:cNvSpPr/>
          <p:nvPr/>
        </p:nvSpPr>
        <p:spPr>
          <a:xfrm>
            <a:off x="508680" y="5154480"/>
            <a:ext cx="5539320" cy="91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457200" marR="0" lvl="1" indent="-2156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∙"/>
            </a:pPr>
            <a:r>
              <a:rPr lang="es-AR"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Transforma el modelo del dominio, obtenido del análisis, en estructuras de datos, objetos de datos, relaciones , etc.</a:t>
            </a:r>
            <a:r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​​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"/>
          <p:cNvSpPr/>
          <p:nvPr/>
        </p:nvSpPr>
        <p:spPr>
          <a:xfrm>
            <a:off x="623520" y="499680"/>
            <a:ext cx="10234440" cy="12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Diseño de Software - Tipos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6"/>
          <p:cNvSpPr/>
          <p:nvPr/>
        </p:nvSpPr>
        <p:spPr>
          <a:xfrm>
            <a:off x="9266040" y="2781000"/>
            <a:ext cx="2925360" cy="139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</a:pPr>
            <a:fld id="{00000000-1234-1234-1234-123412341234}" type="slidenum">
              <a:rPr lang="es-AR"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0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6"/>
          <p:cNvSpPr/>
          <p:nvPr/>
        </p:nvSpPr>
        <p:spPr>
          <a:xfrm>
            <a:off x="2567520" y="6543360"/>
            <a:ext cx="825120" cy="25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Google Shape;232;p6"/>
          <p:cNvGrpSpPr/>
          <p:nvPr/>
        </p:nvGrpSpPr>
        <p:grpSpPr>
          <a:xfrm>
            <a:off x="3215520" y="1824120"/>
            <a:ext cx="6840000" cy="4385520"/>
            <a:chOff x="3215520" y="1824120"/>
            <a:chExt cx="6840000" cy="4385520"/>
          </a:xfrm>
        </p:grpSpPr>
        <p:pic>
          <p:nvPicPr>
            <p:cNvPr id="233" name="Google Shape;233;p6" descr="http://www.ct.gov/opapd/lib/opapd/graphic-patbi/pieces_of_a_puzzle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15520" y="1824120"/>
              <a:ext cx="4926600" cy="43855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6"/>
            <p:cNvSpPr/>
            <p:nvPr/>
          </p:nvSpPr>
          <p:spPr>
            <a:xfrm>
              <a:off x="7998840" y="2637000"/>
              <a:ext cx="2056680" cy="61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-10000" y="22500"/>
                  </a:moveTo>
                  <a:lnTo>
                    <a:pt x="-20000" y="22500"/>
                  </a:lnTo>
                  <a:lnTo>
                    <a:pt x="-56000" y="135000"/>
                  </a:lnTo>
                </a:path>
              </a:pathLst>
            </a:custGeom>
            <a:solidFill>
              <a:schemeClr val="accent1"/>
            </a:solidFill>
            <a:ln w="25400" cap="flat" cmpd="sng">
              <a:solidFill>
                <a:srgbClr val="8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AR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Diseño arquitectónico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6"/>
          <p:cNvSpPr/>
          <p:nvPr/>
        </p:nvSpPr>
        <p:spPr>
          <a:xfrm>
            <a:off x="504000" y="5076360"/>
            <a:ext cx="5135400" cy="91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457200" marR="0" lvl="1" indent="-215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∙"/>
            </a:pPr>
            <a:r>
              <a:rPr lang="es-AR"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Define la relación entre los elementos estructurales del software, los estilos arquitectónicos, patrones de diseño,  etc.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/>
          <p:nvPr/>
        </p:nvSpPr>
        <p:spPr>
          <a:xfrm>
            <a:off x="623520" y="499680"/>
            <a:ext cx="10234440" cy="12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Diseño de Software - Tipos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7"/>
          <p:cNvSpPr/>
          <p:nvPr/>
        </p:nvSpPr>
        <p:spPr>
          <a:xfrm>
            <a:off x="9266040" y="2781000"/>
            <a:ext cx="2925360" cy="139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</a:pPr>
            <a:fld id="{00000000-1234-1234-1234-123412341234}" type="slidenum">
              <a:rPr lang="es-AR"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0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7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7"/>
          <p:cNvGrpSpPr/>
          <p:nvPr/>
        </p:nvGrpSpPr>
        <p:grpSpPr>
          <a:xfrm>
            <a:off x="3215520" y="1824120"/>
            <a:ext cx="6654960" cy="4385520"/>
            <a:chOff x="3215520" y="1824120"/>
            <a:chExt cx="6654960" cy="4385520"/>
          </a:xfrm>
        </p:grpSpPr>
        <p:pic>
          <p:nvPicPr>
            <p:cNvPr id="244" name="Google Shape;244;p7" descr="http://www.ct.gov/opapd/lib/opapd/graphic-patbi/pieces_of_a_puzzle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15520" y="1824120"/>
              <a:ext cx="4926600" cy="43855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7"/>
            <p:cNvSpPr/>
            <p:nvPr/>
          </p:nvSpPr>
          <p:spPr>
            <a:xfrm>
              <a:off x="7926840" y="4869000"/>
              <a:ext cx="1943640" cy="61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-10000" y="22500"/>
                  </a:moveTo>
                  <a:lnTo>
                    <a:pt x="-20000" y="22500"/>
                  </a:lnTo>
                  <a:lnTo>
                    <a:pt x="-109259" y="-117259"/>
                  </a:lnTo>
                </a:path>
              </a:pathLst>
            </a:custGeom>
            <a:solidFill>
              <a:schemeClr val="accent1"/>
            </a:solidFill>
            <a:ln w="25400" cap="flat" cmpd="sng">
              <a:solidFill>
                <a:srgbClr val="8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AR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Diseño a nivel componentes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p7"/>
          <p:cNvSpPr/>
          <p:nvPr/>
        </p:nvSpPr>
        <p:spPr>
          <a:xfrm>
            <a:off x="164520" y="2205000"/>
            <a:ext cx="4299480" cy="118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457200" marR="0" lvl="1" indent="-215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∙"/>
            </a:pPr>
            <a:r>
              <a:rPr lang="es-AR"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Transforma los elementos estructurales de la arquitectura de software en una descripción procedimental de los componentes del software.</a:t>
            </a:r>
            <a:r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"/>
          <p:cNvSpPr/>
          <p:nvPr/>
        </p:nvSpPr>
        <p:spPr>
          <a:xfrm>
            <a:off x="623520" y="499680"/>
            <a:ext cx="10234440" cy="12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Diseño de Software - Tipos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8"/>
          <p:cNvSpPr/>
          <p:nvPr/>
        </p:nvSpPr>
        <p:spPr>
          <a:xfrm>
            <a:off x="9266040" y="2781000"/>
            <a:ext cx="2925360" cy="139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</a:pPr>
            <a:fld id="{00000000-1234-1234-1234-123412341234}" type="slidenum">
              <a:rPr lang="es-AR"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0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8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4" name="Google Shape;254;p8"/>
          <p:cNvGrpSpPr/>
          <p:nvPr/>
        </p:nvGrpSpPr>
        <p:grpSpPr>
          <a:xfrm>
            <a:off x="1959840" y="1824120"/>
            <a:ext cx="6182280" cy="4385520"/>
            <a:chOff x="1959840" y="1824120"/>
            <a:chExt cx="6182280" cy="4385520"/>
          </a:xfrm>
        </p:grpSpPr>
        <p:pic>
          <p:nvPicPr>
            <p:cNvPr id="255" name="Google Shape;255;p8" descr="http://www.ct.gov/opapd/lib/opapd/graphic-patbi/pieces_of_a_puzzle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15520" y="1824120"/>
              <a:ext cx="4926600" cy="43855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8"/>
            <p:cNvSpPr/>
            <p:nvPr/>
          </p:nvSpPr>
          <p:spPr>
            <a:xfrm>
              <a:off x="1959840" y="5574240"/>
              <a:ext cx="1943640" cy="612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79030" y="-25429"/>
                  </a:moveTo>
                  <a:lnTo>
                    <a:pt x="103210" y="-118765"/>
                  </a:lnTo>
                  <a:lnTo>
                    <a:pt x="169752" y="-361952"/>
                  </a:lnTo>
                </a:path>
              </a:pathLst>
            </a:custGeom>
            <a:solidFill>
              <a:schemeClr val="accent1"/>
            </a:solidFill>
            <a:ln w="25400" cap="flat" cmpd="sng">
              <a:solidFill>
                <a:srgbClr val="8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AR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Diseño de interface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p8"/>
          <p:cNvSpPr/>
          <p:nvPr/>
        </p:nvSpPr>
        <p:spPr>
          <a:xfrm>
            <a:off x="349200" y="2217240"/>
            <a:ext cx="3934800" cy="91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457200" marR="0" lvl="1" indent="-215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∙"/>
            </a:pPr>
            <a:r>
              <a:rPr lang="es-AR"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Describe la forma de comunicación dentro del mismo sistema, con otros sistemas, y con las personas.</a:t>
            </a:r>
            <a:r>
              <a:rPr lang="es-A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"/>
          <p:cNvSpPr/>
          <p:nvPr/>
        </p:nvSpPr>
        <p:spPr>
          <a:xfrm>
            <a:off x="623520" y="643320"/>
            <a:ext cx="1002204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Diseño de Software - Características para su evaluación</a:t>
            </a:r>
            <a:br>
              <a:rPr lang="es-A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9"/>
          <p:cNvSpPr/>
          <p:nvPr/>
        </p:nvSpPr>
        <p:spPr>
          <a:xfrm>
            <a:off x="9249480" y="2852640"/>
            <a:ext cx="2925360" cy="104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00"/>
              <a:buFont typeface="Arial"/>
              <a:buNone/>
            </a:pPr>
            <a:fld id="{00000000-1234-1234-1234-123412341234}" type="slidenum">
              <a:rPr lang="es-AR"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0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9"/>
          <p:cNvSpPr/>
          <p:nvPr/>
        </p:nvSpPr>
        <p:spPr>
          <a:xfrm>
            <a:off x="5951880" y="6509520"/>
            <a:ext cx="2161800" cy="3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91440" marR="0" lvl="0" indent="-90719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1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Pressman 7ma Edición Cap 8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9"/>
          <p:cNvSpPr/>
          <p:nvPr/>
        </p:nvSpPr>
        <p:spPr>
          <a:xfrm>
            <a:off x="1199817" y="2031475"/>
            <a:ext cx="9792300" cy="44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462240" marR="0" lvl="1" indent="-4572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Noto Sans Symbols"/>
              <a:buChar char="❖"/>
            </a:pP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Deberá </a:t>
            </a:r>
            <a:r>
              <a:rPr lang="es-AR" sz="2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implementar</a:t>
            </a: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todos los requerimientos explícitos del modelo de requerimientos, y</a:t>
            </a:r>
            <a:r>
              <a:rPr lang="es-AR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s-AR" sz="2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incorporar</a:t>
            </a: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todos los requerimientos implícitos que desea el cliente.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2240" marR="0" lvl="1" indent="-457200" algn="just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Noto Sans Symbols"/>
              <a:buChar char="❖"/>
            </a:pP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Deberá ser una </a:t>
            </a:r>
            <a:r>
              <a:rPr lang="es-AR" sz="2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guía</a:t>
            </a: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legible y comprensible para aquellos que generan código y para aquellos que  dan soporte al software.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2240" marR="0" lvl="1" indent="-457200" algn="just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Noto Sans Symbols"/>
              <a:buChar char="❖"/>
            </a:pPr>
            <a:r>
              <a:rPr lang="es-AR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Deberá proporcionar una imagen/visión completa del software. (Completitud)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9"/>
          <p:cNvSpPr/>
          <p:nvPr/>
        </p:nvSpPr>
        <p:spPr>
          <a:xfrm>
            <a:off x="168840" y="6554520"/>
            <a:ext cx="215424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g soft 2_Plantilla_2019">
  <a:themeElements>
    <a:clrScheme name="Personalizado 2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1327</Words>
  <Application>Microsoft Office PowerPoint</Application>
  <PresentationFormat>Panorámica</PresentationFormat>
  <Paragraphs>246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28</vt:i4>
      </vt:variant>
    </vt:vector>
  </HeadingPairs>
  <TitlesOfParts>
    <vt:vector size="35" baseType="lpstr">
      <vt:lpstr>Arial</vt:lpstr>
      <vt:lpstr>Calibri</vt:lpstr>
      <vt:lpstr>Noto Sans Symbols</vt:lpstr>
      <vt:lpstr>Times New Roman</vt:lpstr>
      <vt:lpstr>Ing soft 2_Plantilla_2019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Alejandro Héctor González- UNLP</cp:lastModifiedBy>
  <cp:revision>2</cp:revision>
  <dcterms:created xsi:type="dcterms:W3CDTF">2018-04-16T11:41:39Z</dcterms:created>
  <dcterms:modified xsi:type="dcterms:W3CDTF">2024-03-22T12:08:04Z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