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67" r:id="rId12"/>
  </p:sldIdLst>
  <p:sldSz cx="18288000" cy="10287000"/>
  <p:notesSz cx="6858000" cy="9144000"/>
  <p:embeddedFontLst>
    <p:embeddedFont>
      <p:font typeface="Cardo Bold" panose="020B0604020202020204" charset="-79"/>
      <p:regular r:id="rId13"/>
    </p:embeddedFont>
    <p:embeddedFont>
      <p:font typeface="Gotham" panose="020B0604020202020204" charset="0"/>
      <p:regular r:id="rId14"/>
    </p:embeddedFont>
    <p:embeddedFont>
      <p:font typeface="Open Sauc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6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2217097" y="3213573"/>
            <a:ext cx="2631636" cy="507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30C6-CC1B-EE4A-DAA1-18B14A51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"/>
            <a:ext cx="18135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4B111-ADF3-B339-DC2E-D90C29CB6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F541EB6-834F-ED60-8DBA-9063A1829DA5}"/>
              </a:ext>
            </a:extLst>
          </p:cNvPr>
          <p:cNvSpPr txBox="1"/>
          <p:nvPr/>
        </p:nvSpPr>
        <p:spPr>
          <a:xfrm>
            <a:off x="1028700" y="2889458"/>
            <a:ext cx="15811500" cy="4801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>
              <a:lnSpc>
                <a:spcPts val="6389"/>
              </a:lnSpc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Our project demonstrates how Deep Neural Networks (DNN) can effectively recommend the right fertilizer based on soil and crop data without the need for hardware. By training on real-world datasets, the model helps farmers make informed decisions that improve yield and reduce environmental damage. Though it's a software-only solution now, it is future-ready for integration with sensors and mobile apps. This project shows how AI can drive smarter, sustainable farming even with minimal resources.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6B75114-5F5F-F790-158C-942B111D8B95}"/>
              </a:ext>
            </a:extLst>
          </p:cNvPr>
          <p:cNvSpPr txBox="1"/>
          <p:nvPr/>
        </p:nvSpPr>
        <p:spPr>
          <a:xfrm>
            <a:off x="0" y="876300"/>
            <a:ext cx="18288000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800"/>
              </a:lnSpc>
              <a:spcBef>
                <a:spcPct val="0"/>
              </a:spcBef>
            </a:pPr>
            <a:r>
              <a:rPr lang="en-IN" sz="9000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Conclusion</a:t>
            </a:r>
            <a:endParaRPr lang="en-US" sz="9000" b="1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  <a:sym typeface="Cardo Bold"/>
            </a:endParaRPr>
          </a:p>
        </p:txBody>
      </p:sp>
    </p:spTree>
    <p:extLst>
      <p:ext uri="{BB962C8B-B14F-4D97-AF65-F5344CB8AC3E}">
        <p14:creationId xmlns:p14="http://schemas.microsoft.com/office/powerpoint/2010/main" val="423509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43291" y="4154305"/>
            <a:ext cx="12001418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b="1" dirty="0">
                <a:solidFill>
                  <a:srgbClr val="325939"/>
                </a:solidFill>
                <a:latin typeface="Cardo Bold"/>
                <a:ea typeface="Cardo Bold"/>
                <a:cs typeface="Cardo Bold"/>
                <a:sym typeface="Cardo Bold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382297" y="-495300"/>
            <a:ext cx="7051175" cy="7924800"/>
            <a:chOff x="0" y="0"/>
            <a:chExt cx="9401566" cy="11208623"/>
          </a:xfrm>
        </p:grpSpPr>
        <p:sp>
          <p:nvSpPr>
            <p:cNvPr id="7" name="Freeform 7"/>
            <p:cNvSpPr/>
            <p:nvPr/>
          </p:nvSpPr>
          <p:spPr>
            <a:xfrm rot="2123307">
              <a:off x="2786108" y="1090831"/>
              <a:ext cx="5528000" cy="5519170"/>
            </a:xfrm>
            <a:custGeom>
              <a:avLst/>
              <a:gdLst/>
              <a:ahLst/>
              <a:cxnLst/>
              <a:rect l="l" t="t" r="r" b="b"/>
              <a:pathLst>
                <a:path w="5528000" h="5519170">
                  <a:moveTo>
                    <a:pt x="0" y="0"/>
                  </a:moveTo>
                  <a:lnTo>
                    <a:pt x="5528000" y="0"/>
                  </a:lnTo>
                  <a:lnTo>
                    <a:pt x="5528000" y="5519170"/>
                  </a:lnTo>
                  <a:lnTo>
                    <a:pt x="0" y="55191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24244">
              <a:off x="5239820" y="6532468"/>
              <a:ext cx="3350267" cy="3344915"/>
            </a:xfrm>
            <a:custGeom>
              <a:avLst/>
              <a:gdLst/>
              <a:ahLst/>
              <a:cxnLst/>
              <a:rect l="l" t="t" r="r" b="b"/>
              <a:pathLst>
                <a:path w="3350267" h="3344915">
                  <a:moveTo>
                    <a:pt x="0" y="0"/>
                  </a:moveTo>
                  <a:lnTo>
                    <a:pt x="3350267" y="0"/>
                  </a:lnTo>
                  <a:lnTo>
                    <a:pt x="3350267" y="3344916"/>
                  </a:lnTo>
                  <a:lnTo>
                    <a:pt x="0" y="3344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770015">
              <a:off x="452780" y="6160506"/>
              <a:ext cx="4601780" cy="4594429"/>
            </a:xfrm>
            <a:custGeom>
              <a:avLst/>
              <a:gdLst/>
              <a:ahLst/>
              <a:cxnLst/>
              <a:rect l="l" t="t" r="r" b="b"/>
              <a:pathLst>
                <a:path w="4601780" h="4594429">
                  <a:moveTo>
                    <a:pt x="0" y="0"/>
                  </a:moveTo>
                  <a:lnTo>
                    <a:pt x="4601780" y="0"/>
                  </a:lnTo>
                  <a:lnTo>
                    <a:pt x="4601780" y="4594429"/>
                  </a:lnTo>
                  <a:lnTo>
                    <a:pt x="0" y="4594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2456153" y="2552700"/>
            <a:ext cx="6096657" cy="7850315"/>
            <a:chOff x="0" y="0"/>
            <a:chExt cx="8128876" cy="10467087"/>
          </a:xfrm>
        </p:grpSpPr>
        <p:sp>
          <p:nvSpPr>
            <p:cNvPr id="11" name="Freeform 11"/>
            <p:cNvSpPr/>
            <p:nvPr/>
          </p:nvSpPr>
          <p:spPr>
            <a:xfrm>
              <a:off x="86150" y="0"/>
              <a:ext cx="5083875" cy="5075754"/>
            </a:xfrm>
            <a:custGeom>
              <a:avLst/>
              <a:gdLst/>
              <a:ahLst/>
              <a:cxnLst/>
              <a:rect l="l" t="t" r="r" b="b"/>
              <a:pathLst>
                <a:path w="5083875" h="5075754">
                  <a:moveTo>
                    <a:pt x="0" y="0"/>
                  </a:moveTo>
                  <a:lnTo>
                    <a:pt x="5083875" y="0"/>
                  </a:lnTo>
                  <a:lnTo>
                    <a:pt x="5083875" y="5075754"/>
                  </a:lnTo>
                  <a:lnTo>
                    <a:pt x="0" y="5075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-2247552">
              <a:off x="4429994" y="3537663"/>
              <a:ext cx="3081103" cy="3076182"/>
            </a:xfrm>
            <a:custGeom>
              <a:avLst/>
              <a:gdLst/>
              <a:ahLst/>
              <a:cxnLst/>
              <a:rect l="l" t="t" r="r" b="b"/>
              <a:pathLst>
                <a:path w="3081103" h="3076182">
                  <a:moveTo>
                    <a:pt x="0" y="0"/>
                  </a:moveTo>
                  <a:lnTo>
                    <a:pt x="3081103" y="0"/>
                  </a:lnTo>
                  <a:lnTo>
                    <a:pt x="3081103" y="3076182"/>
                  </a:lnTo>
                  <a:lnTo>
                    <a:pt x="0" y="3076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2893323">
              <a:off x="869239" y="5368891"/>
              <a:ext cx="4232068" cy="4225308"/>
            </a:xfrm>
            <a:custGeom>
              <a:avLst/>
              <a:gdLst/>
              <a:ahLst/>
              <a:cxnLst/>
              <a:rect l="l" t="t" r="r" b="b"/>
              <a:pathLst>
                <a:path w="4232068" h="4225308">
                  <a:moveTo>
                    <a:pt x="0" y="0"/>
                  </a:moveTo>
                  <a:lnTo>
                    <a:pt x="4232068" y="0"/>
                  </a:lnTo>
                  <a:lnTo>
                    <a:pt x="4232068" y="4225308"/>
                  </a:lnTo>
                  <a:lnTo>
                    <a:pt x="0" y="4225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2A8FD7-C511-245C-56CE-7A80DE38ED4D}"/>
              </a:ext>
            </a:extLst>
          </p:cNvPr>
          <p:cNvSpPr txBox="1"/>
          <p:nvPr/>
        </p:nvSpPr>
        <p:spPr>
          <a:xfrm>
            <a:off x="304800" y="7413363"/>
            <a:ext cx="83570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TEAM MEMBERS:</a:t>
            </a: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                          SUBRAMANI A </a:t>
            </a:r>
            <a:r>
              <a:rPr lang="en-IN" sz="2800" dirty="0" err="1">
                <a:solidFill>
                  <a:schemeClr val="bg2">
                    <a:lumMod val="25000"/>
                  </a:schemeClr>
                </a:solidFill>
              </a:rPr>
              <a:t>A</a:t>
            </a:r>
            <a:endParaRPr lang="en-IN" sz="2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                          SURYA S</a:t>
            </a: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                          SUDHIRRAO R</a:t>
            </a: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                          SIVANTHRAJ SANTHANAM</a:t>
            </a:r>
          </a:p>
          <a:p>
            <a:r>
              <a:rPr lang="en-IN" sz="2800" dirty="0">
                <a:solidFill>
                  <a:schemeClr val="bg2">
                    <a:lumMod val="25000"/>
                  </a:schemeClr>
                </a:solidFill>
              </a:rPr>
              <a:t>                           SRI NITHIN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89458"/>
            <a:ext cx="10401300" cy="6449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Agriculture is the backbone of food production.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Fertilizer misuse can lead to poor yield and environmental harm.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AI offers intelligent decision-making to assist farmers.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Our solution: AI-based fertilizer recommendation using Deep Neural Networks (DNN).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2999" dirty="0">
              <a:solidFill>
                <a:srgbClr val="32593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028700"/>
            <a:ext cx="8400211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IN" sz="90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Introduction</a:t>
            </a: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9000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38200" y="723901"/>
            <a:ext cx="15468600" cy="3821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870"/>
              </a:lnSpc>
              <a:spcBef>
                <a:spcPct val="0"/>
              </a:spcBef>
            </a:pPr>
            <a:r>
              <a:rPr lang="en-IN" sz="96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Objective</a:t>
            </a:r>
            <a:endParaRPr lang="en-IN" sz="96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4870"/>
              </a:lnSpc>
              <a:spcBef>
                <a:spcPct val="0"/>
              </a:spcBef>
            </a:pPr>
            <a:endParaRPr lang="en-US" sz="12391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DBD7A-515A-54C6-A4B6-EAAF00D1A4C5}"/>
              </a:ext>
            </a:extLst>
          </p:cNvPr>
          <p:cNvSpPr txBox="1"/>
          <p:nvPr/>
        </p:nvSpPr>
        <p:spPr>
          <a:xfrm>
            <a:off x="990600" y="4127836"/>
            <a:ext cx="85344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Develop a fertilizer recommendation system using DNN.</a:t>
            </a:r>
          </a:p>
          <a:p>
            <a:endParaRPr lang="en-US" sz="3200" dirty="0">
              <a:solidFill>
                <a:schemeClr val="accent3">
                  <a:lumMod val="75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Use historical soil and crop data (dataset-based).</a:t>
            </a:r>
          </a:p>
          <a:p>
            <a:endParaRPr lang="en-US" sz="3200" dirty="0">
              <a:solidFill>
                <a:schemeClr val="accent3">
                  <a:lumMod val="75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No hardware integration, purely software and data-driven.</a:t>
            </a:r>
          </a:p>
          <a:p>
            <a:endParaRPr lang="en-US" sz="3200" dirty="0">
              <a:solidFill>
                <a:schemeClr val="accent3">
                  <a:lumMod val="75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Enable future integration with sensors.</a:t>
            </a:r>
            <a:r>
              <a:rPr lang="en-US" sz="3200" b="1" dirty="0"/>
              <a:t> </a:t>
            </a:r>
            <a:endParaRPr lang="en-US" sz="3200" dirty="0"/>
          </a:p>
          <a:p>
            <a:endParaRPr lang="en-US" dirty="0">
              <a:solidFill>
                <a:schemeClr val="accent3">
                  <a:lumMod val="75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7581F-A4EF-274A-CBE2-7288EFC4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619BED2-AB15-76BD-0CC7-255DE502826F}"/>
              </a:ext>
            </a:extLst>
          </p:cNvPr>
          <p:cNvSpPr txBox="1"/>
          <p:nvPr/>
        </p:nvSpPr>
        <p:spPr>
          <a:xfrm>
            <a:off x="1028700" y="2889458"/>
            <a:ext cx="9791700" cy="5628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 algn="l">
              <a:lnSpc>
                <a:spcPts val="6389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.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Cardo Bold" panose="020B0604020202020204" charset="-79"/>
                <a:cs typeface="Cardo Bold" panose="020B0604020202020204" charset="-79"/>
              </a:rPr>
              <a:t>Source: [ Kaggle Fertilizer Prediction Dataset]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Cardo Bold" panose="020B0604020202020204" charset="-79"/>
                <a:cs typeface="Cardo Bold" panose="020B0604020202020204" charset="-79"/>
              </a:rPr>
              <a:t>Soil nutrients: Nitrogen (N), Phosphorus (P),Potassium (K)Soil type, Moisture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Cardo Bold" panose="020B0604020202020204" charset="-79"/>
                <a:cs typeface="Cardo Bold" panose="020B0604020202020204" charset="-79"/>
              </a:rPr>
              <a:t>Target: Recommended Fertilizer Type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Open Sauce" panose="020B0604020202020204" charset="0"/>
            </a:endParaRP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2999" dirty="0">
              <a:solidFill>
                <a:srgbClr val="32593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35DD85F-252C-9BFC-23CA-826345F6AA0C}"/>
              </a:ext>
            </a:extLst>
          </p:cNvPr>
          <p:cNvSpPr txBox="1"/>
          <p:nvPr/>
        </p:nvSpPr>
        <p:spPr>
          <a:xfrm>
            <a:off x="1028700" y="1028700"/>
            <a:ext cx="11538956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IN" sz="90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Dataset Description</a:t>
            </a: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9000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</p:spTree>
    <p:extLst>
      <p:ext uri="{BB962C8B-B14F-4D97-AF65-F5344CB8AC3E}">
        <p14:creationId xmlns:p14="http://schemas.microsoft.com/office/powerpoint/2010/main" val="23704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2C083-950A-BFE7-3AFD-3A9F95E4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24048A5-E860-6A6E-858A-474EF3ABC641}"/>
              </a:ext>
            </a:extLst>
          </p:cNvPr>
          <p:cNvSpPr txBox="1"/>
          <p:nvPr/>
        </p:nvSpPr>
        <p:spPr>
          <a:xfrm>
            <a:off x="1028700" y="2889458"/>
            <a:ext cx="9486900" cy="7269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 algn="l">
              <a:lnSpc>
                <a:spcPts val="6389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.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Removed missing values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Categorical data encoded using one-hot or label encoding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Normalization or Standardization of numeric features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Dataset split: 80% training, 20% testing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2400" dirty="0">
              <a:solidFill>
                <a:schemeClr val="accent3">
                  <a:lumMod val="50000"/>
                </a:schemeClr>
              </a:solidFill>
              <a:latin typeface="Open Sauce" panose="020B0604020202020204" charset="0"/>
            </a:endParaRP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2999" dirty="0">
              <a:solidFill>
                <a:srgbClr val="32593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C68400A-DC1E-EE64-50E7-D4CD83B9F713}"/>
              </a:ext>
            </a:extLst>
          </p:cNvPr>
          <p:cNvSpPr txBox="1"/>
          <p:nvPr/>
        </p:nvSpPr>
        <p:spPr>
          <a:xfrm>
            <a:off x="1028700" y="1028700"/>
            <a:ext cx="11538956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IN" sz="90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Data Preprocessing</a:t>
            </a: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>
              <a:lnSpc>
                <a:spcPts val="10800"/>
              </a:lnSpc>
              <a:spcBef>
                <a:spcPct val="0"/>
              </a:spcBef>
            </a:pP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9000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</p:spTree>
    <p:extLst>
      <p:ext uri="{BB962C8B-B14F-4D97-AF65-F5344CB8AC3E}">
        <p14:creationId xmlns:p14="http://schemas.microsoft.com/office/powerpoint/2010/main" val="2873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41D11-0D36-D948-A647-FA41CD4F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324F5D-CA53-69FD-3178-FA95861FDE9F}"/>
              </a:ext>
            </a:extLst>
          </p:cNvPr>
          <p:cNvSpPr txBox="1"/>
          <p:nvPr/>
        </p:nvSpPr>
        <p:spPr>
          <a:xfrm>
            <a:off x="1028700" y="2171700"/>
            <a:ext cx="12839700" cy="7262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 algn="l">
              <a:lnSpc>
                <a:spcPts val="6389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.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Model Architecture:</a:t>
            </a:r>
          </a:p>
          <a:p>
            <a:pPr marL="323849" lvl="1">
              <a:lnSpc>
                <a:spcPts val="6389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                                   Input Layer: Based on features</a:t>
            </a:r>
          </a:p>
          <a:p>
            <a:pPr marL="323849" lvl="1">
              <a:lnSpc>
                <a:spcPts val="6389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                                   Hidden Layers: 2-3 layers with ReLU activation</a:t>
            </a:r>
          </a:p>
          <a:p>
            <a:pPr marL="323849" lvl="1">
              <a:lnSpc>
                <a:spcPts val="6389"/>
              </a:lnSpc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                                   Output Layer: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Softmax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 for fertilizer class prediction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Optimizer: Adam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Loss Function: Categorical </a:t>
            </a: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Crossentropy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Open Sauce" panose="020B0604020202020204" charset="0"/>
            </a:endParaRP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Framework</a:t>
            </a:r>
            <a:r>
              <a:rPr lang="en-IN" sz="2800" dirty="0"/>
              <a:t>: </a:t>
            </a: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TensorFlow / </a:t>
            </a:r>
            <a:r>
              <a:rPr lang="en-IN" sz="2800" dirty="0" err="1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Keras</a:t>
            </a:r>
            <a:endParaRPr lang="en-IN" sz="2800" dirty="0">
              <a:solidFill>
                <a:schemeClr val="accent3">
                  <a:lumMod val="75000"/>
                </a:schemeClr>
              </a:solidFill>
              <a:latin typeface="Open Sauce" panose="020B0604020202020204" charset="0"/>
            </a:endParaRP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endParaRPr lang="en-IN" sz="24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F67AFBD-80C8-5566-9E9F-A770F090C5CA}"/>
              </a:ext>
            </a:extLst>
          </p:cNvPr>
          <p:cNvSpPr txBox="1"/>
          <p:nvPr/>
        </p:nvSpPr>
        <p:spPr>
          <a:xfrm>
            <a:off x="1028700" y="1028700"/>
            <a:ext cx="158115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IN" sz="90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Deep Neural Network Model</a:t>
            </a: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>
              <a:lnSpc>
                <a:spcPts val="10800"/>
              </a:lnSpc>
              <a:spcBef>
                <a:spcPct val="0"/>
              </a:spcBef>
            </a:pP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>
              <a:lnSpc>
                <a:spcPts val="10800"/>
              </a:lnSpc>
              <a:spcBef>
                <a:spcPct val="0"/>
              </a:spcBef>
            </a:pP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9000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</p:spTree>
    <p:extLst>
      <p:ext uri="{BB962C8B-B14F-4D97-AF65-F5344CB8AC3E}">
        <p14:creationId xmlns:p14="http://schemas.microsoft.com/office/powerpoint/2010/main" val="131928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1A2E7-F480-54B6-1D40-0530433A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6763FF8-9C9B-52EF-EFA7-98D6325AADF9}"/>
              </a:ext>
            </a:extLst>
          </p:cNvPr>
          <p:cNvSpPr txBox="1"/>
          <p:nvPr/>
        </p:nvSpPr>
        <p:spPr>
          <a:xfrm>
            <a:off x="1028700" y="2171700"/>
            <a:ext cx="11010900" cy="4800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3849" lvl="1" algn="l">
              <a:lnSpc>
                <a:spcPts val="6389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Open Sauce" panose="020B0604020202020204" charset="0"/>
              </a:rPr>
              <a:t>.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Input soil and crop details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Preprocess data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DNN predicts best fertilizer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Output displayed to the user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endParaRPr lang="en-IN" sz="24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BB15E5B-D559-355F-AA14-2BD60402A464}"/>
              </a:ext>
            </a:extLst>
          </p:cNvPr>
          <p:cNvSpPr txBox="1"/>
          <p:nvPr/>
        </p:nvSpPr>
        <p:spPr>
          <a:xfrm>
            <a:off x="1028700" y="1028700"/>
            <a:ext cx="158115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IN" sz="9000" b="1" dirty="0">
                <a:solidFill>
                  <a:schemeClr val="accent3">
                    <a:lumMod val="50000"/>
                  </a:schemeClr>
                </a:solidFill>
                <a:latin typeface="Cardo Bold" panose="020B0604020202020204" charset="-79"/>
                <a:ea typeface="Cardo Bold" panose="020B0604020202020204" charset="-79"/>
                <a:cs typeface="Cardo Bold" panose="020B0604020202020204" charset="-79"/>
              </a:rPr>
              <a:t>System Workflow</a:t>
            </a: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>
              <a:lnSpc>
                <a:spcPts val="10800"/>
              </a:lnSpc>
              <a:spcBef>
                <a:spcPct val="0"/>
              </a:spcBef>
            </a:pP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>
              <a:lnSpc>
                <a:spcPts val="10800"/>
              </a:lnSpc>
              <a:spcBef>
                <a:spcPct val="0"/>
              </a:spcBef>
            </a:pPr>
            <a:endParaRPr lang="en-IN" sz="9000" dirty="0">
              <a:solidFill>
                <a:schemeClr val="accent3">
                  <a:lumMod val="50000"/>
                </a:schemeClr>
              </a:solidFill>
              <a:latin typeface="Cardo Bold" panose="020B0604020202020204" charset="-79"/>
              <a:ea typeface="Cardo Bold" panose="020B0604020202020204" charset="-79"/>
              <a:cs typeface="Cardo Bold" panose="020B0604020202020204" charset="-79"/>
            </a:endParaRPr>
          </a:p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endParaRPr lang="en-US" sz="9000" b="1" dirty="0">
              <a:solidFill>
                <a:srgbClr val="325939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</p:spTree>
    <p:extLst>
      <p:ext uri="{BB962C8B-B14F-4D97-AF65-F5344CB8AC3E}">
        <p14:creationId xmlns:p14="http://schemas.microsoft.com/office/powerpoint/2010/main" val="6579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14DD2-B6ED-C1E8-611A-DBEA62A0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CC6B039-8D6F-B347-E8BC-120DB15EBBAB}"/>
              </a:ext>
            </a:extLst>
          </p:cNvPr>
          <p:cNvSpPr txBox="1"/>
          <p:nvPr/>
        </p:nvSpPr>
        <p:spPr>
          <a:xfrm>
            <a:off x="1028700" y="2439505"/>
            <a:ext cx="15811500" cy="316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</a:rPr>
              <a:t> Training Accuracy: 97%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Confusion Matrix for evaluation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Sample output:</a:t>
            </a:r>
          </a:p>
          <a:p>
            <a:pPr marL="647697" lvl="1" indent="-323848" algn="l">
              <a:lnSpc>
                <a:spcPts val="6389"/>
              </a:lnSpc>
              <a:buFont typeface="Arial"/>
              <a:buChar char="•"/>
            </a:pPr>
            <a:endParaRPr lang="en-US" sz="2800" dirty="0">
              <a:solidFill>
                <a:schemeClr val="accent3">
                  <a:lumMod val="75000"/>
                </a:schemeClr>
              </a:solidFill>
              <a:latin typeface="Open Sauce" panose="020B0604020202020204" charset="0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F0CF790-07B7-5BBD-2A5C-F91BE52B3BE0}"/>
              </a:ext>
            </a:extLst>
          </p:cNvPr>
          <p:cNvSpPr txBox="1"/>
          <p:nvPr/>
        </p:nvSpPr>
        <p:spPr>
          <a:xfrm>
            <a:off x="1028700" y="1028700"/>
            <a:ext cx="840021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 dirty="0">
                <a:solidFill>
                  <a:schemeClr val="accent3">
                    <a:lumMod val="50000"/>
                  </a:schemeClr>
                </a:solidFill>
                <a:latin typeface="Cardo Bold"/>
                <a:ea typeface="Cardo Bold"/>
                <a:cs typeface="Cardo Bold"/>
                <a:sym typeface="Cardo Bold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C9F44-F847-75CB-1F99-C3221FDD9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143500"/>
            <a:ext cx="1219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F5D7-BF81-3C83-8A98-571C4B35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781A1F0-63AB-19C4-C6B8-4B716B296449}"/>
              </a:ext>
            </a:extLst>
          </p:cNvPr>
          <p:cNvSpPr txBox="1"/>
          <p:nvPr/>
        </p:nvSpPr>
        <p:spPr>
          <a:xfrm>
            <a:off x="1028700" y="2889458"/>
            <a:ext cx="15811500" cy="3160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Connect with real-time soil sensors (IoT)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Mobile App for local farmers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Voice assistant in local languages</a:t>
            </a:r>
          </a:p>
          <a:p>
            <a:pPr marL="647697" lvl="1" indent="-323848">
              <a:lnSpc>
                <a:spcPts val="6389"/>
              </a:lnSpc>
              <a:buFont typeface="Arial"/>
              <a:buChar char="•"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Include weather prediction and crop rotation advice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2FA6DBD-3078-C102-025B-60DB34487387}"/>
              </a:ext>
            </a:extLst>
          </p:cNvPr>
          <p:cNvSpPr txBox="1"/>
          <p:nvPr/>
        </p:nvSpPr>
        <p:spPr>
          <a:xfrm>
            <a:off x="1028700" y="1028700"/>
            <a:ext cx="8400211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 dirty="0">
                <a:solidFill>
                  <a:schemeClr val="accent3">
                    <a:lumMod val="50000"/>
                  </a:schemeClr>
                </a:solidFill>
                <a:latin typeface="Cardo Bold"/>
                <a:ea typeface="Cardo Bold"/>
                <a:cs typeface="Cardo Bold"/>
                <a:sym typeface="Cardo Bold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4155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351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Sauce</vt:lpstr>
      <vt:lpstr>Calibri</vt:lpstr>
      <vt:lpstr>Gotham</vt:lpstr>
      <vt:lpstr>Cardo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Clean Gears Green Project Review Corporate Presentation </dc:title>
  <cp:lastModifiedBy>sudhir rao</cp:lastModifiedBy>
  <cp:revision>5</cp:revision>
  <dcterms:created xsi:type="dcterms:W3CDTF">2006-08-16T00:00:00Z</dcterms:created>
  <dcterms:modified xsi:type="dcterms:W3CDTF">2025-07-26T14:42:53Z</dcterms:modified>
  <dc:identifier>DAGuJAHjqLc</dc:identifier>
</cp:coreProperties>
</file>