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5" r:id="rId4"/>
    <p:sldId id="273" r:id="rId5"/>
    <p:sldId id="272" r:id="rId6"/>
    <p:sldId id="274" r:id="rId7"/>
    <p:sldId id="275" r:id="rId8"/>
    <p:sldId id="276" r:id="rId9"/>
    <p:sldId id="267" r:id="rId10"/>
    <p:sldId id="269" r:id="rId11"/>
    <p:sldId id="270" r:id="rId12"/>
    <p:sldId id="277" r:id="rId13"/>
    <p:sldId id="271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7" autoAdjust="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8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11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8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69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86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1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8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21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5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42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9999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6.png"/><Relationship Id="rId5" Type="http://schemas.microsoft.com/office/2007/relationships/media" Target="../media/media3.wav"/><Relationship Id="rId10" Type="http://schemas.openxmlformats.org/officeDocument/2006/relationships/notesSlide" Target="../notesSlides/notesSlide12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079525" y="486250"/>
            <a:ext cx="58620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Speech </a:t>
            </a:r>
            <a:r>
              <a:rPr lang="it" dirty="0" smtClean="0"/>
              <a:t>enhancement based </a:t>
            </a:r>
            <a:r>
              <a:rPr lang="it" dirty="0"/>
              <a:t>on </a:t>
            </a:r>
            <a:r>
              <a:rPr lang="it" dirty="0" smtClean="0"/>
              <a:t>adaptive </a:t>
            </a:r>
            <a:r>
              <a:rPr lang="it" dirty="0"/>
              <a:t>wavelet </a:t>
            </a:r>
            <a:r>
              <a:rPr lang="it" dirty="0" smtClean="0"/>
              <a:t>de-noising </a:t>
            </a:r>
            <a:r>
              <a:rPr lang="it" dirty="0"/>
              <a:t>on </a:t>
            </a:r>
            <a:r>
              <a:rPr lang="it" dirty="0" smtClean="0"/>
              <a:t>multitaper </a:t>
            </a:r>
            <a:r>
              <a:rPr lang="it" dirty="0"/>
              <a:t>s</a:t>
            </a:r>
            <a:r>
              <a:rPr lang="it" dirty="0" smtClean="0"/>
              <a:t>pectrum</a:t>
            </a:r>
            <a:endParaRPr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9" y="3254950"/>
            <a:ext cx="1613880" cy="1609779"/>
          </a:xfrm>
          <a:prstGeom prst="rect">
            <a:avLst/>
          </a:prstGeom>
        </p:spPr>
      </p:pic>
      <p:sp>
        <p:nvSpPr>
          <p:cNvPr id="5" name="Shape 135"/>
          <p:cNvSpPr txBox="1">
            <a:spLocks/>
          </p:cNvSpPr>
          <p:nvPr/>
        </p:nvSpPr>
        <p:spPr>
          <a:xfrm>
            <a:off x="2319174" y="3417675"/>
            <a:ext cx="647463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it-IT" u="sng" dirty="0" err="1" smtClean="0"/>
              <a:t>Authors</a:t>
            </a:r>
            <a:r>
              <a:rPr lang="it-IT" dirty="0" smtClean="0"/>
              <a:t>: Bertozzi Iacopo, </a:t>
            </a:r>
            <a:r>
              <a:rPr lang="it-IT" dirty="0" err="1" smtClean="0"/>
              <a:t>Bianciardi</a:t>
            </a:r>
            <a:r>
              <a:rPr lang="it-IT" dirty="0" smtClean="0"/>
              <a:t> Alessandro, Fierro Leonardo, </a:t>
            </a:r>
            <a:r>
              <a:rPr lang="it-IT" dirty="0" err="1" smtClean="0"/>
              <a:t>Nodari</a:t>
            </a:r>
            <a:r>
              <a:rPr lang="it-IT" dirty="0" smtClean="0"/>
              <a:t> Stefano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Master </a:t>
            </a:r>
            <a:r>
              <a:rPr lang="it-IT" dirty="0" err="1" smtClean="0"/>
              <a:t>Degree</a:t>
            </a:r>
            <a:r>
              <a:rPr lang="it-IT" dirty="0" smtClean="0"/>
              <a:t> in </a:t>
            </a:r>
            <a:r>
              <a:rPr lang="it-IT" i="1" dirty="0" err="1" smtClean="0"/>
              <a:t>Communication</a:t>
            </a:r>
            <a:r>
              <a:rPr lang="it-IT" i="1" dirty="0" smtClean="0"/>
              <a:t> Technologies and Multimedia</a:t>
            </a:r>
          </a:p>
          <a:p>
            <a:pPr marL="0" indent="0"/>
            <a:endParaRPr lang="it-IT" i="1" dirty="0"/>
          </a:p>
          <a:p>
            <a:pPr marL="0" indent="0"/>
            <a:r>
              <a:rPr lang="it-IT" dirty="0" smtClean="0"/>
              <a:t>Course of Advanced </a:t>
            </a:r>
            <a:r>
              <a:rPr lang="it-IT" dirty="0" err="1" smtClean="0"/>
              <a:t>Methods</a:t>
            </a:r>
            <a:r>
              <a:rPr lang="it-IT" dirty="0" smtClean="0"/>
              <a:t> for Information </a:t>
            </a:r>
            <a:r>
              <a:rPr lang="it-IT" dirty="0" err="1" smtClean="0"/>
              <a:t>Representation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A.Y. 2017/2018</a:t>
            </a:r>
            <a:r>
              <a:rPr lang="it-IT" i="1" dirty="0" smtClean="0"/>
              <a:t> 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smtClean="0"/>
              <a:t>EXPERIMENTAL RESULTS</a:t>
            </a:r>
            <a:endParaRPr lang="en-US" u="sng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32" y="1199695"/>
            <a:ext cx="6679435" cy="3725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77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smtClean="0"/>
              <a:t>EXPERIMENTAL RESULTS</a:t>
            </a:r>
            <a:endParaRPr lang="en-US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27" y="1136469"/>
            <a:ext cx="6464845" cy="3745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5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smtClean="0"/>
              <a:t>EXPERIMENTAL RESULTS</a:t>
            </a:r>
            <a:endParaRPr lang="en-US" u="sng" dirty="0"/>
          </a:p>
        </p:txBody>
      </p:sp>
      <p:pic>
        <p:nvPicPr>
          <p:cNvPr id="2" name="Noisy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816949" y="2404181"/>
            <a:ext cx="609600" cy="609600"/>
          </a:xfrm>
          <a:prstGeom prst="rect">
            <a:avLst/>
          </a:prstGeom>
        </p:spPr>
      </p:pic>
      <p:pic>
        <p:nvPicPr>
          <p:cNvPr id="3" name="Cleaned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935174" y="2404181"/>
            <a:ext cx="609600" cy="609600"/>
          </a:xfrm>
          <a:prstGeom prst="rect">
            <a:avLst/>
          </a:prstGeom>
        </p:spPr>
      </p:pic>
      <p:pic>
        <p:nvPicPr>
          <p:cNvPr id="4" name="Noisy1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816950" y="3582424"/>
            <a:ext cx="609600" cy="609600"/>
          </a:xfrm>
          <a:prstGeom prst="rect">
            <a:avLst/>
          </a:prstGeom>
        </p:spPr>
      </p:pic>
      <p:pic>
        <p:nvPicPr>
          <p:cNvPr id="5" name="Cleaned1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935174" y="3582424"/>
            <a:ext cx="609600" cy="609600"/>
          </a:xfrm>
          <a:prstGeom prst="rect">
            <a:avLst/>
          </a:prstGeom>
        </p:spPr>
      </p:pic>
      <p:sp>
        <p:nvSpPr>
          <p:cNvPr id="8" name="Shape 141"/>
          <p:cNvSpPr txBox="1"/>
          <p:nvPr/>
        </p:nvSpPr>
        <p:spPr>
          <a:xfrm>
            <a:off x="522189" y="2445137"/>
            <a:ext cx="3194406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Low-variance noise: </a:t>
            </a:r>
            <a:endParaRPr lang="en-US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en-US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Shape 141"/>
          <p:cNvSpPr txBox="1"/>
          <p:nvPr/>
        </p:nvSpPr>
        <p:spPr>
          <a:xfrm>
            <a:off x="554478" y="3582424"/>
            <a:ext cx="3053962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High-variance noise</a:t>
            </a:r>
            <a:endParaRPr lang="en-US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en-US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6232365" y="2024825"/>
            <a:ext cx="19664" cy="2546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141"/>
          <p:cNvSpPr txBox="1"/>
          <p:nvPr/>
        </p:nvSpPr>
        <p:spPr>
          <a:xfrm>
            <a:off x="4262081" y="1536843"/>
            <a:ext cx="1719336" cy="45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15000"/>
              </a:lnSpc>
              <a:buClr>
                <a:srgbClr val="F3F3F3"/>
              </a:buClr>
              <a:buSzPts val="1800"/>
            </a:pP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Noisy speech 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en-US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Shape 141"/>
          <p:cNvSpPr txBox="1"/>
          <p:nvPr/>
        </p:nvSpPr>
        <p:spPr>
          <a:xfrm>
            <a:off x="6609760" y="1536842"/>
            <a:ext cx="1260428" cy="45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15000"/>
              </a:lnSpc>
              <a:buClr>
                <a:srgbClr val="F3F3F3"/>
              </a:buClr>
              <a:buSzPts val="1800"/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Denoised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en-US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23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8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8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smtClean="0"/>
              <a:t>CONCLUSIONS</a:t>
            </a:r>
            <a:endParaRPr lang="en-US" u="sng" dirty="0"/>
          </a:p>
        </p:txBody>
      </p:sp>
      <p:sp>
        <p:nvSpPr>
          <p:cNvPr id="4" name="Shape 141"/>
          <p:cNvSpPr txBox="1"/>
          <p:nvPr/>
        </p:nvSpPr>
        <p:spPr>
          <a:xfrm>
            <a:off x="252920" y="1550572"/>
            <a:ext cx="858952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Optimal results in terms of noise reduction and waveform recovery!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Quite fast: computational time ≤ 2 · audio duration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Some distortions introduced when going down near SNR = 0 dB.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Possible improvements:</a:t>
            </a: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Shape 141"/>
          <p:cNvSpPr txBox="1"/>
          <p:nvPr/>
        </p:nvSpPr>
        <p:spPr>
          <a:xfrm>
            <a:off x="601262" y="3551367"/>
            <a:ext cx="858952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Different</a:t>
            </a: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windowing</a:t>
            </a: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for STFT</a:t>
            </a:r>
            <a:endParaRPr lang="it-IT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Test </a:t>
            </a: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behaviour</a:t>
            </a: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particular</a:t>
            </a: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types</a:t>
            </a: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of </a:t>
            </a: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noise</a:t>
            </a:r>
            <a:endParaRPr lang="it-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SURE </a:t>
            </a:r>
            <a:r>
              <a:rPr lang="it-IT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Thresholding</a:t>
            </a:r>
            <a:r>
              <a:rPr lang="it-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445829" y="450015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u="sng" dirty="0" err="1" smtClean="0"/>
              <a:t>Thank</a:t>
            </a:r>
            <a:r>
              <a:rPr lang="it-IT" i="1" u="sng" dirty="0" smtClean="0"/>
              <a:t> </a:t>
            </a:r>
            <a:r>
              <a:rPr lang="it-IT" i="1" u="sng" dirty="0" err="1" smtClean="0"/>
              <a:t>you</a:t>
            </a:r>
            <a:r>
              <a:rPr lang="it-IT" i="1" u="sng" dirty="0" smtClean="0"/>
              <a:t>!</a:t>
            </a:r>
            <a:endParaRPr lang="it-IT" i="1" u="sng" dirty="0"/>
          </a:p>
        </p:txBody>
      </p:sp>
    </p:spTree>
    <p:extLst>
      <p:ext uri="{BB962C8B-B14F-4D97-AF65-F5344CB8AC3E}">
        <p14:creationId xmlns:p14="http://schemas.microsoft.com/office/powerpoint/2010/main" val="25122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 smtClean="0"/>
              <a:t>SUMMARY</a:t>
            </a:r>
            <a:endParaRPr u="sng" dirty="0"/>
          </a:p>
        </p:txBody>
      </p:sp>
      <p:sp>
        <p:nvSpPr>
          <p:cNvPr id="141" name="Shape 141"/>
          <p:cNvSpPr txBox="1"/>
          <p:nvPr/>
        </p:nvSpPr>
        <p:spPr>
          <a:xfrm>
            <a:off x="252920" y="1550572"/>
            <a:ext cx="858952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Classical speech enhancement algorithms require a good estimation of the short-time power spectrum.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Periodogram methods: large variance, ‘musical noise’ after enhancement.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MTS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: Multi-Taper spectrum estimators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Wavelet denoising</a:t>
            </a:r>
            <a:r>
              <a:rPr lang="it" sz="1800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of the logarithmic MTS via thresholding: </a:t>
            </a:r>
          </a:p>
          <a:p>
            <a:pPr marL="457200" lvl="3" indent="-342900" algn="just">
              <a:lnSpc>
                <a:spcPct val="115000"/>
              </a:lnSpc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Shape 141"/>
          <p:cNvSpPr txBox="1"/>
          <p:nvPr/>
        </p:nvSpPr>
        <p:spPr>
          <a:xfrm>
            <a:off x="901430" y="3220487"/>
            <a:ext cx="794101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3" indent="-34290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Constant / Universal thresholding not appropriate</a:t>
            </a:r>
          </a:p>
          <a:p>
            <a:pPr marL="457200" lvl="3" indent="-34290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Adaptive thresholding: </a:t>
            </a:r>
            <a:r>
              <a:rPr lang="it" sz="1800" dirty="0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describe how the variance of the noise in log spectrum varies according to underlying signal magnitude in power spectrum and refine the MTS with an appropriate threshold.</a:t>
            </a:r>
            <a:endParaRPr lang="it" sz="1800" i="1" dirty="0" smtClean="0">
              <a:solidFill>
                <a:schemeClr val="accent6">
                  <a:lumMod val="75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3" indent="-34290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 smtClean="0"/>
              <a:t>MTS ESTIMATION</a:t>
            </a:r>
            <a:endParaRPr u="sng" dirty="0"/>
          </a:p>
        </p:txBody>
      </p:sp>
      <p:sp>
        <p:nvSpPr>
          <p:cNvPr id="5" name="Shape 141"/>
          <p:cNvSpPr txBox="1"/>
          <p:nvPr/>
        </p:nvSpPr>
        <p:spPr>
          <a:xfrm>
            <a:off x="288587" y="1509542"/>
            <a:ext cx="85344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3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Accurate estimation of the </a:t>
            </a: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 priori SNR</a:t>
            </a:r>
            <a:r>
              <a:rPr lang="it" sz="1800" i="1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critical to eliminate the musical noise</a:t>
            </a:r>
          </a:p>
          <a:p>
            <a:pPr marL="400050" lvl="3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Direct spectrum estimation via Hamming windowing reduce the bias but does not reduce the variance of the spectral estimate</a:t>
            </a: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3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MTS estimator</a:t>
            </a:r>
            <a:r>
              <a:rPr lang="it" sz="1800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(Thomson, 1982): reduce the variance by computing a small number of direct spectrum estimators, each with a different window (</a:t>
            </a: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taper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), and then average the spectral estimates</a:t>
            </a:r>
          </a:p>
          <a:p>
            <a:pPr marL="400050" lvl="3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Tapers are chosen to be pairwise orthogonal and properly designed to prevent leakage</a:t>
            </a:r>
          </a:p>
        </p:txBody>
      </p:sp>
    </p:spTree>
    <p:extLst>
      <p:ext uri="{BB962C8B-B14F-4D97-AF65-F5344CB8AC3E}">
        <p14:creationId xmlns:p14="http://schemas.microsoft.com/office/powerpoint/2010/main" val="2565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71209" y="2817137"/>
            <a:ext cx="3608961" cy="2192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 smtClean="0"/>
              <a:t>MTS ESTIMATION</a:t>
            </a:r>
            <a:endParaRPr u="sng" dirty="0"/>
          </a:p>
        </p:txBody>
      </p:sp>
      <p:sp>
        <p:nvSpPr>
          <p:cNvPr id="5" name="Shape 141"/>
          <p:cNvSpPr txBox="1"/>
          <p:nvPr/>
        </p:nvSpPr>
        <p:spPr>
          <a:xfrm>
            <a:off x="288587" y="1509542"/>
            <a:ext cx="85344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As compared to the traditional windowing methods, the variance induced by the estimator can be reduced by a factor of </a:t>
            </a:r>
            <a:r>
              <a:rPr lang="it" sz="1800" i="1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L, 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r>
              <a:rPr lang="it" sz="1800" i="1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L 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is the number of tapers. A good design implements orthonormal tapers, for example the </a:t>
            </a:r>
            <a:r>
              <a:rPr lang="it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sine tapers</a:t>
            </a: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lang="it" sz="1800" i="1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917005"/>
            <a:ext cx="2145151" cy="6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823" y="4257235"/>
            <a:ext cx="2981731" cy="64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499" y="3575871"/>
            <a:ext cx="3244378" cy="62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43" y="2827832"/>
            <a:ext cx="2894957" cy="21712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88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u="sng" dirty="0" smtClean="0"/>
              <a:t>D</a:t>
            </a:r>
            <a:r>
              <a:rPr lang="it" sz="2800" u="sng" dirty="0" smtClean="0"/>
              <a:t>WT + THRESHOLDING</a:t>
            </a:r>
            <a:endParaRPr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41"/>
              <p:cNvSpPr txBox="1"/>
              <p:nvPr/>
            </p:nvSpPr>
            <p:spPr>
              <a:xfrm>
                <a:off x="252920" y="1550572"/>
                <a:ext cx="8589523" cy="13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algn="just">
                  <a:lnSpc>
                    <a:spcPct val="115000"/>
                  </a:lnSpc>
                  <a:buClr>
                    <a:srgbClr val="F3F3F3"/>
                  </a:buClr>
                  <a:buSzPts val="1800"/>
                </a:pP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For the refinement of the MTS, it is suggested to apply wavelet </a:t>
                </a:r>
                <a:r>
                  <a:rPr lang="en-US" sz="1800" dirty="0" err="1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thresholding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 </a:t>
                </a:r>
                <a:r>
                  <a:rPr lang="en-US" sz="1800" dirty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on the log 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MTS in case of error distribution close to be </a:t>
                </a:r>
                <a:r>
                  <a:rPr lang="en-US" sz="1800" dirty="0" err="1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gaussian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 (as in our case).</a:t>
                </a:r>
              </a:p>
              <a:p>
                <a:pPr marL="400050" lvl="5" indent="-285750" algn="just">
                  <a:lnSpc>
                    <a:spcPct val="115000"/>
                  </a:lnSpc>
                  <a:buClr>
                    <a:srgbClr val="F3F3F3"/>
                  </a:buClr>
                  <a:buSzPts val="1800"/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Underlying idea: represent the log </a:t>
                </a:r>
                <a:r>
                  <a:rPr lang="en-US" sz="1800" dirty="0" err="1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periodogram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 as </a:t>
                </a:r>
                <a:r>
                  <a:rPr lang="en-US" sz="1800" i="1" dirty="0" smtClean="0">
                    <a:solidFill>
                      <a:schemeClr val="accent6">
                        <a:lumMod val="75000"/>
                      </a:schemeClr>
                    </a:solidFill>
                    <a:latin typeface="Nunito"/>
                    <a:ea typeface="Nunito"/>
                    <a:cs typeface="Nunito"/>
                    <a:sym typeface="Nunito"/>
                  </a:rPr>
                  <a:t>signal + noise</a:t>
                </a:r>
              </a:p>
              <a:p>
                <a:pPr marL="400050" lvl="5" indent="-285750" algn="just">
                  <a:lnSpc>
                    <a:spcPct val="115000"/>
                  </a:lnSpc>
                  <a:buClr>
                    <a:srgbClr val="F3F3F3"/>
                  </a:buClr>
                  <a:buSzPts val="18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Nunito"/>
                          </a:rPr>
                          <m:t>𝜎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bg1"/>
                    </a:solidFill>
                    <a:latin typeface="Nunito"/>
                    <a:ea typeface="Nunito"/>
                    <a:cs typeface="Nunito"/>
                    <a:sym typeface="Nunito"/>
                  </a:rPr>
                  <a:t> used as main factor for </a:t>
                </a:r>
                <a:r>
                  <a:rPr lang="en-US" sz="1800" dirty="0" err="1" smtClean="0">
                    <a:solidFill>
                      <a:schemeClr val="bg1"/>
                    </a:solidFill>
                    <a:latin typeface="Nunito"/>
                    <a:ea typeface="Nunito"/>
                    <a:cs typeface="Nunito"/>
                    <a:sym typeface="Nunito"/>
                  </a:rPr>
                  <a:t>thresholding</a:t>
                </a:r>
                <a:r>
                  <a:rPr lang="en-US" sz="1800" dirty="0" smtClean="0">
                    <a:solidFill>
                      <a:schemeClr val="bg1"/>
                    </a:solidFill>
                    <a:latin typeface="Nunito"/>
                    <a:ea typeface="Nunito"/>
                    <a:cs typeface="Nunito"/>
                    <a:sym typeface="Nunito"/>
                  </a:rPr>
                  <a:t>: 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uniform </a:t>
                </a:r>
                <a:r>
                  <a:rPr lang="en-US" sz="1800" dirty="0" err="1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thresholding</a:t>
                </a:r>
                <a:r>
                  <a:rPr lang="en-US" sz="1800" dirty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 can not fully remove small random peaks (musical 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noise); </a:t>
                </a:r>
              </a:p>
              <a:p>
                <a:pPr marL="114300" lvl="5" algn="just">
                  <a:lnSpc>
                    <a:spcPct val="115000"/>
                  </a:lnSpc>
                  <a:buClr>
                    <a:srgbClr val="F3F3F3"/>
                  </a:buClr>
                  <a:buSzPts val="1800"/>
                </a:pPr>
                <a:r>
                  <a:rPr lang="en-US" sz="1800" i="1" dirty="0" smtClean="0">
                    <a:solidFill>
                      <a:schemeClr val="accent6">
                        <a:lumMod val="75000"/>
                      </a:schemeClr>
                    </a:solidFill>
                    <a:latin typeface="Nunito"/>
                    <a:ea typeface="Nunito"/>
                    <a:cs typeface="Nunito"/>
                    <a:sym typeface="Nunito"/>
                  </a:rPr>
                  <a:t>     </a:t>
                </a:r>
                <a:r>
                  <a:rPr lang="en-US" sz="1800" dirty="0" smtClean="0">
                    <a:solidFill>
                      <a:schemeClr val="bg1"/>
                    </a:solidFill>
                    <a:latin typeface="Nunito"/>
                    <a:ea typeface="Nunito"/>
                    <a:cs typeface="Nunito"/>
                    <a:sym typeface="Nunito"/>
                  </a:rPr>
                  <a:t>instead, </a:t>
                </a:r>
                <a:r>
                  <a:rPr lang="en-US" sz="1800" i="1" dirty="0" smtClean="0">
                    <a:solidFill>
                      <a:schemeClr val="accent6">
                        <a:lumMod val="75000"/>
                      </a:schemeClr>
                    </a:solidFill>
                    <a:latin typeface="Nunito"/>
                    <a:ea typeface="Nunito"/>
                    <a:cs typeface="Nunito"/>
                    <a:sym typeface="Nunito"/>
                  </a:rPr>
                  <a:t>adaptive </a:t>
                </a:r>
                <a:r>
                  <a:rPr lang="en-US" sz="1800" i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Nunito"/>
                    <a:ea typeface="Nunito"/>
                    <a:cs typeface="Nunito"/>
                    <a:sym typeface="Nunito"/>
                  </a:rPr>
                  <a:t>thresholding</a:t>
                </a:r>
                <a:r>
                  <a:rPr lang="en-US" sz="1800" i="1" dirty="0" smtClean="0">
                    <a:solidFill>
                      <a:schemeClr val="accent6">
                        <a:lumMod val="75000"/>
                      </a:schemeClr>
                    </a:solidFill>
                    <a:latin typeface="Nunito"/>
                    <a:ea typeface="Nunito"/>
                    <a:cs typeface="Nunito"/>
                    <a:sym typeface="Nunito"/>
                  </a:rPr>
                  <a:t> </a:t>
                </a:r>
                <a:r>
                  <a:rPr lang="en-US" sz="1800" dirty="0" smtClean="0">
                    <a:solidFill>
                      <a:schemeClr val="bg1"/>
                    </a:solidFill>
                    <a:latin typeface="Nunito"/>
                    <a:ea typeface="Nunito"/>
                    <a:cs typeface="Nunito"/>
                    <a:sym typeface="Nunito"/>
                  </a:rPr>
                  <a:t>is preferred</a:t>
                </a:r>
                <a:r>
                  <a:rPr lang="en-US" sz="1800" dirty="0" smtClean="0">
                    <a:solidFill>
                      <a:srgbClr val="F3F3F3"/>
                    </a:solidFill>
                    <a:latin typeface="Nunito"/>
                    <a:ea typeface="Nunito"/>
                    <a:cs typeface="Nunito"/>
                    <a:sym typeface="Nunito"/>
                  </a:rPr>
                  <a:t>:</a:t>
                </a:r>
              </a:p>
            </p:txBody>
          </p:sp>
        </mc:Choice>
        <mc:Fallback xmlns="">
          <p:sp>
            <p:nvSpPr>
              <p:cNvPr id="9" name="Shap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0" y="1550572"/>
                <a:ext cx="8589523" cy="1328700"/>
              </a:xfrm>
              <a:prstGeom prst="rect">
                <a:avLst/>
              </a:prstGeom>
              <a:blipFill>
                <a:blip r:embed="rId3"/>
                <a:stretch>
                  <a:fillRect r="-567" b="-596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845612" y="3728013"/>
                <a:ext cx="1469572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600" b="0" dirty="0" smtClean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 smtClean="0"/>
                  <a:t> </a:t>
                </a:r>
                <a:endParaRPr lang="it-IT" sz="1600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12" y="3728013"/>
                <a:ext cx="1469572" cy="246221"/>
              </a:xfrm>
              <a:prstGeom prst="rect">
                <a:avLst/>
              </a:prstGeom>
              <a:blipFill>
                <a:blip r:embed="rId4"/>
                <a:stretch>
                  <a:fillRect b="-3095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53" y="3069742"/>
            <a:ext cx="2411978" cy="180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/>
          <p:cNvSpPr txBox="1"/>
          <p:nvPr/>
        </p:nvSpPr>
        <p:spPr>
          <a:xfrm>
            <a:off x="2508483" y="3557196"/>
            <a:ext cx="3396343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US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: random variable (noise)  </a:t>
            </a:r>
            <a:endParaRPr lang="en-US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sym typeface="Nunito"/>
              </a:rPr>
              <a:t>q</a:t>
            </a:r>
            <a:r>
              <a:rPr lang="en-US" dirty="0" smtClean="0">
                <a:solidFill>
                  <a:srgbClr val="F3F3F3"/>
                </a:solidFill>
                <a:latin typeface="Nunito"/>
                <a:sym typeface="Nunito"/>
              </a:rPr>
              <a:t>: deterministic parameter (speech)</a:t>
            </a:r>
            <a:endParaRPr lang="it-IT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845612" y="4413662"/>
                <a:ext cx="2056973" cy="4650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Nunito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Nunito"/>
                            </a:rPr>
                            <m:t>𝜕</m:t>
                          </m:r>
                          <m:r>
                            <a:rPr lang="it-IT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Nunito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Nunito"/>
                            </a:rPr>
                            <m:t>𝜎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Nunito"/>
                            </a:rPr>
                            <m:t>𝑧</m:t>
                          </m:r>
                        </m:sub>
                      </m:sSub>
                      <m:r>
                        <a:rPr lang="it-IT" sz="2000" b="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Nunito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it-IT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Nunito"/>
                            </a:rPr>
                          </m:ctrlPr>
                        </m:radPr>
                        <m:deg/>
                        <m:e>
                          <m:r>
                            <a:rPr lang="it-IT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Nunito"/>
                            </a:rPr>
                            <m:t>2 </m:t>
                          </m:r>
                          <m:r>
                            <a:rPr lang="it-IT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Nunito"/>
                            </a:rPr>
                            <m:t>𝑙𝑜𝑔𝑁</m:t>
                          </m:r>
                        </m:e>
                      </m:rad>
                    </m:oMath>
                  </m:oMathPara>
                </a14:m>
                <a:endParaRPr lang="it-IT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12" y="4413662"/>
                <a:ext cx="2056973" cy="465064"/>
              </a:xfrm>
              <a:prstGeom prst="rect">
                <a:avLst/>
              </a:prstGeom>
              <a:blipFill>
                <a:blip r:embed="rId6"/>
                <a:stretch>
                  <a:fillRect b="-8974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/>
          <p:cNvSpPr txBox="1"/>
          <p:nvPr/>
        </p:nvSpPr>
        <p:spPr>
          <a:xfrm>
            <a:off x="2902585" y="4492690"/>
            <a:ext cx="3002241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Nunito"/>
                <a:sym typeface="Nunito"/>
              </a:rPr>
              <a:t>One per each level of DWT</a:t>
            </a:r>
            <a:endParaRPr 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u="sng" dirty="0" smtClean="0"/>
              <a:t>Discrete </a:t>
            </a:r>
            <a:r>
              <a:rPr lang="it" sz="2800" u="sng" dirty="0" smtClean="0"/>
              <a:t>Wavelet Transform</a:t>
            </a:r>
            <a:endParaRPr u="sng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8" y="1809344"/>
            <a:ext cx="4081849" cy="2925594"/>
          </a:xfrm>
          <a:prstGeom prst="rect">
            <a:avLst/>
          </a:prstGeom>
        </p:spPr>
      </p:pic>
      <p:sp>
        <p:nvSpPr>
          <p:cNvPr id="14" name="Shape 141"/>
          <p:cNvSpPr txBox="1"/>
          <p:nvPr/>
        </p:nvSpPr>
        <p:spPr>
          <a:xfrm>
            <a:off x="4406630" y="1716412"/>
            <a:ext cx="4484451" cy="50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</a:pPr>
            <a:r>
              <a:rPr lang="it" sz="2400" i="1" u="sng" dirty="0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4th order Daubechies</a:t>
            </a:r>
          </a:p>
          <a:p>
            <a:pPr marL="11430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</a:pPr>
            <a:endParaRPr lang="it" sz="1800" i="1" u="sng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it" sz="1800" dirty="0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Least asymmetric orthogonal wavelet</a:t>
            </a:r>
          </a:p>
          <a:p>
            <a:pPr marL="40005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it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0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it-IT" sz="1800" dirty="0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LA(4) </a:t>
            </a:r>
            <a:r>
              <a:rPr lang="it-IT" sz="1800" dirty="0" err="1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wavelet</a:t>
            </a:r>
            <a:r>
              <a:rPr lang="it-IT" sz="1800" dirty="0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family</a:t>
            </a:r>
          </a:p>
          <a:p>
            <a:pPr marL="114300" lvl="0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it-IT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Threshold retrieved </a:t>
            </a:r>
            <a:r>
              <a:rPr lang="en-US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from the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DWT on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MTS</a:t>
            </a:r>
            <a:r>
              <a:rPr lang="en-US" sz="1800" dirty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, applied </a:t>
            </a:r>
            <a:r>
              <a:rPr lang="en-US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to the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DWT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on log MTS</a:t>
            </a:r>
            <a:endParaRPr lang="it-IT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919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98305" y="3080680"/>
            <a:ext cx="5038095" cy="153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679257" y="1547996"/>
            <a:ext cx="4276189" cy="105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u="sng" dirty="0" err="1" smtClean="0"/>
              <a:t>Thresholding</a:t>
            </a:r>
            <a:r>
              <a:rPr lang="it-IT" sz="2800" u="sng" dirty="0" smtClean="0"/>
              <a:t> </a:t>
            </a:r>
            <a:endParaRPr u="sng" dirty="0"/>
          </a:p>
        </p:txBody>
      </p:sp>
      <p:sp>
        <p:nvSpPr>
          <p:cNvPr id="8" name="Shape 141"/>
          <p:cNvSpPr txBox="1"/>
          <p:nvPr/>
        </p:nvSpPr>
        <p:spPr>
          <a:xfrm>
            <a:off x="252920" y="1550572"/>
            <a:ext cx="858952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Hard</a:t>
            </a:r>
            <a:r>
              <a:rPr lang="en-US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Thresholding</a:t>
            </a:r>
            <a:endParaRPr lang="en-US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en-US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56" y="1547996"/>
            <a:ext cx="4276190" cy="105714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05" y="3080680"/>
            <a:ext cx="5038095" cy="1533333"/>
          </a:xfrm>
          <a:prstGeom prst="rect">
            <a:avLst/>
          </a:prstGeom>
        </p:spPr>
      </p:pic>
      <p:sp>
        <p:nvSpPr>
          <p:cNvPr id="14" name="Shape 141"/>
          <p:cNvSpPr txBox="1"/>
          <p:nvPr/>
        </p:nvSpPr>
        <p:spPr>
          <a:xfrm>
            <a:off x="252919" y="3486721"/>
            <a:ext cx="858952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Soft</a:t>
            </a:r>
            <a:r>
              <a:rPr lang="en-US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err="1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Thresholding</a:t>
            </a:r>
            <a:endParaRPr lang="en-US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0050" lvl="5" indent="-285750" algn="just">
              <a:lnSpc>
                <a:spcPct val="115000"/>
              </a:lnSpc>
              <a:buClr>
                <a:srgbClr val="F3F3F3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14300" lvl="3" algn="just">
              <a:lnSpc>
                <a:spcPct val="115000"/>
              </a:lnSpc>
              <a:buClr>
                <a:srgbClr val="F3F3F3"/>
              </a:buClr>
              <a:buSzPts val="1800"/>
            </a:pPr>
            <a:endParaRPr lang="en-US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74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5135" y="2961334"/>
            <a:ext cx="8475406" cy="193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u="sng" dirty="0" smtClean="0"/>
              <a:t>WIENER FILTER</a:t>
            </a:r>
            <a:endParaRPr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961334"/>
            <a:ext cx="8475406" cy="193050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85135" y="1484006"/>
            <a:ext cx="84754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Nunito" panose="020B0604020202020204" charset="0"/>
              </a:rPr>
              <a:t>Produces an 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Nunito" panose="020B0604020202020204" charset="0"/>
              </a:rPr>
              <a:t>estimate</a:t>
            </a:r>
            <a:r>
              <a:rPr lang="en-US" sz="1500" dirty="0">
                <a:solidFill>
                  <a:schemeClr val="bg1"/>
                </a:solidFill>
                <a:latin typeface="Nunito" panose="020B0604020202020204" charset="0"/>
              </a:rPr>
              <a:t> of a desired </a:t>
            </a:r>
            <a:r>
              <a:rPr lang="en-US" sz="1500" dirty="0" smtClean="0">
                <a:solidFill>
                  <a:schemeClr val="bg1"/>
                </a:solidFill>
                <a:latin typeface="Nunito" panose="020B0604020202020204" charset="0"/>
              </a:rPr>
              <a:t>random </a:t>
            </a:r>
            <a:r>
              <a:rPr lang="en-US" sz="1500" dirty="0">
                <a:solidFill>
                  <a:schemeClr val="bg1"/>
                </a:solidFill>
                <a:latin typeface="Nunito" panose="020B0604020202020204" charset="0"/>
              </a:rPr>
              <a:t>process by linear time-invariant (LTI) filtering of an observed noisy process, assuming known stationary </a:t>
            </a:r>
            <a:r>
              <a:rPr lang="en-US" sz="1500" dirty="0" smtClean="0">
                <a:solidFill>
                  <a:schemeClr val="bg1"/>
                </a:solidFill>
                <a:latin typeface="Nunito" panose="020B0604020202020204" charset="0"/>
              </a:rPr>
              <a:t>noise </a:t>
            </a:r>
            <a:r>
              <a:rPr lang="en-US" sz="1500" dirty="0">
                <a:solidFill>
                  <a:schemeClr val="bg1"/>
                </a:solidFill>
                <a:latin typeface="Nunito" panose="020B0604020202020204" charset="0"/>
              </a:rPr>
              <a:t>spectra, and additive noise. </a:t>
            </a:r>
            <a:endParaRPr lang="en-US" sz="1500" dirty="0" smtClean="0">
              <a:solidFill>
                <a:schemeClr val="bg1"/>
              </a:solidFill>
              <a:latin typeface="Nunit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Nunito" panose="020B0604020202020204" charset="0"/>
              </a:rPr>
              <a:t>Minimizes MSE </a:t>
            </a:r>
            <a:r>
              <a:rPr lang="en-US" sz="1500" dirty="0">
                <a:solidFill>
                  <a:schemeClr val="bg1"/>
                </a:solidFill>
                <a:latin typeface="Nunito" panose="020B0604020202020204" charset="0"/>
              </a:rPr>
              <a:t>between the estimated random process and the desired process</a:t>
            </a:r>
            <a:r>
              <a:rPr lang="en-US" sz="1500" dirty="0" smtClean="0">
                <a:solidFill>
                  <a:schemeClr val="bg1"/>
                </a:solidFill>
                <a:latin typeface="Nunit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Nunit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i="1" dirty="0" smtClean="0">
                <a:solidFill>
                  <a:schemeClr val="accent6">
                    <a:lumMod val="75000"/>
                  </a:schemeClr>
                </a:solidFill>
                <a:latin typeface="Nunito" panose="020B0604020202020204" charset="0"/>
              </a:rPr>
              <a:t>Gain function </a:t>
            </a:r>
            <a:r>
              <a:rPr lang="en-US" sz="1500" dirty="0" smtClean="0">
                <a:solidFill>
                  <a:schemeClr val="bg1"/>
                </a:solidFill>
                <a:latin typeface="Nunito" panose="020B0604020202020204" charset="0"/>
              </a:rPr>
              <a:t>dependent on MT signal and noise spectra, applied to STFT of the noisy signal. </a:t>
            </a:r>
            <a:endParaRPr lang="it-IT" sz="1500" dirty="0">
              <a:solidFill>
                <a:schemeClr val="bg1"/>
              </a:solidFill>
              <a:latin typeface="Nuni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 smtClean="0"/>
              <a:t>ALGORITHM INITIALIZATION</a:t>
            </a:r>
            <a:endParaRPr u="sng" dirty="0"/>
          </a:p>
        </p:txBody>
      </p:sp>
      <p:sp>
        <p:nvSpPr>
          <p:cNvPr id="3" name="Shape 141"/>
          <p:cNvSpPr txBox="1"/>
          <p:nvPr/>
        </p:nvSpPr>
        <p:spPr>
          <a:xfrm>
            <a:off x="252920" y="1550572"/>
            <a:ext cx="8589523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TIMIT Dataset: 630 speakers, 8 different dialects, 10 sentences each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Sample frequency: 16 KHz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Window length: 2048 samples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Noise: gaussian, additive, in band (filtered)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SNR: tested down to 0 dB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Wavelet decomposition down to level 5</a:t>
            </a:r>
            <a:endParaRPr lang="it" sz="1800" dirty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it" sz="1800" dirty="0" smtClean="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Local window size in thresholding: 2 samples</a:t>
            </a:r>
          </a:p>
          <a:p>
            <a:pPr marL="45720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endParaRPr lang="it" sz="1800" dirty="0" smtClean="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8" name="Picture 4" descr="Risultati immagini per matla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27" y="2560320"/>
            <a:ext cx="2111829" cy="21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528</Words>
  <Application>Microsoft Office PowerPoint</Application>
  <PresentationFormat>Presentazione su schermo (16:9)</PresentationFormat>
  <Paragraphs>74</Paragraphs>
  <Slides>13</Slides>
  <Notes>13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Cambria Math</vt:lpstr>
      <vt:lpstr>Wingdings</vt:lpstr>
      <vt:lpstr>Montserrat</vt:lpstr>
      <vt:lpstr>Arial</vt:lpstr>
      <vt:lpstr>Nunito</vt:lpstr>
      <vt:lpstr>Lato</vt:lpstr>
      <vt:lpstr>Focus</vt:lpstr>
      <vt:lpstr>Speech enhancement based on adaptive wavelet de-noising on multitaper spectrum</vt:lpstr>
      <vt:lpstr>SUMMARY</vt:lpstr>
      <vt:lpstr>MTS ESTIMATION</vt:lpstr>
      <vt:lpstr>MTS ESTIMATION</vt:lpstr>
      <vt:lpstr>DWT + THRESHOLDING</vt:lpstr>
      <vt:lpstr>Discrete Wavelet Transform</vt:lpstr>
      <vt:lpstr>Thresholding </vt:lpstr>
      <vt:lpstr>WIENER FILTER</vt:lpstr>
      <vt:lpstr>ALGORITHM INITIALIZATION</vt:lpstr>
      <vt:lpstr>EXPERIMENTAL RESULTS</vt:lpstr>
      <vt:lpstr>EXPERIMENTAL RESULTS</vt:lpstr>
      <vt:lpstr>EXPERIMENTAL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enhancement based on adaptive wavelet denoising on multitaper spectrum</dc:title>
  <cp:lastModifiedBy>Leonardo Fierro</cp:lastModifiedBy>
  <cp:revision>45</cp:revision>
  <dcterms:modified xsi:type="dcterms:W3CDTF">2018-05-25T13:11:54Z</dcterms:modified>
</cp:coreProperties>
</file>