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17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41d7a766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41d7a766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41d7a766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41d7a766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41d7a766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41d7a766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941d7a766_0_1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941d7a766_0_1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941d7a766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941d7a766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941d7a766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941d7a766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941d7a766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941d7a766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941d7a766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941d7a766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e.org/articles/rents-for-one-bedroom-apartments-in-manhattan-hit-a-record-high-of-5-100-in-july-here-s-wh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news.com/newyork/news/manhattan-record-high-rent-august-2022/?intcid=CNM-00-10abd1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ee.or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729450" y="1666125"/>
            <a:ext cx="7688700" cy="2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https://fee.org/articles/rents-for-one-bedroom-apartments-in-manhattan-hit-a-record-high-of-5-100-in-july-here-s-why//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26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 dirty="0">
                <a:latin typeface="Lato"/>
                <a:ea typeface="Lato"/>
                <a:cs typeface="Lato"/>
                <a:sym typeface="Lato"/>
              </a:rPr>
              <a:t>Manhattan Rents for One-Bedroom Apartments Break a Record</a:t>
            </a:r>
            <a:endParaRPr sz="184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729450" y="1666125"/>
            <a:ext cx="7688700" cy="2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According to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CBS News</a:t>
            </a:r>
            <a:r>
              <a:rPr lang="en" dirty="0" smtClean="0"/>
              <a:t>, in July, the average rent for a one-bedroom apartment in Manhattan rose to $5113, which is 1k more than a year ago.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i="1" dirty="0"/>
              <a:t>Source: </a:t>
            </a:r>
            <a:r>
              <a:rPr lang="en" b="1" i="1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FEE Stories</a:t>
            </a:r>
            <a:endParaRPr sz="1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dirty="0"/>
              <a:t>NYC Restricts Supply</a:t>
            </a:r>
            <a:endParaRPr sz="1800"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729450" y="2255150"/>
            <a:ext cx="7688700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government restrains the </a:t>
            </a:r>
            <a:r>
              <a:rPr lang="en"/>
              <a:t>market </a:t>
            </a:r>
            <a:r>
              <a:rPr lang="en" smtClean="0"/>
              <a:t>from</a:t>
            </a:r>
            <a:r>
              <a:rPr lang="en" smtClean="0"/>
              <a:t> </a:t>
            </a:r>
            <a:r>
              <a:rPr lang="en" dirty="0"/>
              <a:t>provide economical housing by establishing strict rules resulting in sky-high prices and a housing crisis.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dirty="0"/>
              <a:t>Zoning &amp; Height Limits</a:t>
            </a:r>
            <a:endParaRPr sz="1800"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9450" y="2255150"/>
            <a:ext cx="7688700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15% of NYC’s land area is assigned to single-family-only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use</a:t>
            </a:r>
            <a:r>
              <a:rPr lang="en" dirty="0" smtClean="0"/>
              <a:t> and </a:t>
            </a:r>
            <a:r>
              <a:rPr lang="en" dirty="0"/>
              <a:t>height restriction is enforced on the rest, resulting in fewer apartments per lot.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dirty="0"/>
              <a:t>Restrictive Permitting Process</a:t>
            </a: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729450" y="2255150"/>
            <a:ext cx="7688700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Nolan Gray stated that building permits have decreased dramatically for the first time </a:t>
            </a:r>
            <a:r>
              <a:rPr lang="en-US" dirty="0"/>
              <a:t>since </a:t>
            </a:r>
            <a:r>
              <a:rPr lang="en" dirty="0" smtClean="0"/>
              <a:t>the </a:t>
            </a:r>
            <a:r>
              <a:rPr lang="en" dirty="0"/>
              <a:t>Great </a:t>
            </a:r>
            <a:r>
              <a:rPr lang="en" dirty="0" smtClean="0"/>
              <a:t>Recession, </a:t>
            </a:r>
            <a:r>
              <a:rPr lang="en" dirty="0"/>
              <a:t>due to rigid zoning rules.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dirty="0"/>
              <a:t>It Was Predicted</a:t>
            </a:r>
            <a:endParaRPr sz="1800"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9450" y="2255150"/>
            <a:ext cx="7688700" cy="20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When there is a struggle to </a:t>
            </a:r>
            <a:r>
              <a:rPr lang="en" dirty="0" smtClean="0"/>
              <a:t>increase the supply of </a:t>
            </a:r>
            <a:r>
              <a:rPr lang="en" dirty="0"/>
              <a:t>new </a:t>
            </a:r>
            <a:r>
              <a:rPr lang="en" dirty="0" smtClean="0"/>
              <a:t>housing, </a:t>
            </a:r>
            <a:r>
              <a:rPr lang="en" dirty="0"/>
              <a:t>the price of rents will </a:t>
            </a:r>
            <a:r>
              <a:rPr lang="en" dirty="0"/>
              <a:t>consequently rise, </a:t>
            </a:r>
            <a:r>
              <a:rPr lang="en" dirty="0"/>
              <a:t>according to the fundamentals of economics.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9450" y="1666125"/>
            <a:ext cx="7688700" cy="2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Yet the key to solving the problem is in the hands of the authorities and policymakers, who are to blame for the housing crisis in the first place.</a:t>
            </a:r>
            <a:endParaRPr sz="10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PowerPoint Presentation</vt:lpstr>
      <vt:lpstr>Manhattan Rents for One-Bedroom Apartments Break a Record</vt:lpstr>
      <vt:lpstr>PowerPoint Presentation</vt:lpstr>
      <vt:lpstr> NYC Restricts Supply</vt:lpstr>
      <vt:lpstr> Zoning &amp; Height Limits</vt:lpstr>
      <vt:lpstr> Restrictive Permitting Process</vt:lpstr>
      <vt:lpstr> It Was Predicted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AYSAN</cp:lastModifiedBy>
  <cp:revision>3</cp:revision>
  <dcterms:modified xsi:type="dcterms:W3CDTF">2024-06-23T15:29:19Z</dcterms:modified>
</cp:coreProperties>
</file>