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971d797b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971d797b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95a6e2d6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95a6e2d6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971d797b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971d797b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971d797b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971d797b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971d797b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971d797b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971d797b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971d797b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5a6e2d6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95a6e2d6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971d797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971d797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971d797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971d797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exlive.com/news/the-divergence-of-opinion-on-us-housing-between-markets-and-industry-is-180-degrees-2022081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exliv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https://www.forexlive.com/news/the-divergence-of-opinion-on-us-housing-between-markets-and-industry-is-180-degrees-20220816/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729450" y="1508350"/>
            <a:ext cx="7688700" cy="28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Vital impact of interest rates on the market:</a:t>
            </a:r>
            <a:endParaRPr dirty="0"/>
          </a:p>
          <a:p>
            <a:pPr marL="0" lvl="0" indent="0">
              <a:spcBef>
                <a:spcPts val="1200"/>
              </a:spcBef>
              <a:buNone/>
            </a:pPr>
            <a:r>
              <a:rPr lang="en" dirty="0"/>
              <a:t>- If interest rates </a:t>
            </a:r>
            <a:r>
              <a:rPr lang="en" dirty="0" smtClean="0"/>
              <a:t>stay </a:t>
            </a:r>
            <a:r>
              <a:rPr lang="en" dirty="0"/>
              <a:t>below </a:t>
            </a:r>
            <a:r>
              <a:rPr lang="en" dirty="0" smtClean="0"/>
              <a:t>4%, </a:t>
            </a:r>
            <a:r>
              <a:rPr lang="en-US" dirty="0"/>
              <a:t>housing prices tend to </a:t>
            </a:r>
            <a:r>
              <a:rPr lang="en-US" dirty="0" smtClean="0"/>
              <a:t>rise</a:t>
            </a:r>
            <a:r>
              <a:rPr lang="en" dirty="0"/>
              <a:t>.</a:t>
            </a:r>
            <a:endParaRPr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en" dirty="0" smtClean="0"/>
              <a:t>- If the Fed increases rates to 5-6%, </a:t>
            </a:r>
            <a:r>
              <a:rPr lang="en-US" dirty="0"/>
              <a:t>it can lead to severe economic </a:t>
            </a:r>
            <a:r>
              <a:rPr lang="en" dirty="0" smtClean="0"/>
              <a:t>damage.</a:t>
            </a:r>
            <a:endParaRPr dirty="0" smtClean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 smtClean="0"/>
              <a:t>- </a:t>
            </a:r>
            <a:r>
              <a:rPr lang="en" dirty="0"/>
              <a:t>If the Fed decreases rates to below 1</a:t>
            </a:r>
            <a:r>
              <a:rPr lang="en" dirty="0" smtClean="0"/>
              <a:t>%, </a:t>
            </a:r>
            <a:r>
              <a:rPr lang="en-US" dirty="0"/>
              <a:t>it may trigger </a:t>
            </a:r>
            <a:r>
              <a:rPr lang="en-US"/>
              <a:t>another </a:t>
            </a:r>
            <a:r>
              <a:rPr lang="en-US" smtClean="0"/>
              <a:t>crisis.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11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Opposing Viewpoints on US Housing between Markets and Industry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571750"/>
            <a:ext cx="7688700" cy="17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 i="1"/>
              <a:t>Source: </a:t>
            </a:r>
            <a:r>
              <a:rPr lang="en" sz="1100" b="1" i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Forexlive</a:t>
            </a:r>
            <a:endParaRPr sz="1100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1466275"/>
            <a:ext cx="7688700" cy="28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There is a strong conflict between market participants and </a:t>
            </a:r>
            <a:r>
              <a:rPr lang="en" dirty="0" smtClean="0"/>
              <a:t>industry </a:t>
            </a:r>
            <a:r>
              <a:rPr lang="en-US" dirty="0"/>
              <a:t>professionals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729450" y="1550425"/>
            <a:ext cx="7688700" cy="27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Economists believe that rising rates, combined with the 40% increase in home prices after the pandemic, may cause a pricing collapse similar to </a:t>
            </a:r>
            <a:r>
              <a:rPr lang="en-US" dirty="0" smtClean="0"/>
              <a:t>2008.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729450" y="1508350"/>
            <a:ext cx="7688700" cy="28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Property developers and realtors, on the other hand, say that the demand is on the rise as the supply is not sufficient.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476775"/>
            <a:ext cx="7688700" cy="28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Home Depot lists the reasons behind its positive </a:t>
            </a:r>
            <a:r>
              <a:rPr lang="en-US" dirty="0" smtClean="0"/>
              <a:t>outlook</a:t>
            </a:r>
            <a:r>
              <a:rPr lang="en" dirty="0" smtClean="0"/>
              <a:t>:</a:t>
            </a:r>
            <a:endParaRPr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smtClean="0"/>
              <a:t>1. US housing stock is outdated and therefore not </a:t>
            </a:r>
            <a:r>
              <a:rPr lang="en" dirty="0" smtClean="0"/>
              <a:t>reliable.</a:t>
            </a:r>
            <a:endParaRPr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en" dirty="0" smtClean="0"/>
              <a:t>2</a:t>
            </a:r>
            <a:r>
              <a:rPr lang="en" dirty="0"/>
              <a:t>. </a:t>
            </a:r>
            <a:r>
              <a:rPr lang="en-US" dirty="0"/>
              <a:t>An increase in the number of households leads to higher demand for housing</a:t>
            </a:r>
            <a:r>
              <a:rPr lang="en-US" dirty="0" smtClean="0"/>
              <a:t>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" dirty="0" smtClean="0"/>
              <a:t>3. </a:t>
            </a:r>
            <a:r>
              <a:rPr lang="en-US" dirty="0"/>
              <a:t>More time spent at home increases the need for more space.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of the Conflict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-</a:t>
            </a:r>
            <a:r>
              <a:rPr lang="en" dirty="0"/>
              <a:t> Every recession reminds people of the 2008 housing crisis, caused by the leverage and </a:t>
            </a:r>
            <a:r>
              <a:rPr lang="en" dirty="0" smtClean="0"/>
              <a:t>lending, </a:t>
            </a:r>
            <a:r>
              <a:rPr lang="en" dirty="0"/>
              <a:t>which </a:t>
            </a:r>
            <a:r>
              <a:rPr lang="en" dirty="0" smtClean="0"/>
              <a:t>are now </a:t>
            </a:r>
            <a:r>
              <a:rPr lang="en" dirty="0"/>
              <a:t>totally under </a:t>
            </a:r>
            <a:r>
              <a:rPr lang="en" dirty="0" smtClean="0"/>
              <a:t>control.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- Most online reviews are written by people who missed the opportunity to sell a house at a higher price </a:t>
            </a:r>
            <a:r>
              <a:rPr lang="en" dirty="0" smtClean="0"/>
              <a:t>or by </a:t>
            </a:r>
            <a:r>
              <a:rPr lang="en" dirty="0"/>
              <a:t>those who cannot afford to buy one.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- According to Home Depot, customers are generally </a:t>
            </a:r>
            <a:r>
              <a:rPr lang="en" dirty="0" smtClean="0"/>
              <a:t>homeowners </a:t>
            </a:r>
            <a:r>
              <a:rPr lang="en" dirty="0"/>
              <a:t>benefiting from the increase in housing </a:t>
            </a:r>
            <a:r>
              <a:rPr lang="en" dirty="0" smtClean="0"/>
              <a:t>prices, </a:t>
            </a:r>
            <a:r>
              <a:rPr lang="en" dirty="0"/>
              <a:t>while tenants are struggling to pay the rent.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275</Words>
  <Application>Microsoft Office PowerPoint</Application>
  <PresentationFormat>On-screen Show (16:9)</PresentationFormat>
  <Paragraphs>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Raleway</vt:lpstr>
      <vt:lpstr>Lato</vt:lpstr>
      <vt:lpstr>Streamline</vt:lpstr>
      <vt:lpstr>https://www.forexlive.com/news/the-divergence-of-opinion-on-us-housing-between-markets-and-industry-is-180-degrees-20220816/ </vt:lpstr>
      <vt:lpstr>Opposing Viewpoints on US Housing between Markets and Industry</vt:lpstr>
      <vt:lpstr>PowerPoint Presentation</vt:lpstr>
      <vt:lpstr>PowerPoint Presentation</vt:lpstr>
      <vt:lpstr>PowerPoint Presentation</vt:lpstr>
      <vt:lpstr>PowerPoint Presentation</vt:lpstr>
      <vt:lpstr>Source of the Conflict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https://www.forexlive.com/news/the-divergence-of-opinion-on-us-housing-between-markets-and-industry-is-180-degrees-20220816/ </dc:title>
  <cp:lastModifiedBy>AYSAN</cp:lastModifiedBy>
  <cp:revision>4</cp:revision>
  <dcterms:modified xsi:type="dcterms:W3CDTF">2024-06-23T16:18:33Z</dcterms:modified>
</cp:coreProperties>
</file>