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3"/>
  </p:notesMasterIdLst>
  <p:sldIdLst>
    <p:sldId id="256" r:id="rId2"/>
    <p:sldId id="257" r:id="rId3"/>
    <p:sldId id="262" r:id="rId4"/>
    <p:sldId id="263" r:id="rId5"/>
    <p:sldId id="258" r:id="rId6"/>
    <p:sldId id="259" r:id="rId7"/>
    <p:sldId id="268" r:id="rId8"/>
    <p:sldId id="269" r:id="rId9"/>
    <p:sldId id="277" r:id="rId10"/>
    <p:sldId id="260" r:id="rId11"/>
    <p:sldId id="264" r:id="rId12"/>
    <p:sldId id="266" r:id="rId13"/>
    <p:sldId id="267" r:id="rId14"/>
    <p:sldId id="261" r:id="rId15"/>
    <p:sldId id="270" r:id="rId16"/>
    <p:sldId id="271" r:id="rId17"/>
    <p:sldId id="274" r:id="rId18"/>
    <p:sldId id="272" r:id="rId19"/>
    <p:sldId id="27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C68FE-2DA8-4DA4-B7E0-D4085EAC5680}" type="datetimeFigureOut">
              <a:rPr lang="en-GB" smtClean="0"/>
              <a:t>06/03/2023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53C00-8B3C-4F5B-A2C3-0AE329F191BB}" type="slidenum">
              <a:rPr lang="en-GB" smtClean="0"/>
              <a:t>‹#›</a:t>
            </a:fld>
            <a:endParaRPr lang="en-GB"/>
          </a:p>
        </p:txBody>
      </p:sp>
    </p:spTree>
    <p:extLst>
      <p:ext uri="{BB962C8B-B14F-4D97-AF65-F5344CB8AC3E}">
        <p14:creationId xmlns:p14="http://schemas.microsoft.com/office/powerpoint/2010/main" val="1853004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22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6463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6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5092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7662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7285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4179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7132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4008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19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3/6/2023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65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3/6/2023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539172"/>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00BBD-A5CA-CB5A-A724-8DE8977944CD}"/>
              </a:ext>
            </a:extLst>
          </p:cNvPr>
          <p:cNvSpPr>
            <a:spLocks noGrp="1"/>
          </p:cNvSpPr>
          <p:nvPr>
            <p:ph type="ctrTitle"/>
          </p:nvPr>
        </p:nvSpPr>
        <p:spPr>
          <a:xfrm>
            <a:off x="1251082" y="4660681"/>
            <a:ext cx="9689834" cy="1125050"/>
          </a:xfrm>
        </p:spPr>
        <p:txBody>
          <a:bodyPr anchor="b">
            <a:normAutofit fontScale="90000"/>
          </a:bodyPr>
          <a:lstStyle/>
          <a:p>
            <a:pPr algn="ctr"/>
            <a:r>
              <a:rPr lang="en-US" sz="4400" dirty="0"/>
              <a:t>Fraud DETECTION BY USING DEEPCHECKS LIBRARY</a:t>
            </a:r>
            <a:endParaRPr lang="en-GB" sz="4400" dirty="0"/>
          </a:p>
        </p:txBody>
      </p:sp>
      <p:sp>
        <p:nvSpPr>
          <p:cNvPr id="3" name="Subtitle 2">
            <a:extLst>
              <a:ext uri="{FF2B5EF4-FFF2-40B4-BE49-F238E27FC236}">
                <a16:creationId xmlns:a16="http://schemas.microsoft.com/office/drawing/2014/main" id="{62212C51-1FC5-FA33-D9C8-CCC2421E2EF2}"/>
              </a:ext>
            </a:extLst>
          </p:cNvPr>
          <p:cNvSpPr>
            <a:spLocks noGrp="1"/>
          </p:cNvSpPr>
          <p:nvPr>
            <p:ph type="subTitle" idx="1"/>
          </p:nvPr>
        </p:nvSpPr>
        <p:spPr>
          <a:xfrm>
            <a:off x="1938997" y="5866227"/>
            <a:ext cx="8314005" cy="696351"/>
          </a:xfrm>
        </p:spPr>
        <p:txBody>
          <a:bodyPr>
            <a:normAutofit/>
          </a:bodyPr>
          <a:lstStyle/>
          <a:p>
            <a:pPr algn="ctr"/>
            <a:r>
              <a:rPr lang="en-US" dirty="0"/>
              <a:t>GROUP 7</a:t>
            </a:r>
            <a:endParaRPr lang="en-GB" dirty="0"/>
          </a:p>
        </p:txBody>
      </p:sp>
      <p:pic>
        <p:nvPicPr>
          <p:cNvPr id="4" name="Picture 3" descr="Network Technology Background">
            <a:extLst>
              <a:ext uri="{FF2B5EF4-FFF2-40B4-BE49-F238E27FC236}">
                <a16:creationId xmlns:a16="http://schemas.microsoft.com/office/drawing/2014/main" id="{EC14EE4E-529C-49F4-BB69-E5BC95DEF2AC}"/>
              </a:ext>
            </a:extLst>
          </p:cNvPr>
          <p:cNvPicPr>
            <a:picLocks noChangeAspect="1"/>
          </p:cNvPicPr>
          <p:nvPr/>
        </p:nvPicPr>
        <p:blipFill rotWithShape="1">
          <a:blip r:embed="rId2"/>
          <a:srcRect t="5764" b="33614"/>
          <a:stretch/>
        </p:blipFill>
        <p:spPr>
          <a:xfrm>
            <a:off x="20" y="1"/>
            <a:ext cx="12191980" cy="4305300"/>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83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3DE5-DBF1-34FE-6C99-60CC2E0FCCFD}"/>
              </a:ext>
            </a:extLst>
          </p:cNvPr>
          <p:cNvSpPr>
            <a:spLocks noGrp="1"/>
          </p:cNvSpPr>
          <p:nvPr>
            <p:ph type="title"/>
          </p:nvPr>
        </p:nvSpPr>
        <p:spPr>
          <a:xfrm>
            <a:off x="838199" y="311394"/>
            <a:ext cx="10515600" cy="1116811"/>
          </a:xfrm>
        </p:spPr>
        <p:txBody>
          <a:bodyPr/>
          <a:lstStyle/>
          <a:p>
            <a:r>
              <a:rPr lang="en-GB" dirty="0"/>
              <a:t>Understanding our data</a:t>
            </a:r>
          </a:p>
        </p:txBody>
      </p:sp>
      <p:sp>
        <p:nvSpPr>
          <p:cNvPr id="3" name="Content Placeholder 2">
            <a:extLst>
              <a:ext uri="{FF2B5EF4-FFF2-40B4-BE49-F238E27FC236}">
                <a16:creationId xmlns:a16="http://schemas.microsoft.com/office/drawing/2014/main" id="{69E098FC-794D-2CCA-8777-1F34FFBFDFA5}"/>
              </a:ext>
            </a:extLst>
          </p:cNvPr>
          <p:cNvSpPr>
            <a:spLocks noGrp="1"/>
          </p:cNvSpPr>
          <p:nvPr>
            <p:ph idx="1"/>
          </p:nvPr>
        </p:nvSpPr>
        <p:spPr>
          <a:xfrm>
            <a:off x="838199" y="1783563"/>
            <a:ext cx="11125199" cy="4653096"/>
          </a:xfrm>
        </p:spPr>
        <p:txBody>
          <a:bodyPr/>
          <a:lstStyle/>
          <a:p>
            <a:r>
              <a:rPr lang="en-GB" dirty="0"/>
              <a:t>The first thing we must do is gather a basic sense of our data. Remember, except for the transaction and amount we don</a:t>
            </a:r>
            <a:r>
              <a:rPr lang="en-US" dirty="0"/>
              <a:t>’</a:t>
            </a:r>
            <a:r>
              <a:rPr lang="en-GB" dirty="0"/>
              <a:t>t know what the other columns are (due to privacy reasons). </a:t>
            </a:r>
          </a:p>
          <a:p>
            <a:r>
              <a:rPr lang="en-GB" dirty="0"/>
              <a:t>The only thing we know, is that those columns that are unknown have been scaled already.</a:t>
            </a:r>
          </a:p>
          <a:p>
            <a:r>
              <a:rPr lang="fr-FR" dirty="0"/>
              <a:t>Normal transaction: 284315</a:t>
            </a:r>
          </a:p>
          <a:p>
            <a:r>
              <a:rPr lang="fr-FR" dirty="0"/>
              <a:t>Fraudaient transaction: 492</a:t>
            </a:r>
          </a:p>
          <a:p>
            <a:r>
              <a:rPr lang="fr-FR" dirty="0"/>
              <a:t>Our </a:t>
            </a:r>
            <a:r>
              <a:rPr lang="fr-FR" dirty="0" err="1"/>
              <a:t>Features</a:t>
            </a:r>
            <a:r>
              <a:rPr lang="fr-FR" dirty="0"/>
              <a:t>:</a:t>
            </a:r>
            <a:endParaRPr lang="en-GB" dirty="0"/>
          </a:p>
          <a:p>
            <a:endParaRPr lang="en-GB" dirty="0"/>
          </a:p>
          <a:p>
            <a:endParaRPr lang="en-GB" dirty="0"/>
          </a:p>
        </p:txBody>
      </p:sp>
      <p:pic>
        <p:nvPicPr>
          <p:cNvPr id="5" name="Picture 4">
            <a:extLst>
              <a:ext uri="{FF2B5EF4-FFF2-40B4-BE49-F238E27FC236}">
                <a16:creationId xmlns:a16="http://schemas.microsoft.com/office/drawing/2014/main" id="{2FC1595E-37DA-1290-2857-AC8D4186A088}"/>
              </a:ext>
            </a:extLst>
          </p:cNvPr>
          <p:cNvPicPr>
            <a:picLocks noChangeAspect="1"/>
          </p:cNvPicPr>
          <p:nvPr/>
        </p:nvPicPr>
        <p:blipFill>
          <a:blip r:embed="rId2"/>
          <a:stretch>
            <a:fillRect/>
          </a:stretch>
        </p:blipFill>
        <p:spPr>
          <a:xfrm>
            <a:off x="838200" y="4554415"/>
            <a:ext cx="11125200" cy="1678426"/>
          </a:xfrm>
          <a:prstGeom prst="rect">
            <a:avLst/>
          </a:prstGeom>
        </p:spPr>
      </p:pic>
    </p:spTree>
    <p:extLst>
      <p:ext uri="{BB962C8B-B14F-4D97-AF65-F5344CB8AC3E}">
        <p14:creationId xmlns:p14="http://schemas.microsoft.com/office/powerpoint/2010/main" val="26729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6F11-4B7A-8BA8-D185-730E5F576090}"/>
              </a:ext>
            </a:extLst>
          </p:cNvPr>
          <p:cNvSpPr>
            <a:spLocks noGrp="1"/>
          </p:cNvSpPr>
          <p:nvPr>
            <p:ph type="title"/>
          </p:nvPr>
        </p:nvSpPr>
        <p:spPr>
          <a:xfrm>
            <a:off x="1089068" y="1706063"/>
            <a:ext cx="10515600" cy="1116811"/>
          </a:xfrm>
        </p:spPr>
        <p:txBody>
          <a:bodyPr>
            <a:normAutofit/>
          </a:bodyPr>
          <a:lstStyle/>
          <a:p>
            <a:r>
              <a:rPr lang="en-GB" sz="3600" dirty="0"/>
              <a:t>Supervised Learning </a:t>
            </a:r>
          </a:p>
        </p:txBody>
      </p:sp>
      <p:sp>
        <p:nvSpPr>
          <p:cNvPr id="3" name="Content Placeholder 2">
            <a:extLst>
              <a:ext uri="{FF2B5EF4-FFF2-40B4-BE49-F238E27FC236}">
                <a16:creationId xmlns:a16="http://schemas.microsoft.com/office/drawing/2014/main" id="{E73CE3A4-4E49-A532-2325-6689F685DE5F}"/>
              </a:ext>
            </a:extLst>
          </p:cNvPr>
          <p:cNvSpPr>
            <a:spLocks noGrp="1"/>
          </p:cNvSpPr>
          <p:nvPr>
            <p:ph idx="1"/>
          </p:nvPr>
        </p:nvSpPr>
        <p:spPr>
          <a:xfrm>
            <a:off x="963633" y="3114361"/>
            <a:ext cx="10515600" cy="2109478"/>
          </a:xfrm>
        </p:spPr>
        <p:txBody>
          <a:bodyPr>
            <a:normAutofit/>
          </a:bodyPr>
          <a:lstStyle/>
          <a:p>
            <a:r>
              <a:rPr lang="en-GB" sz="2800" dirty="0"/>
              <a:t>A supervised model is used for the training process, the accuracy of which is only as good as the training dataset it has seen. It might be a challenging task to implement this method with great accuracy as we are most likely to encounter class imbalanced.</a:t>
            </a:r>
          </a:p>
        </p:txBody>
      </p:sp>
      <p:pic>
        <p:nvPicPr>
          <p:cNvPr id="7" name="Picture 6">
            <a:extLst>
              <a:ext uri="{FF2B5EF4-FFF2-40B4-BE49-F238E27FC236}">
                <a16:creationId xmlns:a16="http://schemas.microsoft.com/office/drawing/2014/main" id="{1490FA07-6C40-BBA2-DC84-5F3171D2E2BB}"/>
              </a:ext>
            </a:extLst>
          </p:cNvPr>
          <p:cNvPicPr>
            <a:picLocks noChangeAspect="1"/>
          </p:cNvPicPr>
          <p:nvPr/>
        </p:nvPicPr>
        <p:blipFill>
          <a:blip r:embed="rId2"/>
          <a:stretch>
            <a:fillRect/>
          </a:stretch>
        </p:blipFill>
        <p:spPr>
          <a:xfrm>
            <a:off x="838199" y="493448"/>
            <a:ext cx="10766469" cy="1408298"/>
          </a:xfrm>
          <a:prstGeom prst="rect">
            <a:avLst/>
          </a:prstGeom>
        </p:spPr>
      </p:pic>
    </p:spTree>
    <p:extLst>
      <p:ext uri="{BB962C8B-B14F-4D97-AF65-F5344CB8AC3E}">
        <p14:creationId xmlns:p14="http://schemas.microsoft.com/office/powerpoint/2010/main" val="392774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07F4-8B31-624C-B581-D7386BAE4431}"/>
              </a:ext>
            </a:extLst>
          </p:cNvPr>
          <p:cNvSpPr>
            <a:spLocks noGrp="1"/>
          </p:cNvSpPr>
          <p:nvPr>
            <p:ph type="title"/>
          </p:nvPr>
        </p:nvSpPr>
        <p:spPr/>
        <p:txBody>
          <a:bodyPr>
            <a:normAutofit/>
          </a:bodyPr>
          <a:lstStyle/>
          <a:p>
            <a:r>
              <a:rPr lang="en-US" dirty="0"/>
              <a:t>We have imbalanced classes</a:t>
            </a:r>
            <a:endParaRPr lang="en-GB" dirty="0"/>
          </a:p>
        </p:txBody>
      </p:sp>
      <p:pic>
        <p:nvPicPr>
          <p:cNvPr id="9" name="Content Placeholder 8">
            <a:extLst>
              <a:ext uri="{FF2B5EF4-FFF2-40B4-BE49-F238E27FC236}">
                <a16:creationId xmlns:a16="http://schemas.microsoft.com/office/drawing/2014/main" id="{2B41DB70-E8C8-0DB1-E4F4-6AF6E62900BA}"/>
              </a:ext>
            </a:extLst>
          </p:cNvPr>
          <p:cNvPicPr>
            <a:picLocks noGrp="1" noChangeAspect="1"/>
          </p:cNvPicPr>
          <p:nvPr>
            <p:ph idx="1"/>
          </p:nvPr>
        </p:nvPicPr>
        <p:blipFill>
          <a:blip r:embed="rId2"/>
          <a:stretch>
            <a:fillRect/>
          </a:stretch>
        </p:blipFill>
        <p:spPr>
          <a:xfrm>
            <a:off x="838199" y="2187388"/>
            <a:ext cx="10515599" cy="4410709"/>
          </a:xfrm>
          <a:prstGeom prst="rect">
            <a:avLst/>
          </a:prstGeom>
        </p:spPr>
      </p:pic>
    </p:spTree>
    <p:extLst>
      <p:ext uri="{BB962C8B-B14F-4D97-AF65-F5344CB8AC3E}">
        <p14:creationId xmlns:p14="http://schemas.microsoft.com/office/powerpoint/2010/main" val="292075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6D30-90B6-EB87-8B35-77AC3E84CD0A}"/>
              </a:ext>
            </a:extLst>
          </p:cNvPr>
          <p:cNvSpPr>
            <a:spLocks noGrp="1"/>
          </p:cNvSpPr>
          <p:nvPr>
            <p:ph type="title"/>
          </p:nvPr>
        </p:nvSpPr>
        <p:spPr>
          <a:xfrm>
            <a:off x="900953" y="277906"/>
            <a:ext cx="10515600" cy="859119"/>
          </a:xfrm>
        </p:spPr>
        <p:txBody>
          <a:bodyPr/>
          <a:lstStyle/>
          <a:p>
            <a:r>
              <a:rPr lang="en-US" dirty="0"/>
              <a:t>We check the </a:t>
            </a:r>
            <a:r>
              <a:rPr lang="en-US" dirty="0" err="1"/>
              <a:t>multicollinearty</a:t>
            </a:r>
            <a:endParaRPr lang="en-GB" dirty="0"/>
          </a:p>
        </p:txBody>
      </p:sp>
      <p:pic>
        <p:nvPicPr>
          <p:cNvPr id="4" name="Content Placeholder 3">
            <a:extLst>
              <a:ext uri="{FF2B5EF4-FFF2-40B4-BE49-F238E27FC236}">
                <a16:creationId xmlns:a16="http://schemas.microsoft.com/office/drawing/2014/main" id="{E648B0C7-BB5F-ECFE-CD05-C8D8FA6CD1F2}"/>
              </a:ext>
            </a:extLst>
          </p:cNvPr>
          <p:cNvPicPr>
            <a:picLocks noGrp="1" noChangeAspect="1"/>
          </p:cNvPicPr>
          <p:nvPr>
            <p:ph idx="1"/>
          </p:nvPr>
        </p:nvPicPr>
        <p:blipFill>
          <a:blip r:embed="rId2"/>
          <a:stretch>
            <a:fillRect/>
          </a:stretch>
        </p:blipFill>
        <p:spPr>
          <a:xfrm>
            <a:off x="2460811" y="1066750"/>
            <a:ext cx="6920753" cy="4392756"/>
          </a:xfrm>
          <a:prstGeom prst="rect">
            <a:avLst/>
          </a:prstGeom>
        </p:spPr>
      </p:pic>
      <p:sp>
        <p:nvSpPr>
          <p:cNvPr id="7" name="TextBox 6">
            <a:extLst>
              <a:ext uri="{FF2B5EF4-FFF2-40B4-BE49-F238E27FC236}">
                <a16:creationId xmlns:a16="http://schemas.microsoft.com/office/drawing/2014/main" id="{E921BCA0-88E9-9751-0075-9A1BD0C60C8C}"/>
              </a:ext>
            </a:extLst>
          </p:cNvPr>
          <p:cNvSpPr txBox="1"/>
          <p:nvPr/>
        </p:nvSpPr>
        <p:spPr>
          <a:xfrm>
            <a:off x="116541" y="5459506"/>
            <a:ext cx="11967883" cy="1200329"/>
          </a:xfrm>
          <a:prstGeom prst="rect">
            <a:avLst/>
          </a:prstGeom>
          <a:noFill/>
        </p:spPr>
        <p:txBody>
          <a:bodyPr wrap="square" rtlCol="0">
            <a:spAutoFit/>
          </a:bodyPr>
          <a:lstStyle/>
          <a:p>
            <a:r>
              <a:rPr lang="en-GB" dirty="0"/>
              <a:t>Negative Correlations: V17, V14, V12 and V10 are negatively correlated. Notice how the lower these values are, the more likely the end result will be a fraud transaction.</a:t>
            </a:r>
          </a:p>
          <a:p>
            <a:r>
              <a:rPr lang="en-GB" dirty="0"/>
              <a:t>Positive Correlations: V2, V4, V11, and V19 are positively correlated. Notice how the higher these values are, the more likely the end result will be a fraud transaction.</a:t>
            </a:r>
          </a:p>
        </p:txBody>
      </p:sp>
    </p:spTree>
    <p:extLst>
      <p:ext uri="{BB962C8B-B14F-4D97-AF65-F5344CB8AC3E}">
        <p14:creationId xmlns:p14="http://schemas.microsoft.com/office/powerpoint/2010/main" val="67357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5F3F-4D71-904A-33F7-F95C3AB78006}"/>
              </a:ext>
            </a:extLst>
          </p:cNvPr>
          <p:cNvSpPr>
            <a:spLocks noGrp="1"/>
          </p:cNvSpPr>
          <p:nvPr>
            <p:ph type="title"/>
          </p:nvPr>
        </p:nvSpPr>
        <p:spPr>
          <a:xfrm>
            <a:off x="838200" y="340659"/>
            <a:ext cx="10515600" cy="1720810"/>
          </a:xfrm>
        </p:spPr>
        <p:txBody>
          <a:bodyPr>
            <a:normAutofit/>
          </a:bodyPr>
          <a:lstStyle/>
          <a:p>
            <a:r>
              <a:rPr lang="en-GB" dirty="0"/>
              <a:t>Classifiers (</a:t>
            </a:r>
            <a:r>
              <a:rPr lang="en-GB" dirty="0" err="1"/>
              <a:t>UnderSampling</a:t>
            </a:r>
            <a:r>
              <a:rPr lang="en-GB" dirty="0"/>
              <a:t>)</a:t>
            </a:r>
            <a:br>
              <a:rPr lang="en-GB" dirty="0"/>
            </a:br>
            <a:endParaRPr lang="en-GB" dirty="0"/>
          </a:p>
        </p:txBody>
      </p:sp>
      <p:sp>
        <p:nvSpPr>
          <p:cNvPr id="3" name="Content Placeholder 2">
            <a:extLst>
              <a:ext uri="{FF2B5EF4-FFF2-40B4-BE49-F238E27FC236}">
                <a16:creationId xmlns:a16="http://schemas.microsoft.com/office/drawing/2014/main" id="{7E6ECBDC-5E51-9822-3D70-DD1B6A36D83B}"/>
              </a:ext>
            </a:extLst>
          </p:cNvPr>
          <p:cNvSpPr>
            <a:spLocks noGrp="1"/>
          </p:cNvSpPr>
          <p:nvPr>
            <p:ph idx="1"/>
          </p:nvPr>
        </p:nvSpPr>
        <p:spPr/>
        <p:txBody>
          <a:bodyPr>
            <a:normAutofit/>
          </a:bodyPr>
          <a:lstStyle/>
          <a:p>
            <a:r>
              <a:rPr lang="en-GB" dirty="0"/>
              <a:t>We will train three types of classifiers Logistic Regression, Random Forest, </a:t>
            </a:r>
            <a:r>
              <a:rPr lang="en-GB" dirty="0" err="1"/>
              <a:t>XGBoost</a:t>
            </a:r>
            <a:r>
              <a:rPr lang="en-GB" dirty="0"/>
              <a:t> and Neural Network to decide which classifier will be more effective in detecting fraud transactions. Before,  we have to split our data into training and testing sets and separate the features from the labels.</a:t>
            </a:r>
          </a:p>
          <a:p>
            <a:endParaRPr lang="en-GB" dirty="0"/>
          </a:p>
        </p:txBody>
      </p:sp>
    </p:spTree>
    <p:extLst>
      <p:ext uri="{BB962C8B-B14F-4D97-AF65-F5344CB8AC3E}">
        <p14:creationId xmlns:p14="http://schemas.microsoft.com/office/powerpoint/2010/main" val="232905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8E53-F194-A576-326F-86CE26527AB5}"/>
              </a:ext>
            </a:extLst>
          </p:cNvPr>
          <p:cNvSpPr>
            <a:spLocks noGrp="1"/>
          </p:cNvSpPr>
          <p:nvPr>
            <p:ph type="title"/>
          </p:nvPr>
        </p:nvSpPr>
        <p:spPr>
          <a:xfrm>
            <a:off x="694765" y="510988"/>
            <a:ext cx="10515600" cy="733613"/>
          </a:xfrm>
        </p:spPr>
        <p:txBody>
          <a:bodyPr>
            <a:normAutofit/>
          </a:bodyPr>
          <a:lstStyle/>
          <a:p>
            <a:r>
              <a:rPr lang="en-US" sz="3600" dirty="0"/>
              <a:t>WE PREFER TO CHECK PRECISION / RECALL</a:t>
            </a:r>
            <a:endParaRPr lang="en-GB" sz="3600" dirty="0"/>
          </a:p>
        </p:txBody>
      </p:sp>
      <p:sp>
        <p:nvSpPr>
          <p:cNvPr id="3" name="Content Placeholder 2">
            <a:extLst>
              <a:ext uri="{FF2B5EF4-FFF2-40B4-BE49-F238E27FC236}">
                <a16:creationId xmlns:a16="http://schemas.microsoft.com/office/drawing/2014/main" id="{3697194B-1017-396E-ED70-19DCE9B295D8}"/>
              </a:ext>
            </a:extLst>
          </p:cNvPr>
          <p:cNvSpPr>
            <a:spLocks noGrp="1"/>
          </p:cNvSpPr>
          <p:nvPr>
            <p:ph idx="1"/>
          </p:nvPr>
        </p:nvSpPr>
        <p:spPr/>
        <p:txBody>
          <a:bodyPr>
            <a:normAutofit fontScale="85000" lnSpcReduction="10000"/>
          </a:bodyPr>
          <a:lstStyle/>
          <a:p>
            <a:r>
              <a:rPr lang="en-GB" dirty="0"/>
              <a:t>True Positives: Correctly Classified Fraud Transactions</a:t>
            </a:r>
          </a:p>
          <a:p>
            <a:r>
              <a:rPr lang="en-GB" dirty="0"/>
              <a:t>False Positives: Incorrectly Classified Fraud Transactions</a:t>
            </a:r>
          </a:p>
          <a:p>
            <a:r>
              <a:rPr lang="en-GB" dirty="0"/>
              <a:t>True Negative: Correctly Classified Non-Fraud Transactions</a:t>
            </a:r>
          </a:p>
          <a:p>
            <a:r>
              <a:rPr lang="en-GB" dirty="0"/>
              <a:t>False Negative: Incorrectly Classified Non-Fraud Transactions</a:t>
            </a:r>
          </a:p>
          <a:p>
            <a:r>
              <a:rPr lang="en-GB" dirty="0"/>
              <a:t>Precision: True Positives/(True Positives + False Positives)</a:t>
            </a:r>
          </a:p>
          <a:p>
            <a:r>
              <a:rPr lang="en-GB" dirty="0"/>
              <a:t>Recall: True Positives/(True Positives + False Negatives)</a:t>
            </a:r>
          </a:p>
          <a:p>
            <a:r>
              <a:rPr lang="en-GB" dirty="0"/>
              <a:t>Precision as the name says, says how precise (how sure) is our model in detecting fraud transactions while recall is the amount of fraud cases our model is able to detect.</a:t>
            </a:r>
          </a:p>
          <a:p>
            <a:r>
              <a:rPr lang="en-GB" dirty="0"/>
              <a:t>Precision/Recall </a:t>
            </a:r>
            <a:r>
              <a:rPr lang="en-GB" dirty="0" err="1"/>
              <a:t>Tradeoff</a:t>
            </a:r>
            <a:r>
              <a:rPr lang="en-GB" dirty="0"/>
              <a:t>: The more precise (selective) our model is, the less cases it will detect. Example: Assuming that our model has a precision of 95%, Let's say there are only 5 fraud cases in which the model is 95% precise or more that these are fraud cases. Then let's say there are 5 more cases that our model considers 90% to be a fraud case, if we lower the precision there are more cases that our model will be able to detect.</a:t>
            </a:r>
          </a:p>
          <a:p>
            <a:endParaRPr lang="en-GB" dirty="0"/>
          </a:p>
        </p:txBody>
      </p:sp>
    </p:spTree>
    <p:extLst>
      <p:ext uri="{BB962C8B-B14F-4D97-AF65-F5344CB8AC3E}">
        <p14:creationId xmlns:p14="http://schemas.microsoft.com/office/powerpoint/2010/main" val="232637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20EC-36C7-CF5D-4D9B-E05A98E38810}"/>
              </a:ext>
            </a:extLst>
          </p:cNvPr>
          <p:cNvSpPr>
            <a:spLocks noGrp="1"/>
          </p:cNvSpPr>
          <p:nvPr>
            <p:ph type="title"/>
          </p:nvPr>
        </p:nvSpPr>
        <p:spPr/>
        <p:txBody>
          <a:bodyPr>
            <a:normAutofit/>
          </a:bodyPr>
          <a:lstStyle/>
          <a:p>
            <a:br>
              <a:rPr lang="en-GB" sz="2800" dirty="0"/>
            </a:br>
            <a:r>
              <a:rPr lang="en-GB" sz="2800" dirty="0"/>
              <a:t>LOGISTIC REGRESSION MODEL</a:t>
            </a:r>
            <a:br>
              <a:rPr lang="en-GB" sz="2800" dirty="0"/>
            </a:br>
            <a:endParaRPr lang="en-GB" sz="2800" dirty="0"/>
          </a:p>
        </p:txBody>
      </p:sp>
      <p:sp>
        <p:nvSpPr>
          <p:cNvPr id="7" name="Text Placeholder 6">
            <a:extLst>
              <a:ext uri="{FF2B5EF4-FFF2-40B4-BE49-F238E27FC236}">
                <a16:creationId xmlns:a16="http://schemas.microsoft.com/office/drawing/2014/main" id="{3DC7A85B-F298-48D9-6534-813120BD385D}"/>
              </a:ext>
            </a:extLst>
          </p:cNvPr>
          <p:cNvSpPr>
            <a:spLocks noGrp="1"/>
          </p:cNvSpPr>
          <p:nvPr>
            <p:ph type="body" idx="1"/>
          </p:nvPr>
        </p:nvSpPr>
        <p:spPr/>
        <p:txBody>
          <a:bodyPr>
            <a:normAutofit/>
          </a:bodyPr>
          <a:lstStyle/>
          <a:p>
            <a:r>
              <a:rPr kumimoji="0" lang="en-GB" sz="1800" b="0" i="0" u="none" strike="noStrike" kern="1200" cap="none" spc="0" normalizeH="0" baseline="0" noProof="0" dirty="0">
                <a:ln>
                  <a:noFill/>
                </a:ln>
                <a:solidFill>
                  <a:srgbClr val="FFFFFF"/>
                </a:solidFill>
                <a:effectLst/>
                <a:uLnTx/>
                <a:uFillTx/>
                <a:latin typeface="Felix Titling"/>
                <a:ea typeface="+mj-ea"/>
                <a:cs typeface="+mj-cs"/>
              </a:rPr>
              <a:t>Precision Recall Curve (</a:t>
            </a:r>
            <a:r>
              <a:rPr kumimoji="0" lang="en-GB" sz="1800" b="0" i="0" u="none" strike="noStrike" kern="1200" cap="none" spc="0" normalizeH="0" baseline="0" noProof="0" dirty="0" err="1">
                <a:ln>
                  <a:noFill/>
                </a:ln>
                <a:solidFill>
                  <a:srgbClr val="FFFFFF"/>
                </a:solidFill>
                <a:effectLst/>
                <a:uLnTx/>
                <a:uFillTx/>
                <a:latin typeface="Felix Titling"/>
                <a:ea typeface="+mj-ea"/>
                <a:cs typeface="+mj-cs"/>
              </a:rPr>
              <a:t>log_pipe_model_shap</a:t>
            </a:r>
            <a:r>
              <a:rPr kumimoji="0" lang="en-GB" sz="1800" b="0" i="0" u="none" strike="noStrike" kern="1200" cap="none" spc="0" normalizeH="0" baseline="0" noProof="0" dirty="0">
                <a:ln>
                  <a:noFill/>
                </a:ln>
                <a:solidFill>
                  <a:srgbClr val="FFFFFF"/>
                </a:solidFill>
                <a:effectLst/>
                <a:uLnTx/>
                <a:uFillTx/>
                <a:latin typeface="Felix Titling"/>
                <a:ea typeface="+mj-ea"/>
                <a:cs typeface="+mj-cs"/>
              </a:rPr>
              <a:t>)</a:t>
            </a:r>
            <a:endParaRPr lang="en-GB" sz="1800" dirty="0"/>
          </a:p>
        </p:txBody>
      </p:sp>
      <p:pic>
        <p:nvPicPr>
          <p:cNvPr id="5" name="Content Placeholder 4">
            <a:extLst>
              <a:ext uri="{FF2B5EF4-FFF2-40B4-BE49-F238E27FC236}">
                <a16:creationId xmlns:a16="http://schemas.microsoft.com/office/drawing/2014/main" id="{63FBC5FE-0D59-6F77-093D-9635DEED3A3D}"/>
              </a:ext>
            </a:extLst>
          </p:cNvPr>
          <p:cNvPicPr>
            <a:picLocks noGrp="1" noChangeAspect="1"/>
          </p:cNvPicPr>
          <p:nvPr>
            <p:ph sz="half" idx="2"/>
          </p:nvPr>
        </p:nvPicPr>
        <p:blipFill>
          <a:blip r:embed="rId2"/>
          <a:stretch>
            <a:fillRect/>
          </a:stretch>
        </p:blipFill>
        <p:spPr>
          <a:xfrm>
            <a:off x="839787" y="2682343"/>
            <a:ext cx="5240335" cy="3182544"/>
          </a:xfrm>
        </p:spPr>
      </p:pic>
      <p:sp>
        <p:nvSpPr>
          <p:cNvPr id="8" name="Text Placeholder 7">
            <a:extLst>
              <a:ext uri="{FF2B5EF4-FFF2-40B4-BE49-F238E27FC236}">
                <a16:creationId xmlns:a16="http://schemas.microsoft.com/office/drawing/2014/main" id="{A0558F6A-7FD1-6C0B-0A54-F6B158158AFD}"/>
              </a:ext>
            </a:extLst>
          </p:cNvPr>
          <p:cNvSpPr>
            <a:spLocks noGrp="1"/>
          </p:cNvSpPr>
          <p:nvPr>
            <p:ph type="body" sz="quarter" idx="3"/>
          </p:nvPr>
        </p:nvSpPr>
        <p:spPr/>
        <p:txBody>
          <a:bodyPr>
            <a:normAutofit/>
          </a:bodyPr>
          <a:lstStyle/>
          <a:p>
            <a:r>
              <a:rPr kumimoji="0" lang="en-GB" sz="1800" b="0" i="0" u="none" strike="noStrike" kern="1200" cap="none" spc="0" normalizeH="0" baseline="0" noProof="0" dirty="0">
                <a:ln>
                  <a:noFill/>
                </a:ln>
                <a:solidFill>
                  <a:srgbClr val="FFFFFF"/>
                </a:solidFill>
                <a:effectLst/>
                <a:uLnTx/>
                <a:uFillTx/>
                <a:latin typeface="Felix Titling"/>
                <a:ea typeface="+mj-ea"/>
                <a:cs typeface="+mj-cs"/>
              </a:rPr>
              <a:t>BEST FEATURES</a:t>
            </a:r>
            <a:endParaRPr lang="en-GB" sz="1800" dirty="0"/>
          </a:p>
        </p:txBody>
      </p:sp>
      <p:pic>
        <p:nvPicPr>
          <p:cNvPr id="6" name="Picture 5">
            <a:extLst>
              <a:ext uri="{FF2B5EF4-FFF2-40B4-BE49-F238E27FC236}">
                <a16:creationId xmlns:a16="http://schemas.microsoft.com/office/drawing/2014/main" id="{740A3307-95D3-A9D1-37E1-74C7A620956E}"/>
              </a:ext>
            </a:extLst>
          </p:cNvPr>
          <p:cNvPicPr>
            <a:picLocks noChangeAspect="1"/>
          </p:cNvPicPr>
          <p:nvPr/>
        </p:nvPicPr>
        <p:blipFill>
          <a:blip r:embed="rId3"/>
          <a:stretch>
            <a:fillRect/>
          </a:stretch>
        </p:blipFill>
        <p:spPr>
          <a:xfrm>
            <a:off x="6427695" y="2682343"/>
            <a:ext cx="4661646" cy="3182544"/>
          </a:xfrm>
          <a:prstGeom prst="rect">
            <a:avLst/>
          </a:prstGeom>
        </p:spPr>
      </p:pic>
    </p:spTree>
    <p:extLst>
      <p:ext uri="{BB962C8B-B14F-4D97-AF65-F5344CB8AC3E}">
        <p14:creationId xmlns:p14="http://schemas.microsoft.com/office/powerpoint/2010/main" val="21732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ABCF-68C6-FCDB-87BE-DDAEF598587C}"/>
              </a:ext>
            </a:extLst>
          </p:cNvPr>
          <p:cNvSpPr>
            <a:spLocks noGrp="1"/>
          </p:cNvSpPr>
          <p:nvPr>
            <p:ph type="title"/>
          </p:nvPr>
        </p:nvSpPr>
        <p:spPr/>
        <p:txBody>
          <a:bodyPr/>
          <a:lstStyle/>
          <a:p>
            <a:r>
              <a:rPr lang="en-US" dirty="0"/>
              <a:t>RANDOM FOREST MODEL</a:t>
            </a:r>
            <a:endParaRPr lang="en-GB" dirty="0"/>
          </a:p>
        </p:txBody>
      </p:sp>
      <p:sp>
        <p:nvSpPr>
          <p:cNvPr id="3" name="Text Placeholder 2">
            <a:extLst>
              <a:ext uri="{FF2B5EF4-FFF2-40B4-BE49-F238E27FC236}">
                <a16:creationId xmlns:a16="http://schemas.microsoft.com/office/drawing/2014/main" id="{5787B989-16FD-91A5-F685-9E039AB52B3C}"/>
              </a:ext>
            </a:extLst>
          </p:cNvPr>
          <p:cNvSpPr>
            <a:spLocks noGrp="1"/>
          </p:cNvSpPr>
          <p:nvPr>
            <p:ph type="body" idx="1"/>
          </p:nvPr>
        </p:nvSpPr>
        <p:spPr/>
        <p:txBody>
          <a:bodyPr/>
          <a:lstStyle/>
          <a:p>
            <a:r>
              <a:rPr lang="en-US" dirty="0"/>
              <a:t>PRECISION / RECALL CURVE</a:t>
            </a:r>
            <a:endParaRPr lang="en-GB" dirty="0"/>
          </a:p>
        </p:txBody>
      </p:sp>
      <p:pic>
        <p:nvPicPr>
          <p:cNvPr id="8" name="Content Placeholder 7">
            <a:extLst>
              <a:ext uri="{FF2B5EF4-FFF2-40B4-BE49-F238E27FC236}">
                <a16:creationId xmlns:a16="http://schemas.microsoft.com/office/drawing/2014/main" id="{25413BD3-8E18-54A0-F56B-A78AB38118E2}"/>
              </a:ext>
            </a:extLst>
          </p:cNvPr>
          <p:cNvPicPr>
            <a:picLocks noGrp="1" noChangeAspect="1"/>
          </p:cNvPicPr>
          <p:nvPr>
            <p:ph sz="half" idx="2"/>
          </p:nvPr>
        </p:nvPicPr>
        <p:blipFill>
          <a:blip r:embed="rId2"/>
          <a:stretch>
            <a:fillRect/>
          </a:stretch>
        </p:blipFill>
        <p:spPr>
          <a:xfrm>
            <a:off x="6355080" y="2740834"/>
            <a:ext cx="4997450" cy="2746905"/>
          </a:xfrm>
        </p:spPr>
      </p:pic>
      <p:sp>
        <p:nvSpPr>
          <p:cNvPr id="5" name="Text Placeholder 4">
            <a:extLst>
              <a:ext uri="{FF2B5EF4-FFF2-40B4-BE49-F238E27FC236}">
                <a16:creationId xmlns:a16="http://schemas.microsoft.com/office/drawing/2014/main" id="{2A22218A-AA74-EB45-AC32-4F473E77D82A}"/>
              </a:ext>
            </a:extLst>
          </p:cNvPr>
          <p:cNvSpPr>
            <a:spLocks noGrp="1"/>
          </p:cNvSpPr>
          <p:nvPr>
            <p:ph type="body" sz="quarter" idx="3"/>
          </p:nvPr>
        </p:nvSpPr>
        <p:spPr/>
        <p:txBody>
          <a:bodyPr/>
          <a:lstStyle/>
          <a:p>
            <a:r>
              <a:rPr lang="en-US" dirty="0"/>
              <a:t>BEST FEATURES</a:t>
            </a:r>
            <a:endParaRPr lang="en-GB" dirty="0"/>
          </a:p>
        </p:txBody>
      </p:sp>
      <p:pic>
        <p:nvPicPr>
          <p:cNvPr id="10" name="Picture 9">
            <a:extLst>
              <a:ext uri="{FF2B5EF4-FFF2-40B4-BE49-F238E27FC236}">
                <a16:creationId xmlns:a16="http://schemas.microsoft.com/office/drawing/2014/main" id="{0370332B-2598-B4C6-4194-0E33564A9E01}"/>
              </a:ext>
            </a:extLst>
          </p:cNvPr>
          <p:cNvPicPr>
            <a:picLocks noChangeAspect="1"/>
          </p:cNvPicPr>
          <p:nvPr/>
        </p:nvPicPr>
        <p:blipFill>
          <a:blip r:embed="rId3"/>
          <a:stretch>
            <a:fillRect/>
          </a:stretch>
        </p:blipFill>
        <p:spPr>
          <a:xfrm>
            <a:off x="921253" y="2740834"/>
            <a:ext cx="4655691" cy="2685059"/>
          </a:xfrm>
          <a:prstGeom prst="rect">
            <a:avLst/>
          </a:prstGeom>
        </p:spPr>
      </p:pic>
    </p:spTree>
    <p:extLst>
      <p:ext uri="{BB962C8B-B14F-4D97-AF65-F5344CB8AC3E}">
        <p14:creationId xmlns:p14="http://schemas.microsoft.com/office/powerpoint/2010/main" val="2150145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EE7B79-010B-0FFD-D98C-8A622CB64B8D}"/>
              </a:ext>
            </a:extLst>
          </p:cNvPr>
          <p:cNvSpPr>
            <a:spLocks noGrp="1"/>
          </p:cNvSpPr>
          <p:nvPr>
            <p:ph type="title"/>
          </p:nvPr>
        </p:nvSpPr>
        <p:spPr/>
        <p:txBody>
          <a:bodyPr/>
          <a:lstStyle/>
          <a:p>
            <a:r>
              <a:rPr lang="en-GB" dirty="0" err="1"/>
              <a:t>XGBoost</a:t>
            </a:r>
            <a:r>
              <a:rPr lang="en-GB" dirty="0"/>
              <a:t> Classifier </a:t>
            </a:r>
          </a:p>
        </p:txBody>
      </p:sp>
      <p:sp>
        <p:nvSpPr>
          <p:cNvPr id="13" name="Text Placeholder 12">
            <a:extLst>
              <a:ext uri="{FF2B5EF4-FFF2-40B4-BE49-F238E27FC236}">
                <a16:creationId xmlns:a16="http://schemas.microsoft.com/office/drawing/2014/main" id="{88873A0A-660F-784A-49D9-BC02AF724269}"/>
              </a:ext>
            </a:extLst>
          </p:cNvPr>
          <p:cNvSpPr>
            <a:spLocks noGrp="1"/>
          </p:cNvSpPr>
          <p:nvPr>
            <p:ph type="body" idx="1"/>
          </p:nvPr>
        </p:nvSpPr>
        <p:spPr/>
        <p:txBody>
          <a:bodyPr/>
          <a:lstStyle/>
          <a:p>
            <a:r>
              <a:rPr lang="en-US" dirty="0"/>
              <a:t>PRECISION / RECALL CURVE</a:t>
            </a:r>
            <a:endParaRPr lang="en-GB" dirty="0"/>
          </a:p>
        </p:txBody>
      </p:sp>
      <p:pic>
        <p:nvPicPr>
          <p:cNvPr id="10" name="Content Placeholder 9">
            <a:extLst>
              <a:ext uri="{FF2B5EF4-FFF2-40B4-BE49-F238E27FC236}">
                <a16:creationId xmlns:a16="http://schemas.microsoft.com/office/drawing/2014/main" id="{A3E726B1-91B6-23E3-0F91-7E4F813B5C2A}"/>
              </a:ext>
            </a:extLst>
          </p:cNvPr>
          <p:cNvPicPr>
            <a:picLocks noGrp="1" noChangeAspect="1"/>
          </p:cNvPicPr>
          <p:nvPr>
            <p:ph sz="half" idx="2"/>
          </p:nvPr>
        </p:nvPicPr>
        <p:blipFill>
          <a:blip r:embed="rId2"/>
          <a:stretch>
            <a:fillRect/>
          </a:stretch>
        </p:blipFill>
        <p:spPr>
          <a:xfrm>
            <a:off x="6355080" y="2731070"/>
            <a:ext cx="4997132" cy="3596952"/>
          </a:xfrm>
        </p:spPr>
      </p:pic>
      <p:sp>
        <p:nvSpPr>
          <p:cNvPr id="14" name="Text Placeholder 13">
            <a:extLst>
              <a:ext uri="{FF2B5EF4-FFF2-40B4-BE49-F238E27FC236}">
                <a16:creationId xmlns:a16="http://schemas.microsoft.com/office/drawing/2014/main" id="{0D0A6B74-6623-DE02-4FB6-DFF13B5F2F84}"/>
              </a:ext>
            </a:extLst>
          </p:cNvPr>
          <p:cNvSpPr>
            <a:spLocks noGrp="1"/>
          </p:cNvSpPr>
          <p:nvPr>
            <p:ph type="body" sz="quarter" idx="3"/>
          </p:nvPr>
        </p:nvSpPr>
        <p:spPr/>
        <p:txBody>
          <a:bodyPr/>
          <a:lstStyle/>
          <a:p>
            <a:r>
              <a:rPr lang="en-US" dirty="0"/>
              <a:t>BEST FEATURES</a:t>
            </a:r>
            <a:endParaRPr lang="en-GB" dirty="0"/>
          </a:p>
        </p:txBody>
      </p:sp>
      <p:pic>
        <p:nvPicPr>
          <p:cNvPr id="12" name="Picture 11">
            <a:extLst>
              <a:ext uri="{FF2B5EF4-FFF2-40B4-BE49-F238E27FC236}">
                <a16:creationId xmlns:a16="http://schemas.microsoft.com/office/drawing/2014/main" id="{CED08DE0-4671-E65C-6047-F8E08262001F}"/>
              </a:ext>
            </a:extLst>
          </p:cNvPr>
          <p:cNvPicPr>
            <a:picLocks noChangeAspect="1"/>
          </p:cNvPicPr>
          <p:nvPr/>
        </p:nvPicPr>
        <p:blipFill>
          <a:blip r:embed="rId3"/>
          <a:stretch>
            <a:fillRect/>
          </a:stretch>
        </p:blipFill>
        <p:spPr>
          <a:xfrm>
            <a:off x="839788" y="2731070"/>
            <a:ext cx="4983912" cy="3596952"/>
          </a:xfrm>
          <a:prstGeom prst="rect">
            <a:avLst/>
          </a:prstGeom>
        </p:spPr>
      </p:pic>
    </p:spTree>
    <p:extLst>
      <p:ext uri="{BB962C8B-B14F-4D97-AF65-F5344CB8AC3E}">
        <p14:creationId xmlns:p14="http://schemas.microsoft.com/office/powerpoint/2010/main" val="303929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C48254-976F-16E4-1B6F-939FDC259394}"/>
              </a:ext>
            </a:extLst>
          </p:cNvPr>
          <p:cNvSpPr>
            <a:spLocks noGrp="1"/>
          </p:cNvSpPr>
          <p:nvPr>
            <p:ph type="title"/>
          </p:nvPr>
        </p:nvSpPr>
        <p:spPr/>
        <p:txBody>
          <a:bodyPr/>
          <a:lstStyle/>
          <a:p>
            <a:r>
              <a:rPr lang="en-US" dirty="0"/>
              <a:t>NEURAL NETWORK</a:t>
            </a:r>
            <a:endParaRPr lang="en-GB" dirty="0"/>
          </a:p>
        </p:txBody>
      </p:sp>
      <p:sp>
        <p:nvSpPr>
          <p:cNvPr id="11" name="Text Placeholder 10">
            <a:extLst>
              <a:ext uri="{FF2B5EF4-FFF2-40B4-BE49-F238E27FC236}">
                <a16:creationId xmlns:a16="http://schemas.microsoft.com/office/drawing/2014/main" id="{AB9FBC69-C348-5229-AB8F-D4D3C9822288}"/>
              </a:ext>
            </a:extLst>
          </p:cNvPr>
          <p:cNvSpPr>
            <a:spLocks noGrp="1"/>
          </p:cNvSpPr>
          <p:nvPr>
            <p:ph type="body" idx="1"/>
          </p:nvPr>
        </p:nvSpPr>
        <p:spPr/>
        <p:txBody>
          <a:bodyPr/>
          <a:lstStyle/>
          <a:p>
            <a:r>
              <a:rPr lang="en-US" dirty="0"/>
              <a:t>PRECISION / RECALL CURVE</a:t>
            </a:r>
            <a:endParaRPr lang="en-GB" dirty="0"/>
          </a:p>
        </p:txBody>
      </p:sp>
      <p:sp>
        <p:nvSpPr>
          <p:cNvPr id="13" name="Text Placeholder 12">
            <a:extLst>
              <a:ext uri="{FF2B5EF4-FFF2-40B4-BE49-F238E27FC236}">
                <a16:creationId xmlns:a16="http://schemas.microsoft.com/office/drawing/2014/main" id="{DAAC457A-3D8C-51A6-AD43-4B860FEBF094}"/>
              </a:ext>
            </a:extLst>
          </p:cNvPr>
          <p:cNvSpPr>
            <a:spLocks noGrp="1"/>
          </p:cNvSpPr>
          <p:nvPr>
            <p:ph type="body" sz="quarter" idx="3"/>
          </p:nvPr>
        </p:nvSpPr>
        <p:spPr/>
        <p:txBody>
          <a:bodyPr/>
          <a:lstStyle/>
          <a:p>
            <a:r>
              <a:rPr lang="en-US" dirty="0"/>
              <a:t>LOSS PLOT</a:t>
            </a:r>
            <a:endParaRPr lang="en-GB" dirty="0"/>
          </a:p>
        </p:txBody>
      </p:sp>
      <p:pic>
        <p:nvPicPr>
          <p:cNvPr id="10" name="Content Placeholder 9">
            <a:extLst>
              <a:ext uri="{FF2B5EF4-FFF2-40B4-BE49-F238E27FC236}">
                <a16:creationId xmlns:a16="http://schemas.microsoft.com/office/drawing/2014/main" id="{1185814B-F88E-9F36-9B3B-374BD92ACD90}"/>
              </a:ext>
            </a:extLst>
          </p:cNvPr>
          <p:cNvPicPr>
            <a:picLocks noGrp="1" noChangeAspect="1"/>
          </p:cNvPicPr>
          <p:nvPr>
            <p:ph sz="half" idx="2"/>
          </p:nvPr>
        </p:nvPicPr>
        <p:blipFill>
          <a:blip r:embed="rId2"/>
          <a:stretch>
            <a:fillRect/>
          </a:stretch>
        </p:blipFill>
        <p:spPr>
          <a:xfrm>
            <a:off x="6357938" y="2623767"/>
            <a:ext cx="4997450" cy="3276106"/>
          </a:xfrm>
          <a:prstGeom prst="rect">
            <a:avLst/>
          </a:prstGeom>
        </p:spPr>
      </p:pic>
      <p:pic>
        <p:nvPicPr>
          <p:cNvPr id="14" name="Picture 13">
            <a:extLst>
              <a:ext uri="{FF2B5EF4-FFF2-40B4-BE49-F238E27FC236}">
                <a16:creationId xmlns:a16="http://schemas.microsoft.com/office/drawing/2014/main" id="{FB8AD748-A935-E880-05D7-297702E9A90E}"/>
              </a:ext>
            </a:extLst>
          </p:cNvPr>
          <p:cNvPicPr>
            <a:picLocks noChangeAspect="1"/>
          </p:cNvPicPr>
          <p:nvPr/>
        </p:nvPicPr>
        <p:blipFill>
          <a:blip r:embed="rId3"/>
          <a:stretch>
            <a:fillRect/>
          </a:stretch>
        </p:blipFill>
        <p:spPr>
          <a:xfrm>
            <a:off x="836931" y="2623766"/>
            <a:ext cx="4906331" cy="3343899"/>
          </a:xfrm>
          <a:prstGeom prst="rect">
            <a:avLst/>
          </a:prstGeom>
        </p:spPr>
      </p:pic>
    </p:spTree>
    <p:extLst>
      <p:ext uri="{BB962C8B-B14F-4D97-AF65-F5344CB8AC3E}">
        <p14:creationId xmlns:p14="http://schemas.microsoft.com/office/powerpoint/2010/main" val="172333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F505DC5-407D-4987-A28B-82FF82D841CA}"/>
              </a:ext>
            </a:extLst>
          </p:cNvPr>
          <p:cNvSpPr>
            <a:spLocks noGrp="1"/>
          </p:cNvSpPr>
          <p:nvPr>
            <p:ph type="ctrTitle"/>
          </p:nvPr>
        </p:nvSpPr>
        <p:spPr>
          <a:xfrm>
            <a:off x="538163" y="288758"/>
            <a:ext cx="11423726" cy="4911503"/>
          </a:xfrm>
        </p:spPr>
        <p:txBody>
          <a:bodyPr>
            <a:normAutofit/>
          </a:bodyPr>
          <a:lstStyle/>
          <a:p>
            <a:pPr algn="ctr"/>
            <a:r>
              <a:rPr lang="en-GB" dirty="0"/>
              <a:t>Credit Fraud | Dealing with Imbalanced Datasets</a:t>
            </a:r>
            <a:br>
              <a:rPr lang="en-GB" dirty="0"/>
            </a:br>
            <a:endParaRPr lang="en-US" dirty="0"/>
          </a:p>
        </p:txBody>
      </p:sp>
      <p:sp>
        <p:nvSpPr>
          <p:cNvPr id="10" name="Subtitle 2">
            <a:extLst>
              <a:ext uri="{FF2B5EF4-FFF2-40B4-BE49-F238E27FC236}">
                <a16:creationId xmlns:a16="http://schemas.microsoft.com/office/drawing/2014/main" id="{A5B49BC3-54E8-4F20-B659-99E124FBB75E}"/>
              </a:ext>
            </a:extLst>
          </p:cNvPr>
          <p:cNvSpPr>
            <a:spLocks noGrp="1"/>
          </p:cNvSpPr>
          <p:nvPr>
            <p:ph type="subTitle" idx="1"/>
          </p:nvPr>
        </p:nvSpPr>
        <p:spPr>
          <a:xfrm>
            <a:off x="3296818" y="5200261"/>
            <a:ext cx="5598366" cy="1122784"/>
          </a:xfrm>
        </p:spPr>
        <p:txBody>
          <a:bodyPr anchor="ctr">
            <a:noAutofit/>
          </a:bodyPr>
          <a:lstStyle/>
          <a:p>
            <a:pPr algn="ctr"/>
            <a:r>
              <a:rPr lang="en-GB" sz="3600" dirty="0"/>
              <a:t>Python · Credit Card Fraud Detection</a:t>
            </a:r>
            <a:endParaRPr lang="en-US" sz="3600" dirty="0"/>
          </a:p>
        </p:txBody>
      </p:sp>
      <p:sp>
        <p:nvSpPr>
          <p:cNvPr id="12" name="Footer Placeholder 8">
            <a:extLst>
              <a:ext uri="{FF2B5EF4-FFF2-40B4-BE49-F238E27FC236}">
                <a16:creationId xmlns:a16="http://schemas.microsoft.com/office/drawing/2014/main" id="{3693E4C8-0D87-4837-8378-6A90CB75E5A2}"/>
              </a:ext>
            </a:extLst>
          </p:cNvPr>
          <p:cNvSpPr>
            <a:spLocks noGrp="1"/>
          </p:cNvSpPr>
          <p:nvPr>
            <p:ph type="ftr" sz="quarter" idx="11"/>
          </p:nvPr>
        </p:nvSpPr>
        <p:spPr>
          <a:xfrm rot="5400000">
            <a:off x="-1131161" y="1592957"/>
            <a:ext cx="2973522" cy="365125"/>
          </a:xfrm>
        </p:spPr>
        <p:txBody>
          <a:bodyPr/>
          <a:lstStyle/>
          <a:p>
            <a:pPr>
              <a:spcAft>
                <a:spcPts val="600"/>
              </a:spcAft>
            </a:pPr>
            <a:r>
              <a:rPr lang="en-US" sz="1800" dirty="0"/>
              <a:t>GROUP 7</a:t>
            </a:r>
          </a:p>
        </p:txBody>
      </p:sp>
      <p:sp>
        <p:nvSpPr>
          <p:cNvPr id="14" name="Date Placeholder 6">
            <a:extLst>
              <a:ext uri="{FF2B5EF4-FFF2-40B4-BE49-F238E27FC236}">
                <a16:creationId xmlns:a16="http://schemas.microsoft.com/office/drawing/2014/main" id="{F00555FD-1EDC-45B1-AA48-3E48B4F3DB95}"/>
              </a:ext>
            </a:extLst>
          </p:cNvPr>
          <p:cNvSpPr>
            <a:spLocks noGrp="1"/>
          </p:cNvSpPr>
          <p:nvPr>
            <p:ph type="dt" sz="half" idx="10"/>
          </p:nvPr>
        </p:nvSpPr>
        <p:spPr>
          <a:xfrm rot="5400000">
            <a:off x="10425981" y="4687095"/>
            <a:ext cx="2706690" cy="365125"/>
          </a:xfrm>
        </p:spPr>
        <p:txBody>
          <a:bodyPr/>
          <a:lstStyle/>
          <a:p>
            <a:pPr>
              <a:spcAft>
                <a:spcPts val="600"/>
              </a:spcAft>
            </a:pPr>
            <a:fld id="{7B999BFD-B4F0-4102-AF89-8971AC1AF670}" type="datetime1">
              <a:rPr lang="en-US" smtClean="0"/>
              <a:pPr>
                <a:spcAft>
                  <a:spcPts val="600"/>
                </a:spcAft>
              </a:pPr>
              <a:t>3/6/2023</a:t>
            </a:fld>
            <a:endParaRPr lang="en-US"/>
          </a:p>
        </p:txBody>
      </p:sp>
      <p:sp>
        <p:nvSpPr>
          <p:cNvPr id="16" name="Slide Number Placeholder 5">
            <a:extLst>
              <a:ext uri="{FF2B5EF4-FFF2-40B4-BE49-F238E27FC236}">
                <a16:creationId xmlns:a16="http://schemas.microsoft.com/office/drawing/2014/main" id="{751779E8-8E88-44DA-A13B-ECAF73D6BB4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2</a:t>
            </a:fld>
            <a:endParaRPr lang="en-US"/>
          </a:p>
        </p:txBody>
      </p:sp>
    </p:spTree>
    <p:extLst>
      <p:ext uri="{BB962C8B-B14F-4D97-AF65-F5344CB8AC3E}">
        <p14:creationId xmlns:p14="http://schemas.microsoft.com/office/powerpoint/2010/main" val="84511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392C05-C39B-C9BD-9A77-46D098500CF2}"/>
              </a:ext>
            </a:extLst>
          </p:cNvPr>
          <p:cNvSpPr>
            <a:spLocks noGrp="1"/>
          </p:cNvSpPr>
          <p:nvPr>
            <p:ph type="title"/>
          </p:nvPr>
        </p:nvSpPr>
        <p:spPr/>
        <p:txBody>
          <a:bodyPr/>
          <a:lstStyle/>
          <a:p>
            <a:r>
              <a:rPr lang="en-GB" dirty="0"/>
              <a:t>Conclusion:</a:t>
            </a:r>
          </a:p>
        </p:txBody>
      </p:sp>
      <p:sp>
        <p:nvSpPr>
          <p:cNvPr id="8" name="Content Placeholder 7">
            <a:extLst>
              <a:ext uri="{FF2B5EF4-FFF2-40B4-BE49-F238E27FC236}">
                <a16:creationId xmlns:a16="http://schemas.microsoft.com/office/drawing/2014/main" id="{00BD11AB-C97D-7EA3-CE13-E2B6CE668F48}"/>
              </a:ext>
            </a:extLst>
          </p:cNvPr>
          <p:cNvSpPr>
            <a:spLocks noGrp="1"/>
          </p:cNvSpPr>
          <p:nvPr>
            <p:ph idx="1"/>
          </p:nvPr>
        </p:nvSpPr>
        <p:spPr/>
        <p:txBody>
          <a:bodyPr/>
          <a:lstStyle/>
          <a:p>
            <a:r>
              <a:rPr lang="en-US" dirty="0"/>
              <a:t>Our best model is :   Random Forest                      </a:t>
            </a:r>
            <a:endParaRPr lang="en-GB" dirty="0"/>
          </a:p>
        </p:txBody>
      </p:sp>
    </p:spTree>
    <p:extLst>
      <p:ext uri="{BB962C8B-B14F-4D97-AF65-F5344CB8AC3E}">
        <p14:creationId xmlns:p14="http://schemas.microsoft.com/office/powerpoint/2010/main" val="148448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8E630-857C-5DF8-AD37-81D354D6376E}"/>
              </a:ext>
            </a:extLst>
          </p:cNvPr>
          <p:cNvSpPr>
            <a:spLocks noGrp="1"/>
          </p:cNvSpPr>
          <p:nvPr>
            <p:ph type="title"/>
          </p:nvPr>
        </p:nvSpPr>
        <p:spPr>
          <a:xfrm>
            <a:off x="730623" y="3339381"/>
            <a:ext cx="10515600" cy="1573223"/>
          </a:xfrm>
        </p:spPr>
        <p:txBody>
          <a:bodyPr/>
          <a:lstStyle/>
          <a:p>
            <a:pPr algn="ctr"/>
            <a:r>
              <a:rPr lang="en-US" dirty="0"/>
              <a:t>THANK YOU!</a:t>
            </a:r>
            <a:endParaRPr lang="en-GB" dirty="0"/>
          </a:p>
        </p:txBody>
      </p:sp>
    </p:spTree>
    <p:extLst>
      <p:ext uri="{BB962C8B-B14F-4D97-AF65-F5344CB8AC3E}">
        <p14:creationId xmlns:p14="http://schemas.microsoft.com/office/powerpoint/2010/main" val="291437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F4AD-A01A-8BC1-A8DD-39C618767E1B}"/>
              </a:ext>
            </a:extLst>
          </p:cNvPr>
          <p:cNvSpPr>
            <a:spLocks noGrp="1"/>
          </p:cNvSpPr>
          <p:nvPr>
            <p:ph type="title"/>
          </p:nvPr>
        </p:nvSpPr>
        <p:spPr>
          <a:xfrm>
            <a:off x="838200" y="593954"/>
            <a:ext cx="10515600" cy="1116811"/>
          </a:xfrm>
        </p:spPr>
        <p:txBody>
          <a:bodyPr/>
          <a:lstStyle/>
          <a:p>
            <a:r>
              <a:rPr lang="en-GB" dirty="0"/>
              <a:t>Fraud</a:t>
            </a:r>
          </a:p>
        </p:txBody>
      </p:sp>
      <p:sp>
        <p:nvSpPr>
          <p:cNvPr id="3" name="Content Placeholder 2">
            <a:extLst>
              <a:ext uri="{FF2B5EF4-FFF2-40B4-BE49-F238E27FC236}">
                <a16:creationId xmlns:a16="http://schemas.microsoft.com/office/drawing/2014/main" id="{A24965FF-64F0-DF56-769F-9DBC3BF73FA1}"/>
              </a:ext>
            </a:extLst>
          </p:cNvPr>
          <p:cNvSpPr>
            <a:spLocks noGrp="1"/>
          </p:cNvSpPr>
          <p:nvPr>
            <p:ph idx="1"/>
          </p:nvPr>
        </p:nvSpPr>
        <p:spPr>
          <a:xfrm>
            <a:off x="838200" y="2149245"/>
            <a:ext cx="5177118" cy="4114801"/>
          </a:xfrm>
        </p:spPr>
        <p:txBody>
          <a:bodyPr>
            <a:normAutofit/>
          </a:bodyPr>
          <a:lstStyle/>
          <a:p>
            <a:r>
              <a:rPr lang="en-GB" dirty="0"/>
              <a:t>According to The Financial Cost of Fraud Report fraud costs businesses and individuals around the world more than US$5 trillion every year. And while fraudulent transactions represent only a small percentage of any organization’s revenue, they can still run into the millions of dollars and carry regulatory implications. Over the last decade, more and more organizations are moving from manually written, rule-based systems to AI fraud detection systems that utilize machine learning.</a:t>
            </a:r>
          </a:p>
        </p:txBody>
      </p:sp>
      <p:pic>
        <p:nvPicPr>
          <p:cNvPr id="4" name="Picture 3">
            <a:extLst>
              <a:ext uri="{FF2B5EF4-FFF2-40B4-BE49-F238E27FC236}">
                <a16:creationId xmlns:a16="http://schemas.microsoft.com/office/drawing/2014/main" id="{B8703B43-270B-7419-25D7-7F18EACBB822}"/>
              </a:ext>
            </a:extLst>
          </p:cNvPr>
          <p:cNvPicPr>
            <a:picLocks noChangeAspect="1"/>
          </p:cNvPicPr>
          <p:nvPr/>
        </p:nvPicPr>
        <p:blipFill>
          <a:blip r:embed="rId2"/>
          <a:stretch>
            <a:fillRect/>
          </a:stretch>
        </p:blipFill>
        <p:spPr>
          <a:xfrm>
            <a:off x="7615252" y="2304281"/>
            <a:ext cx="2936207" cy="3213716"/>
          </a:xfrm>
          <a:prstGeom prst="rect">
            <a:avLst/>
          </a:prstGeom>
        </p:spPr>
      </p:pic>
    </p:spTree>
    <p:extLst>
      <p:ext uri="{BB962C8B-B14F-4D97-AF65-F5344CB8AC3E}">
        <p14:creationId xmlns:p14="http://schemas.microsoft.com/office/powerpoint/2010/main" val="331268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8387-6434-27DC-09E0-70DFD81CB24F}"/>
              </a:ext>
            </a:extLst>
          </p:cNvPr>
          <p:cNvSpPr>
            <a:spLocks noGrp="1"/>
          </p:cNvSpPr>
          <p:nvPr>
            <p:ph type="title"/>
          </p:nvPr>
        </p:nvSpPr>
        <p:spPr>
          <a:xfrm>
            <a:off x="838200" y="563018"/>
            <a:ext cx="10515600" cy="1149241"/>
          </a:xfrm>
        </p:spPr>
        <p:txBody>
          <a:bodyPr>
            <a:normAutofit fontScale="90000"/>
          </a:bodyPr>
          <a:lstStyle/>
          <a:p>
            <a:r>
              <a:rPr lang="en-GB" dirty="0"/>
              <a:t>How                             Can Help</a:t>
            </a:r>
            <a:br>
              <a:rPr lang="en-GB" dirty="0"/>
            </a:br>
            <a:endParaRPr lang="en-GB" dirty="0"/>
          </a:p>
        </p:txBody>
      </p:sp>
      <p:sp>
        <p:nvSpPr>
          <p:cNvPr id="3" name="Content Placeholder 2">
            <a:extLst>
              <a:ext uri="{FF2B5EF4-FFF2-40B4-BE49-F238E27FC236}">
                <a16:creationId xmlns:a16="http://schemas.microsoft.com/office/drawing/2014/main" id="{E3E36E86-CD29-E11B-634D-A1195A69B1CD}"/>
              </a:ext>
            </a:extLst>
          </p:cNvPr>
          <p:cNvSpPr>
            <a:spLocks noGrp="1"/>
          </p:cNvSpPr>
          <p:nvPr>
            <p:ph idx="1"/>
          </p:nvPr>
        </p:nvSpPr>
        <p:spPr/>
        <p:txBody>
          <a:bodyPr/>
          <a:lstStyle/>
          <a:p>
            <a:r>
              <a:rPr lang="en-GB" dirty="0" err="1"/>
              <a:t>Deepchecks</a:t>
            </a:r>
            <a:r>
              <a:rPr lang="en-GB" dirty="0"/>
              <a:t> can be used to ensure the end-to-end quality of your ML pipeline, as well as enable us to deal with new patterns of fraudulent behaviour. </a:t>
            </a:r>
            <a:r>
              <a:rPr lang="en-GB" dirty="0" err="1"/>
              <a:t>Deepchecks</a:t>
            </a:r>
            <a:r>
              <a:rPr lang="en-GB" dirty="0"/>
              <a:t> connects to the different components of our training and production pipelines (raw features, processed features, predictions, labels), and learns their behaviour over time. It then enables us to:</a:t>
            </a:r>
          </a:p>
          <a:p>
            <a:r>
              <a:rPr lang="en-GB" dirty="0"/>
              <a:t>Detect in real-time concept drift, out of distribution samples, anomalies, and data integrity issues</a:t>
            </a:r>
          </a:p>
          <a:p>
            <a:r>
              <a:rPr lang="en-GB" dirty="0"/>
              <a:t>Define a rule-based model to distinguish whether input and output data is legitimate or not, with the system triggering alerts and displaying insights.</a:t>
            </a:r>
          </a:p>
        </p:txBody>
      </p:sp>
      <p:sp>
        <p:nvSpPr>
          <p:cNvPr id="4" name="AutoShape 2" descr="Deepchecks">
            <a:extLst>
              <a:ext uri="{FF2B5EF4-FFF2-40B4-BE49-F238E27FC236}">
                <a16:creationId xmlns:a16="http://schemas.microsoft.com/office/drawing/2014/main" id="{9DBFEE3B-CFB7-A12C-02EF-F7D9F967EC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a:extLst>
              <a:ext uri="{FF2B5EF4-FFF2-40B4-BE49-F238E27FC236}">
                <a16:creationId xmlns:a16="http://schemas.microsoft.com/office/drawing/2014/main" id="{4F384E81-2F03-F0B7-DC3C-019C1BE426EC}"/>
              </a:ext>
            </a:extLst>
          </p:cNvPr>
          <p:cNvPicPr>
            <a:picLocks noChangeAspect="1"/>
          </p:cNvPicPr>
          <p:nvPr/>
        </p:nvPicPr>
        <p:blipFill>
          <a:blip r:embed="rId2"/>
          <a:stretch>
            <a:fillRect/>
          </a:stretch>
        </p:blipFill>
        <p:spPr>
          <a:xfrm>
            <a:off x="2532733" y="526587"/>
            <a:ext cx="3868067" cy="594837"/>
          </a:xfrm>
          <a:prstGeom prst="rect">
            <a:avLst/>
          </a:prstGeom>
        </p:spPr>
      </p:pic>
    </p:spTree>
    <p:extLst>
      <p:ext uri="{BB962C8B-B14F-4D97-AF65-F5344CB8AC3E}">
        <p14:creationId xmlns:p14="http://schemas.microsoft.com/office/powerpoint/2010/main" val="342727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28D8-0CD7-D645-0EDE-E8ACBC52FEE2}"/>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9E1DC7D-FB74-B4CE-7943-713D03A2F5A3}"/>
              </a:ext>
            </a:extLst>
          </p:cNvPr>
          <p:cNvSpPr>
            <a:spLocks noGrp="1"/>
          </p:cNvSpPr>
          <p:nvPr>
            <p:ph idx="1"/>
          </p:nvPr>
        </p:nvSpPr>
        <p:spPr>
          <a:xfrm>
            <a:off x="645695" y="2478565"/>
            <a:ext cx="10515600" cy="2366152"/>
          </a:xfrm>
        </p:spPr>
        <p:txBody>
          <a:bodyPr>
            <a:noAutofit/>
          </a:bodyPr>
          <a:lstStyle/>
          <a:p>
            <a:r>
              <a:rPr lang="en-GB" sz="2400" dirty="0"/>
              <a:t>In this project we used various predictive models to see how accurate they are in detecting whether a transaction is a normal payment or a fraud. As described in the dataset, the features are scaled and the names of the features are not shown due to privacy reasons. Nevertheless, we can still analyse some important aspects of the dataset.</a:t>
            </a:r>
          </a:p>
        </p:txBody>
      </p:sp>
    </p:spTree>
    <p:extLst>
      <p:ext uri="{BB962C8B-B14F-4D97-AF65-F5344CB8AC3E}">
        <p14:creationId xmlns:p14="http://schemas.microsoft.com/office/powerpoint/2010/main" val="194946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DF67-401A-EB87-9A1F-2A4267679732}"/>
              </a:ext>
            </a:extLst>
          </p:cNvPr>
          <p:cNvSpPr>
            <a:spLocks noGrp="1"/>
          </p:cNvSpPr>
          <p:nvPr>
            <p:ph type="title"/>
          </p:nvPr>
        </p:nvSpPr>
        <p:spPr/>
        <p:txBody>
          <a:bodyPr/>
          <a:lstStyle/>
          <a:p>
            <a:r>
              <a:rPr lang="en-GB" dirty="0"/>
              <a:t>Our Goals:</a:t>
            </a:r>
          </a:p>
        </p:txBody>
      </p:sp>
      <p:sp>
        <p:nvSpPr>
          <p:cNvPr id="3" name="Content Placeholder 2">
            <a:extLst>
              <a:ext uri="{FF2B5EF4-FFF2-40B4-BE49-F238E27FC236}">
                <a16:creationId xmlns:a16="http://schemas.microsoft.com/office/drawing/2014/main" id="{36114667-E361-4232-1201-4D9AFE66C240}"/>
              </a:ext>
            </a:extLst>
          </p:cNvPr>
          <p:cNvSpPr>
            <a:spLocks noGrp="1"/>
          </p:cNvSpPr>
          <p:nvPr>
            <p:ph idx="1"/>
          </p:nvPr>
        </p:nvSpPr>
        <p:spPr/>
        <p:txBody>
          <a:bodyPr>
            <a:normAutofit/>
          </a:bodyPr>
          <a:lstStyle/>
          <a:p>
            <a:r>
              <a:rPr lang="en-GB" sz="2400" dirty="0"/>
              <a:t>Understand the little distribution of the "little" data that was provided to us.</a:t>
            </a:r>
          </a:p>
          <a:p>
            <a:r>
              <a:rPr lang="en-GB" sz="2400"/>
              <a:t>Determine </a:t>
            </a:r>
            <a:r>
              <a:rPr lang="en-GB" sz="2400" dirty="0"/>
              <a:t>the Classifiers we are going to use and decide which one has a higher accuracy.</a:t>
            </a:r>
          </a:p>
          <a:p>
            <a:r>
              <a:rPr lang="en-GB" sz="2400" dirty="0"/>
              <a:t>Create a Neural Network and compare the accuracy to our best classifier.</a:t>
            </a:r>
          </a:p>
          <a:p>
            <a:r>
              <a:rPr lang="en-GB" sz="2400" dirty="0"/>
              <a:t>Understand common mistakes made with imbalanced datasets.</a:t>
            </a:r>
          </a:p>
        </p:txBody>
      </p:sp>
    </p:spTree>
    <p:extLst>
      <p:ext uri="{BB962C8B-B14F-4D97-AF65-F5344CB8AC3E}">
        <p14:creationId xmlns:p14="http://schemas.microsoft.com/office/powerpoint/2010/main" val="278719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A4D2-8403-B741-20F8-6100F6A35A2F}"/>
              </a:ext>
            </a:extLst>
          </p:cNvPr>
          <p:cNvSpPr>
            <a:spLocks noGrp="1"/>
          </p:cNvSpPr>
          <p:nvPr>
            <p:ph type="title"/>
          </p:nvPr>
        </p:nvSpPr>
        <p:spPr/>
        <p:txBody>
          <a:bodyPr>
            <a:normAutofit fontScale="90000"/>
          </a:bodyPr>
          <a:lstStyle/>
          <a:p>
            <a:r>
              <a:rPr lang="en-GB" dirty="0"/>
              <a:t>Correcting Previous Mistakes from Imbalanced Datasets:</a:t>
            </a:r>
          </a:p>
        </p:txBody>
      </p:sp>
      <p:sp>
        <p:nvSpPr>
          <p:cNvPr id="3" name="Content Placeholder 2">
            <a:extLst>
              <a:ext uri="{FF2B5EF4-FFF2-40B4-BE49-F238E27FC236}">
                <a16:creationId xmlns:a16="http://schemas.microsoft.com/office/drawing/2014/main" id="{775D68A0-1A86-CED1-FA2C-3601D94997F8}"/>
              </a:ext>
            </a:extLst>
          </p:cNvPr>
          <p:cNvSpPr>
            <a:spLocks noGrp="1"/>
          </p:cNvSpPr>
          <p:nvPr>
            <p:ph idx="1"/>
          </p:nvPr>
        </p:nvSpPr>
        <p:spPr>
          <a:xfrm>
            <a:off x="838200" y="1990166"/>
            <a:ext cx="10515600" cy="3281082"/>
          </a:xfrm>
        </p:spPr>
        <p:txBody>
          <a:bodyPr/>
          <a:lstStyle/>
          <a:p>
            <a:r>
              <a:rPr lang="en-GB" sz="2800" dirty="0"/>
              <a:t>Never test on the oversampled or </a:t>
            </a:r>
            <a:r>
              <a:rPr lang="en-GB" sz="2800" dirty="0" err="1"/>
              <a:t>undersampled</a:t>
            </a:r>
            <a:r>
              <a:rPr lang="en-GB" sz="2800" dirty="0"/>
              <a:t> dataset.</a:t>
            </a:r>
          </a:p>
          <a:p>
            <a:r>
              <a:rPr lang="en-GB" sz="2800" dirty="0"/>
              <a:t>If we want to implement cross validation, remember to oversample or under sample your training data during cross-validation, not before!</a:t>
            </a:r>
          </a:p>
          <a:p>
            <a:r>
              <a:rPr lang="en-GB" sz="2800" dirty="0"/>
              <a:t>Don't use accuracy score as a metric with imbalanced datasets (will be usually high and misleading), instead use f1-score, precision/recall score or confusion matrix</a:t>
            </a:r>
          </a:p>
          <a:p>
            <a:endParaRPr lang="en-GB" dirty="0"/>
          </a:p>
        </p:txBody>
      </p:sp>
      <p:sp>
        <p:nvSpPr>
          <p:cNvPr id="8" name="TextBox 7">
            <a:extLst>
              <a:ext uri="{FF2B5EF4-FFF2-40B4-BE49-F238E27FC236}">
                <a16:creationId xmlns:a16="http://schemas.microsoft.com/office/drawing/2014/main" id="{9A4CBE99-E01A-2997-204C-396946354F98}"/>
              </a:ext>
            </a:extLst>
          </p:cNvPr>
          <p:cNvSpPr txBox="1"/>
          <p:nvPr/>
        </p:nvSpPr>
        <p:spPr>
          <a:xfrm>
            <a:off x="914400" y="5743945"/>
            <a:ext cx="10578353" cy="1077218"/>
          </a:xfrm>
          <a:prstGeom prst="rect">
            <a:avLst/>
          </a:prstGeom>
          <a:noFill/>
        </p:spPr>
        <p:txBody>
          <a:bodyPr wrap="square" rtlCol="0">
            <a:spAutoFit/>
          </a:bodyPr>
          <a:lstStyle/>
          <a:p>
            <a:r>
              <a:rPr lang="en-GB" sz="1600" dirty="0"/>
              <a:t>References:</a:t>
            </a:r>
          </a:p>
          <a:p>
            <a:r>
              <a:rPr lang="en-GB" sz="1600" dirty="0"/>
              <a:t>Hands on Machine Learning with Scikit-Learn &amp; TensorFlow by </a:t>
            </a:r>
            <a:r>
              <a:rPr lang="en-GB" sz="1600" dirty="0" err="1"/>
              <a:t>Aurélien</a:t>
            </a:r>
            <a:r>
              <a:rPr lang="en-GB" sz="1600" dirty="0"/>
              <a:t> </a:t>
            </a:r>
            <a:r>
              <a:rPr lang="en-GB" sz="1600" dirty="0" err="1"/>
              <a:t>Géron</a:t>
            </a:r>
            <a:r>
              <a:rPr lang="en-GB" sz="1600" dirty="0"/>
              <a:t> (O'Reilly). </a:t>
            </a:r>
            <a:r>
              <a:rPr lang="en-GB" sz="1600" dirty="0" err="1"/>
              <a:t>CopyRight</a:t>
            </a:r>
            <a:r>
              <a:rPr lang="en-GB" sz="1600" dirty="0"/>
              <a:t> 2017 </a:t>
            </a:r>
            <a:r>
              <a:rPr lang="en-GB" sz="1600" dirty="0" err="1"/>
              <a:t>Aurélien</a:t>
            </a:r>
            <a:r>
              <a:rPr lang="en-GB" sz="1600" dirty="0"/>
              <a:t> </a:t>
            </a:r>
            <a:r>
              <a:rPr lang="en-GB" sz="1600" dirty="0" err="1"/>
              <a:t>Géron</a:t>
            </a:r>
            <a:endParaRPr lang="en-GB" sz="1600" dirty="0"/>
          </a:p>
          <a:p>
            <a:r>
              <a:rPr lang="en-GB" sz="1600" dirty="0"/>
              <a:t>Machine Learning - Over-&amp; </a:t>
            </a:r>
            <a:r>
              <a:rPr lang="en-GB" sz="1600" dirty="0" err="1"/>
              <a:t>Undersampling</a:t>
            </a:r>
            <a:r>
              <a:rPr lang="en-GB" sz="1600" dirty="0"/>
              <a:t> - Python/ Scikit/ Scikit-</a:t>
            </a:r>
            <a:r>
              <a:rPr lang="en-GB" sz="1600" dirty="0" err="1"/>
              <a:t>Imblearn</a:t>
            </a:r>
            <a:r>
              <a:rPr lang="en-GB" sz="1600" dirty="0"/>
              <a:t> by Coding-Maniac </a:t>
            </a:r>
            <a:r>
              <a:rPr lang="en-GB" sz="1600" dirty="0" err="1"/>
              <a:t>auprc</a:t>
            </a:r>
            <a:r>
              <a:rPr lang="en-GB" sz="1600" dirty="0"/>
              <a:t>, 5-fold c-v, and resampling methods by Jeremy Lane (Kaggle Notebook)</a:t>
            </a:r>
          </a:p>
        </p:txBody>
      </p:sp>
    </p:spTree>
    <p:extLst>
      <p:ext uri="{BB962C8B-B14F-4D97-AF65-F5344CB8AC3E}">
        <p14:creationId xmlns:p14="http://schemas.microsoft.com/office/powerpoint/2010/main" val="177255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0B3B-DFC5-529A-0B9D-2CEB87140289}"/>
              </a:ext>
            </a:extLst>
          </p:cNvPr>
          <p:cNvSpPr>
            <a:spLocks noGrp="1"/>
          </p:cNvSpPr>
          <p:nvPr>
            <p:ph type="title"/>
          </p:nvPr>
        </p:nvSpPr>
        <p:spPr>
          <a:xfrm>
            <a:off x="1138516" y="142524"/>
            <a:ext cx="10515600" cy="1567330"/>
          </a:xfrm>
        </p:spPr>
        <p:txBody>
          <a:bodyPr>
            <a:normAutofit/>
          </a:bodyPr>
          <a:lstStyle/>
          <a:p>
            <a:r>
              <a:rPr lang="en-US" sz="3200" dirty="0"/>
              <a:t>To avoid overfitting:</a:t>
            </a:r>
            <a:br>
              <a:rPr lang="en-US" sz="3200" dirty="0"/>
            </a:br>
            <a:r>
              <a:rPr lang="en-GB" sz="3200" dirty="0"/>
              <a:t>we do </a:t>
            </a:r>
            <a:r>
              <a:rPr lang="en-GB" sz="3200" dirty="0" err="1"/>
              <a:t>undersample</a:t>
            </a:r>
            <a:r>
              <a:rPr lang="en-GB" sz="3200" dirty="0"/>
              <a:t> / oversample the data after cross validating !</a:t>
            </a:r>
          </a:p>
        </p:txBody>
      </p:sp>
      <p:pic>
        <p:nvPicPr>
          <p:cNvPr id="5" name="Content Placeholder 4">
            <a:extLst>
              <a:ext uri="{FF2B5EF4-FFF2-40B4-BE49-F238E27FC236}">
                <a16:creationId xmlns:a16="http://schemas.microsoft.com/office/drawing/2014/main" id="{63E1521F-81FD-61B8-DDDB-BBB93625C4EB}"/>
              </a:ext>
            </a:extLst>
          </p:cNvPr>
          <p:cNvPicPr>
            <a:picLocks noGrp="1" noChangeAspect="1"/>
          </p:cNvPicPr>
          <p:nvPr>
            <p:ph idx="1"/>
          </p:nvPr>
        </p:nvPicPr>
        <p:blipFill>
          <a:blip r:embed="rId2"/>
          <a:stretch>
            <a:fillRect/>
          </a:stretch>
        </p:blipFill>
        <p:spPr>
          <a:xfrm>
            <a:off x="1506071" y="2458689"/>
            <a:ext cx="4085179" cy="3505671"/>
          </a:xfrm>
        </p:spPr>
      </p:pic>
      <p:pic>
        <p:nvPicPr>
          <p:cNvPr id="7" name="Picture 6">
            <a:extLst>
              <a:ext uri="{FF2B5EF4-FFF2-40B4-BE49-F238E27FC236}">
                <a16:creationId xmlns:a16="http://schemas.microsoft.com/office/drawing/2014/main" id="{8A907588-705D-7219-9D6F-D29CAD7AE573}"/>
              </a:ext>
            </a:extLst>
          </p:cNvPr>
          <p:cNvPicPr>
            <a:picLocks noChangeAspect="1"/>
          </p:cNvPicPr>
          <p:nvPr/>
        </p:nvPicPr>
        <p:blipFill>
          <a:blip r:embed="rId3"/>
          <a:stretch>
            <a:fillRect/>
          </a:stretch>
        </p:blipFill>
        <p:spPr>
          <a:xfrm>
            <a:off x="6808599" y="2458689"/>
            <a:ext cx="4085180" cy="3553335"/>
          </a:xfrm>
          <a:prstGeom prst="rect">
            <a:avLst/>
          </a:prstGeom>
        </p:spPr>
      </p:pic>
      <p:sp>
        <p:nvSpPr>
          <p:cNvPr id="9" name="TextBox 8">
            <a:extLst>
              <a:ext uri="{FF2B5EF4-FFF2-40B4-BE49-F238E27FC236}">
                <a16:creationId xmlns:a16="http://schemas.microsoft.com/office/drawing/2014/main" id="{AEB21991-13BE-DF00-1A44-7D8695F513F5}"/>
              </a:ext>
            </a:extLst>
          </p:cNvPr>
          <p:cNvSpPr txBox="1"/>
          <p:nvPr/>
        </p:nvSpPr>
        <p:spPr>
          <a:xfrm>
            <a:off x="1138516" y="1961446"/>
            <a:ext cx="2805953" cy="369332"/>
          </a:xfrm>
          <a:prstGeom prst="rect">
            <a:avLst/>
          </a:prstGeom>
          <a:noFill/>
        </p:spPr>
        <p:txBody>
          <a:bodyPr wrap="square" rtlCol="0">
            <a:spAutoFit/>
          </a:bodyPr>
          <a:lstStyle/>
          <a:p>
            <a:r>
              <a:rPr lang="en-GB" dirty="0"/>
              <a:t>The Wrong Way:</a:t>
            </a:r>
          </a:p>
        </p:txBody>
      </p:sp>
      <p:sp>
        <p:nvSpPr>
          <p:cNvPr id="10" name="TextBox 9">
            <a:extLst>
              <a:ext uri="{FF2B5EF4-FFF2-40B4-BE49-F238E27FC236}">
                <a16:creationId xmlns:a16="http://schemas.microsoft.com/office/drawing/2014/main" id="{47898E39-E252-45CA-3A94-C6ED34E07686}"/>
              </a:ext>
            </a:extLst>
          </p:cNvPr>
          <p:cNvSpPr txBox="1"/>
          <p:nvPr/>
        </p:nvSpPr>
        <p:spPr>
          <a:xfrm>
            <a:off x="6600751" y="1923182"/>
            <a:ext cx="2626659" cy="369332"/>
          </a:xfrm>
          <a:prstGeom prst="rect">
            <a:avLst/>
          </a:prstGeom>
          <a:noFill/>
        </p:spPr>
        <p:txBody>
          <a:bodyPr wrap="square" rtlCol="0">
            <a:spAutoFit/>
          </a:bodyPr>
          <a:lstStyle/>
          <a:p>
            <a:r>
              <a:rPr lang="en-GB" dirty="0"/>
              <a:t>The Right Way:</a:t>
            </a:r>
          </a:p>
        </p:txBody>
      </p:sp>
      <p:sp>
        <p:nvSpPr>
          <p:cNvPr id="14" name="TextBox 13">
            <a:extLst>
              <a:ext uri="{FF2B5EF4-FFF2-40B4-BE49-F238E27FC236}">
                <a16:creationId xmlns:a16="http://schemas.microsoft.com/office/drawing/2014/main" id="{F61A05E5-B164-707A-FFDE-7D73D602C3FF}"/>
              </a:ext>
            </a:extLst>
          </p:cNvPr>
          <p:cNvSpPr txBox="1"/>
          <p:nvPr/>
        </p:nvSpPr>
        <p:spPr>
          <a:xfrm>
            <a:off x="1138516" y="6022195"/>
            <a:ext cx="10845932" cy="738664"/>
          </a:xfrm>
          <a:prstGeom prst="rect">
            <a:avLst/>
          </a:prstGeom>
          <a:noFill/>
        </p:spPr>
        <p:txBody>
          <a:bodyPr wrap="square" rtlCol="0">
            <a:spAutoFit/>
          </a:bodyPr>
          <a:lstStyle/>
          <a:p>
            <a:r>
              <a:rPr lang="en-GB" sz="1400" dirty="0"/>
              <a:t>References:</a:t>
            </a:r>
          </a:p>
          <a:p>
            <a:r>
              <a:rPr lang="en-GB" sz="1400" dirty="0"/>
              <a:t>Dealing with imbalanced data: </a:t>
            </a:r>
            <a:r>
              <a:rPr lang="en-GB" sz="1400" dirty="0" err="1"/>
              <a:t>undersampling</a:t>
            </a:r>
            <a:r>
              <a:rPr lang="en-GB" sz="1400" dirty="0"/>
              <a:t>, oversampling and proper cross-validation smote explained for noobs</a:t>
            </a:r>
          </a:p>
          <a:p>
            <a:r>
              <a:rPr lang="en-GB" sz="1400" dirty="0"/>
              <a:t>Machine Learning - Over-&amp; </a:t>
            </a:r>
            <a:r>
              <a:rPr lang="en-GB" sz="1400" dirty="0" err="1"/>
              <a:t>Undersampling</a:t>
            </a:r>
            <a:r>
              <a:rPr lang="en-GB" sz="1400" dirty="0"/>
              <a:t> - Python/ Scikit/ Scikit-</a:t>
            </a:r>
            <a:r>
              <a:rPr lang="en-GB" sz="1400" dirty="0" err="1"/>
              <a:t>Imblearn</a:t>
            </a:r>
            <a:endParaRPr lang="en-GB" sz="1400" dirty="0"/>
          </a:p>
        </p:txBody>
      </p:sp>
    </p:spTree>
    <p:extLst>
      <p:ext uri="{BB962C8B-B14F-4D97-AF65-F5344CB8AC3E}">
        <p14:creationId xmlns:p14="http://schemas.microsoft.com/office/powerpoint/2010/main" val="91720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1783-3DF9-33EE-F40F-5E5222D20313}"/>
              </a:ext>
            </a:extLst>
          </p:cNvPr>
          <p:cNvSpPr>
            <a:spLocks noGrp="1"/>
          </p:cNvSpPr>
          <p:nvPr>
            <p:ph type="title"/>
          </p:nvPr>
        </p:nvSpPr>
        <p:spPr>
          <a:xfrm>
            <a:off x="838200" y="346914"/>
            <a:ext cx="10515600" cy="742577"/>
          </a:xfrm>
        </p:spPr>
        <p:txBody>
          <a:bodyPr/>
          <a:lstStyle/>
          <a:p>
            <a:r>
              <a:rPr lang="en-US" dirty="0"/>
              <a:t>FLOW CHART FOR ML MODELS</a:t>
            </a:r>
            <a:endParaRPr lang="en-GB" dirty="0"/>
          </a:p>
        </p:txBody>
      </p:sp>
      <p:pic>
        <p:nvPicPr>
          <p:cNvPr id="5" name="Content Placeholder 4">
            <a:extLst>
              <a:ext uri="{FF2B5EF4-FFF2-40B4-BE49-F238E27FC236}">
                <a16:creationId xmlns:a16="http://schemas.microsoft.com/office/drawing/2014/main" id="{8991AEDD-953B-8A3C-44D6-8655DF4B90AC}"/>
              </a:ext>
            </a:extLst>
          </p:cNvPr>
          <p:cNvPicPr>
            <a:picLocks noGrp="1" noChangeAspect="1"/>
          </p:cNvPicPr>
          <p:nvPr>
            <p:ph idx="1"/>
          </p:nvPr>
        </p:nvPicPr>
        <p:blipFill>
          <a:blip r:embed="rId2"/>
          <a:stretch>
            <a:fillRect/>
          </a:stretch>
        </p:blipFill>
        <p:spPr>
          <a:xfrm>
            <a:off x="838200" y="1950663"/>
            <a:ext cx="10515600" cy="3297893"/>
          </a:xfrm>
        </p:spPr>
      </p:pic>
    </p:spTree>
    <p:extLst>
      <p:ext uri="{BB962C8B-B14F-4D97-AF65-F5344CB8AC3E}">
        <p14:creationId xmlns:p14="http://schemas.microsoft.com/office/powerpoint/2010/main" val="3603794813"/>
      </p:ext>
    </p:extLst>
  </p:cSld>
  <p:clrMapOvr>
    <a:masterClrMapping/>
  </p:clrMapOvr>
</p:sld>
</file>

<file path=ppt/theme/theme1.xml><?xml version="1.0" encoding="utf-8"?>
<a:theme xmlns:a="http://schemas.openxmlformats.org/drawingml/2006/main" name="Archway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1129</TotalTime>
  <Words>1013</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Felix Titling</vt:lpstr>
      <vt:lpstr>Goudy Old Style</vt:lpstr>
      <vt:lpstr>ArchwayVTI</vt:lpstr>
      <vt:lpstr>Fraud DETECTION BY USING DEEPCHECKS LIBRARY</vt:lpstr>
      <vt:lpstr>Credit Fraud | Dealing with Imbalanced Datasets </vt:lpstr>
      <vt:lpstr>Fraud</vt:lpstr>
      <vt:lpstr>How                             Can Help </vt:lpstr>
      <vt:lpstr>Introduction</vt:lpstr>
      <vt:lpstr>Our Goals:</vt:lpstr>
      <vt:lpstr>Correcting Previous Mistakes from Imbalanced Datasets:</vt:lpstr>
      <vt:lpstr>To avoid overfitting: we do undersample / oversample the data after cross validating !</vt:lpstr>
      <vt:lpstr>FLOW CHART FOR ML MODELS</vt:lpstr>
      <vt:lpstr>Understanding our data</vt:lpstr>
      <vt:lpstr>Supervised Learning </vt:lpstr>
      <vt:lpstr>We have imbalanced classes</vt:lpstr>
      <vt:lpstr>We check the multicollinearty</vt:lpstr>
      <vt:lpstr>Classifiers (UnderSampling) </vt:lpstr>
      <vt:lpstr>WE PREFER TO CHECK PRECISION / RECALL</vt:lpstr>
      <vt:lpstr> LOGISTIC REGRESSION MODEL </vt:lpstr>
      <vt:lpstr>RANDOM FOREST MODEL</vt:lpstr>
      <vt:lpstr>XGBoost Classifier </vt:lpstr>
      <vt:lpstr>NEURAL NETWORK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ayse</dc:creator>
  <cp:lastModifiedBy>ayse</cp:lastModifiedBy>
  <cp:revision>13</cp:revision>
  <dcterms:created xsi:type="dcterms:W3CDTF">2023-03-03T11:28:57Z</dcterms:created>
  <dcterms:modified xsi:type="dcterms:W3CDTF">2023-03-06T08:56:49Z</dcterms:modified>
</cp:coreProperties>
</file>