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3" r:id="rId5"/>
    <p:sldId id="327" r:id="rId6"/>
    <p:sldId id="326" r:id="rId7"/>
    <p:sldId id="328" r:id="rId8"/>
    <p:sldId id="294" r:id="rId9"/>
    <p:sldId id="329" r:id="rId10"/>
    <p:sldId id="344" r:id="rId11"/>
    <p:sldId id="346" r:id="rId12"/>
    <p:sldId id="348" r:id="rId13"/>
    <p:sldId id="349" r:id="rId14"/>
    <p:sldId id="350" r:id="rId15"/>
    <p:sldId id="347" r:id="rId16"/>
    <p:sldId id="353" r:id="rId17"/>
    <p:sldId id="351" r:id="rId18"/>
    <p:sldId id="352" r:id="rId19"/>
    <p:sldId id="339" r:id="rId20"/>
    <p:sldId id="324" r:id="rId21"/>
    <p:sldId id="340" r:id="rId22"/>
    <p:sldId id="333" r:id="rId23"/>
    <p:sldId id="330" r:id="rId24"/>
    <p:sldId id="341" r:id="rId25"/>
    <p:sldId id="334" r:id="rId26"/>
    <p:sldId id="332" r:id="rId27"/>
    <p:sldId id="338" r:id="rId28"/>
    <p:sldId id="361" r:id="rId29"/>
    <p:sldId id="331" r:id="rId30"/>
    <p:sldId id="360" r:id="rId31"/>
    <p:sldId id="354" r:id="rId32"/>
    <p:sldId id="342" r:id="rId33"/>
    <p:sldId id="356" r:id="rId34"/>
    <p:sldId id="362" r:id="rId35"/>
    <p:sldId id="358" r:id="rId36"/>
    <p:sldId id="364" r:id="rId37"/>
    <p:sldId id="363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AC72A-4E06-4212-9449-19F9C6670B48}" v="1" dt="2022-03-27T17:48:04.619"/>
    <p1510:client id="{DFEB2372-BE46-4AB6-B23E-9F3503FB2FC0}" v="13" dt="2022-03-27T18:37:33.314"/>
    <p1510:client id="{E3BDEABD-89EE-40A4-93AE-130E282AA451}" v="2" dt="2022-03-28T00:36:14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zer MERT" userId="S::sezer.mert@std.medipol.edu.tr::bf7c0aaa-3a56-4fba-9b46-5c5601d23295" providerId="AD" clId="Web-{DFEB2372-BE46-4AB6-B23E-9F3503FB2FC0}"/>
    <pc:docChg chg="modSld">
      <pc:chgData name="Sezer MERT" userId="S::sezer.mert@std.medipol.edu.tr::bf7c0aaa-3a56-4fba-9b46-5c5601d23295" providerId="AD" clId="Web-{DFEB2372-BE46-4AB6-B23E-9F3503FB2FC0}" dt="2022-03-27T18:37:24.720" v="3"/>
      <pc:docMkLst>
        <pc:docMk/>
      </pc:docMkLst>
      <pc:sldChg chg="modSp">
        <pc:chgData name="Sezer MERT" userId="S::sezer.mert@std.medipol.edu.tr::bf7c0aaa-3a56-4fba-9b46-5c5601d23295" providerId="AD" clId="Web-{DFEB2372-BE46-4AB6-B23E-9F3503FB2FC0}" dt="2022-03-27T18:37:24.720" v="3"/>
        <pc:sldMkLst>
          <pc:docMk/>
          <pc:sldMk cId="4055619074" sldId="334"/>
        </pc:sldMkLst>
        <pc:graphicFrameChg chg="mod modGraphic">
          <ac:chgData name="Sezer MERT" userId="S::sezer.mert@std.medipol.edu.tr::bf7c0aaa-3a56-4fba-9b46-5c5601d23295" providerId="AD" clId="Web-{DFEB2372-BE46-4AB6-B23E-9F3503FB2FC0}" dt="2022-03-27T18:37:24.720" v="3"/>
          <ac:graphicFrameMkLst>
            <pc:docMk/>
            <pc:sldMk cId="4055619074" sldId="334"/>
            <ac:graphicFrameMk id="7" creationId="{800F702A-DD31-4A51-93EF-C13D7DC41F6C}"/>
          </ac:graphicFrameMkLst>
        </pc:graphicFrameChg>
      </pc:sldChg>
    </pc:docChg>
  </pc:docChgLst>
  <pc:docChgLst>
    <pc:chgData name="Emirhan ODABAŞ" userId="S::emirhan.odabas@std.medipol.edu.tr::02ffebfe-285b-49f1-b96e-3e7476a909a5" providerId="AD" clId="Web-{701AC72A-4E06-4212-9449-19F9C6670B48}"/>
    <pc:docChg chg="sldOrd">
      <pc:chgData name="Emirhan ODABAŞ" userId="S::emirhan.odabas@std.medipol.edu.tr::02ffebfe-285b-49f1-b96e-3e7476a909a5" providerId="AD" clId="Web-{701AC72A-4E06-4212-9449-19F9C6670B48}" dt="2022-03-27T17:48:04.619" v="0"/>
      <pc:docMkLst>
        <pc:docMk/>
      </pc:docMkLst>
      <pc:sldChg chg="ord">
        <pc:chgData name="Emirhan ODABAŞ" userId="S::emirhan.odabas@std.medipol.edu.tr::02ffebfe-285b-49f1-b96e-3e7476a909a5" providerId="AD" clId="Web-{701AC72A-4E06-4212-9449-19F9C6670B48}" dt="2022-03-27T17:48:04.619" v="0"/>
        <pc:sldMkLst>
          <pc:docMk/>
          <pc:sldMk cId="1609085092" sldId="364"/>
        </pc:sldMkLst>
      </pc:sldChg>
    </pc:docChg>
  </pc:docChgLst>
  <pc:docChgLst>
    <pc:chgData name="Berfin Meryem TUZCU" userId="S::berfin.tuzcu@std.medipol.edu.tr::8461bd64-4654-4f2a-9d2f-f85daf0cb3b9" providerId="AD" clId="Web-{E3BDEABD-89EE-40A4-93AE-130E282AA451}"/>
    <pc:docChg chg="modSld">
      <pc:chgData name="Berfin Meryem TUZCU" userId="S::berfin.tuzcu@std.medipol.edu.tr::8461bd64-4654-4f2a-9d2f-f85daf0cb3b9" providerId="AD" clId="Web-{E3BDEABD-89EE-40A4-93AE-130E282AA451}" dt="2022-03-28T00:36:11.129" v="0" actId="20577"/>
      <pc:docMkLst>
        <pc:docMk/>
      </pc:docMkLst>
      <pc:sldChg chg="modSp">
        <pc:chgData name="Berfin Meryem TUZCU" userId="S::berfin.tuzcu@std.medipol.edu.tr::8461bd64-4654-4f2a-9d2f-f85daf0cb3b9" providerId="AD" clId="Web-{E3BDEABD-89EE-40A4-93AE-130E282AA451}" dt="2022-03-28T00:36:11.129" v="0" actId="20577"/>
        <pc:sldMkLst>
          <pc:docMk/>
          <pc:sldMk cId="3699603318" sldId="331"/>
        </pc:sldMkLst>
        <pc:spChg chg="mod">
          <ac:chgData name="Berfin Meryem TUZCU" userId="S::berfin.tuzcu@std.medipol.edu.tr::8461bd64-4654-4f2a-9d2f-f85daf0cb3b9" providerId="AD" clId="Web-{E3BDEABD-89EE-40A4-93AE-130E282AA451}" dt="2022-03-28T00:36:11.129" v="0" actId="20577"/>
          <ac:spMkLst>
            <pc:docMk/>
            <pc:sldMk cId="3699603318" sldId="331"/>
            <ac:spMk id="2" creationId="{23EBC83E-F1D1-4D0B-9B14-EC1B123619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71CF-0460-4048-BAD9-A51CE1AB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FBD4D-EFF4-46F4-9BE1-E52C209E0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30D0-AAD9-423B-AFAF-314D2298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7730-D7FF-42A6-BE83-9FBD327F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4279-EBA3-42C3-87A3-487C77F9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2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93DF-24B0-4A4E-9194-CEB682A2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7037-3AA5-4EDC-B03A-33890EEF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3BF4-129A-47D0-AAF6-DAB2E9E6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5A55-A236-4984-9762-57957B56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D2E1-46EE-4525-B3CC-03400245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06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00FE0-6E12-4A6D-AA5C-465667EE9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9A00E-8393-4BE4-B289-14F71CB1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E791-F792-44CC-8C8C-90D3C050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CE33-8BC8-4A15-8345-51F728C6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AF38-CE84-4607-A600-9C38AFCA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77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640B-C31A-4624-9E48-BE42E478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EDE4-779C-41EF-AA1B-4FCF3598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A012-ADCD-4122-8E29-AEF5703A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F93E-632C-40AF-A378-B6D2DB10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CB896-482A-43AF-870F-3DFC58C5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4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62AF-CE4F-480A-BB46-272C2734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D16ED-1B53-4A7D-9965-F11DE2AC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B276-3FCC-478E-8887-59A231F1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98A1-57BF-44A1-A588-E39630D8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70B8-FDD1-4F2A-8A82-E49F2D35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28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F657-7EC8-4087-9D12-F69E8451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3597-6BE9-4BA3-8B11-4EA6BE482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8B50-3C99-4C37-99BC-D88373C3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9603-C582-4ADC-A021-A766DB5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E811D-CF5D-4130-A459-892E3554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6C79F-66C9-4951-8175-CC52282B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19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303A-90DD-4266-BBD8-C4A11672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CC64-EEE4-430B-B88D-708C0CF7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BA629-850D-4E0C-886E-01E16C70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9648D-7324-41C7-9863-BE62BB0B6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EEE9D-1308-4403-9FE0-3FC0B5FB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FCB52-99FC-46AA-B9A8-F1E25B24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1D6C8-8D96-41FB-AE3C-7EF41D3B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4512D-E697-4FF4-B0AF-43FDF07D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87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9B23-1BAD-4C2B-A955-C0559E0A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F1209-BE20-42C7-A139-0015498B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3952-B174-4F1F-8A57-FC42223F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DA970-16ED-4708-8BA7-A60C0CB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66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EF259-BC65-44EC-811F-6AF5C6EF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EE16B-9C87-4490-88B4-C3924FA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F95F3-02B3-4FEB-9851-92C0F7DE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71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DB6-D02F-4ABC-86CE-2E4EBE84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DF9A-6290-4BA5-93EE-9F41B390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0D670-3BB6-4B0F-8028-5113961D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369BD-418D-473B-A780-7FDD7DC0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9D65-B783-4C97-94C0-A17E431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2369-F860-457D-82F3-DA63C48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43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D701-1B23-411D-8281-DDE8171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CBDD9-8585-40FA-9134-C19DDC50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D011F-36E7-4954-86FF-5B40D3D9D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0C4DC-91FF-4D06-9B3C-22523739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79F6-3FD8-41C2-91E5-DFFB9053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938E-8C73-4116-9C76-B5347428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2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2053B-486A-4874-9303-1B615636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9BBCB-02C1-42FA-8B53-A23D02D7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F418-22E7-4402-9208-FC9A2B034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76F9-1458-4825-91F7-2391BAD5B655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AF723-4098-48C4-A702-9398C62B6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7054-1227-40D5-B91D-4F129F5E6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7FA2-0470-42C1-B74D-52FB61CA100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6E308-0B2D-498A-ACB2-92105D9C50F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18175" y="6766560"/>
            <a:ext cx="588963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tr-TR" sz="600">
                <a:solidFill>
                  <a:srgbClr val="A8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Şirket İçi (Internal)</a:t>
            </a:r>
          </a:p>
        </p:txBody>
      </p:sp>
    </p:spTree>
    <p:extLst>
      <p:ext uri="{BB962C8B-B14F-4D97-AF65-F5344CB8AC3E}">
        <p14:creationId xmlns:p14="http://schemas.microsoft.com/office/powerpoint/2010/main" val="26245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laybpm.com/wp-content/uploads/2017/03/itermediated_send_message_event.png" TargetMode="External"/><Relationship Id="rId13" Type="http://schemas.openxmlformats.org/officeDocument/2006/relationships/hyperlink" Target="https://www.kolaybpm.com/wp-content/uploads/2017/03/task_activity.png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hyperlink" Target="https://www.kolaybpm.com/wp-content/uploads/2017/03/start_event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olaybpm.com/wp-content/uploads/2017/03/xOR_gateway.png" TargetMode="External"/><Relationship Id="rId11" Type="http://schemas.openxmlformats.org/officeDocument/2006/relationships/hyperlink" Target="https://www.kolaybpm.com/wp-content/uploads/2017/03/message_start_event.png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hyperlink" Target="https://www.kolaybpm.com/wp-content/uploads/2017/03/AND_gateway.png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ringfixer.com/tr/Swim_la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CA067-11B9-4D97-B7F9-2D74E038F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rgbClr val="080808"/>
                </a:solidFill>
              </a:rPr>
              <a:t>Gülistan Güzveli</a:t>
            </a:r>
            <a:endParaRPr lang="tr-TR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50420-F073-459E-8A8F-3F89F1F4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33884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080808"/>
                </a:solidFill>
              </a:rPr>
              <a:t>4.HAFTA</a:t>
            </a:r>
            <a:br>
              <a:rPr lang="en-US" sz="4000" b="1">
                <a:solidFill>
                  <a:srgbClr val="080808"/>
                </a:solidFill>
              </a:rPr>
            </a:br>
            <a:br>
              <a:rPr lang="en-US" sz="4000" b="1">
                <a:solidFill>
                  <a:srgbClr val="080808"/>
                </a:solidFill>
              </a:rPr>
            </a:br>
            <a:r>
              <a:rPr lang="en-US" sz="4400" b="1">
                <a:solidFill>
                  <a:srgbClr val="080808"/>
                </a:solidFill>
              </a:rPr>
              <a:t>MODELLEME</a:t>
            </a:r>
            <a:endParaRPr lang="tr-TR" sz="4000" b="1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293F4-07C8-4EF2-95B3-1D07349B3B59}"/>
              </a:ext>
            </a:extLst>
          </p:cNvPr>
          <p:cNvSpPr txBox="1"/>
          <p:nvPr/>
        </p:nvSpPr>
        <p:spPr>
          <a:xfrm>
            <a:off x="4706928" y="5089848"/>
            <a:ext cx="61102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472C4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tr-TR" sz="1400" b="1" i="1" u="none" strike="noStrike" kern="1200" cap="all" spc="0" normalizeH="0" baseline="0" noProof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E-mail:</a:t>
            </a:r>
            <a:r>
              <a:rPr kumimoji="0" lang="en-US" sz="1400" b="1" i="1" u="none" strike="noStrike" kern="1200" cap="all" spc="0" normalizeH="0" baseline="0" noProof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tr-TR" sz="1400" b="1" i="1" u="none" strike="noStrike" kern="1200" cap="all" spc="0" normalizeH="0" baseline="0" noProof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472C4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tr-TR" sz="1400" b="1" i="1" u="none" strike="noStrike" kern="1200" cap="all" spc="0" normalizeH="0" baseline="0" noProof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Phone: </a:t>
            </a:r>
            <a:r>
              <a:rPr kumimoji="0" lang="tr-TR" sz="1400" b="0" i="1" u="none" strike="noStrike" kern="1200" cap="all" spc="0" normalizeH="0" baseline="0" noProof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+90 (505) 736 05 51</a:t>
            </a:r>
            <a:endParaRPr kumimoji="0" lang="en-US" sz="1400" b="0" i="1" u="none" strike="noStrike" kern="1200" cap="all" spc="0" normalizeH="0" baseline="0" noProof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02878-8184-4077-8E9B-1E1422CFEA41}"/>
              </a:ext>
            </a:extLst>
          </p:cNvPr>
          <p:cNvSpPr txBox="1"/>
          <p:nvPr/>
        </p:nvSpPr>
        <p:spPr>
          <a:xfrm>
            <a:off x="5494335" y="5037144"/>
            <a:ext cx="230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gulistanyarici@gmail.com</a:t>
            </a:r>
          </a:p>
        </p:txBody>
      </p:sp>
    </p:spTree>
    <p:extLst>
      <p:ext uri="{BB962C8B-B14F-4D97-AF65-F5344CB8AC3E}">
        <p14:creationId xmlns:p14="http://schemas.microsoft.com/office/powerpoint/2010/main" val="41214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096F-1344-40F2-98B7-6E892824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365124"/>
            <a:ext cx="10515600" cy="1325563"/>
          </a:xfrm>
        </p:spPr>
        <p:txBody>
          <a:bodyPr/>
          <a:lstStyle/>
          <a:p>
            <a:r>
              <a:rPr lang="en-US"/>
              <a:t>BPMN Elementleri:</a:t>
            </a:r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AEBA8-B602-44B3-9C94-5F75015A1280}"/>
              </a:ext>
            </a:extLst>
          </p:cNvPr>
          <p:cNvSpPr txBox="1"/>
          <p:nvPr/>
        </p:nvSpPr>
        <p:spPr>
          <a:xfrm>
            <a:off x="482600" y="2029932"/>
            <a:ext cx="7303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b="1" u="sng">
                <a:solidFill>
                  <a:srgbClr val="C00000"/>
                </a:solidFill>
                <a:latin typeface="-apple-system"/>
              </a:rPr>
              <a:t>3) </a:t>
            </a:r>
            <a:r>
              <a:rPr lang="tr-TR" altLang="tr-TR" sz="2400" b="1" u="sng">
                <a:solidFill>
                  <a:srgbClr val="C00000"/>
                </a:solidFill>
                <a:latin typeface="-apple-system"/>
              </a:rPr>
              <a:t>Nesneleri baglama</a:t>
            </a:r>
            <a:endParaRPr lang="en-US" altLang="tr-TR" sz="2400" b="1" u="sng">
              <a:solidFill>
                <a:srgbClr val="C00000"/>
              </a:solidFill>
              <a:latin typeface="-apple-system"/>
            </a:endParaRP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62A8995-9A10-40E2-AAE0-E06C88D2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8" y="2830842"/>
            <a:ext cx="4411085" cy="186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5F0C8-361E-47FD-86CF-E10CA0657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941" y="3762375"/>
            <a:ext cx="6057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9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6ED312F-A218-47B2-AE41-9DC78089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30" y="2170945"/>
            <a:ext cx="121264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b="1" u="sng">
                <a:solidFill>
                  <a:srgbClr val="C00000"/>
                </a:solidFill>
                <a:latin typeface="-apple-system"/>
              </a:rPr>
              <a:t>4)</a:t>
            </a:r>
            <a:r>
              <a:rPr lang="tr-TR" altLang="tr-TR" sz="2400" b="1" u="sng">
                <a:solidFill>
                  <a:srgbClr val="C00000"/>
                </a:solidFill>
                <a:latin typeface="-apple-system"/>
              </a:rPr>
              <a:t>Yapılar</a:t>
            </a:r>
          </a:p>
        </p:txBody>
      </p:sp>
      <p:pic>
        <p:nvPicPr>
          <p:cNvPr id="5" name="Picture 4" descr="Shape, rectangle, square&#10;&#10;Description automatically generated">
            <a:extLst>
              <a:ext uri="{FF2B5EF4-FFF2-40B4-BE49-F238E27FC236}">
                <a16:creationId xmlns:a16="http://schemas.microsoft.com/office/drawing/2014/main" id="{2E3F6CD0-5069-43BA-94C2-F5524FA7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4" y="3458000"/>
            <a:ext cx="1624012" cy="1659902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464D164C-439D-45D6-B089-74B3B06F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3458000"/>
            <a:ext cx="1952625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B1495-FED4-4AA9-9BAD-88CA115D3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613" y="3739187"/>
            <a:ext cx="4185920" cy="1210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E945AC-9B1B-4CC7-B57F-E1F88CFF001B}"/>
              </a:ext>
            </a:extLst>
          </p:cNvPr>
          <p:cNvSpPr txBox="1"/>
          <p:nvPr/>
        </p:nvSpPr>
        <p:spPr>
          <a:xfrm>
            <a:off x="8867775" y="3054042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>
                <a:solidFill>
                  <a:srgbClr val="111111"/>
                </a:solidFill>
                <a:effectLst/>
                <a:latin typeface="Raleway" pitchFamily="2" charset="-94"/>
              </a:rPr>
              <a:t>Metin Açıklama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D09A1-B947-46FE-A1DB-9C468E1890CF}"/>
              </a:ext>
            </a:extLst>
          </p:cNvPr>
          <p:cNvSpPr txBox="1"/>
          <p:nvPr/>
        </p:nvSpPr>
        <p:spPr>
          <a:xfrm>
            <a:off x="5981700" y="3024618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111111"/>
                </a:solidFill>
                <a:latin typeface="Raleway" pitchFamily="2" charset="-94"/>
              </a:rPr>
              <a:t>Grup</a:t>
            </a:r>
            <a:r>
              <a:rPr lang="tr-TR" b="1" i="0">
                <a:solidFill>
                  <a:srgbClr val="111111"/>
                </a:solidFill>
                <a:effectLst/>
                <a:latin typeface="Raleway" pitchFamily="2" charset="-94"/>
              </a:rPr>
              <a:t> 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6A9252-16FA-4B54-9A19-C1B198991F54}"/>
              </a:ext>
            </a:extLst>
          </p:cNvPr>
          <p:cNvSpPr txBox="1">
            <a:spLocks/>
          </p:cNvSpPr>
          <p:nvPr/>
        </p:nvSpPr>
        <p:spPr>
          <a:xfrm>
            <a:off x="123825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BPMN Elementleri:</a:t>
            </a:r>
            <a:endParaRPr lang="tr-T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5B7EB-5A8D-4400-8F0C-1567DDCB6CD6}"/>
              </a:ext>
            </a:extLst>
          </p:cNvPr>
          <p:cNvSpPr txBox="1"/>
          <p:nvPr/>
        </p:nvSpPr>
        <p:spPr>
          <a:xfrm>
            <a:off x="954782" y="3088668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111111"/>
                </a:solidFill>
                <a:latin typeface="Raleway" pitchFamily="2" charset="-94"/>
              </a:rPr>
              <a:t>Veri</a:t>
            </a:r>
            <a:r>
              <a:rPr lang="tr-TR" b="1" i="0">
                <a:solidFill>
                  <a:srgbClr val="111111"/>
                </a:solidFill>
                <a:effectLst/>
                <a:latin typeface="Raleway" pitchFamily="2" charset="-94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F2539-A366-42F2-87E0-FE99AC856AFF}"/>
              </a:ext>
            </a:extLst>
          </p:cNvPr>
          <p:cNvSpPr txBox="1"/>
          <p:nvPr/>
        </p:nvSpPr>
        <p:spPr>
          <a:xfrm>
            <a:off x="230981" y="5367672"/>
            <a:ext cx="3637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i="1">
                <a:solidFill>
                  <a:srgbClr val="0070C0"/>
                </a:solidFill>
                <a:latin typeface="charter"/>
              </a:rPr>
              <a:t>bir iş sürecini yürütürken esas olarak gerekli olan veya üretilen bilgi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F79B7-CFD1-48FB-B14E-C89064B8556F}"/>
              </a:ext>
            </a:extLst>
          </p:cNvPr>
          <p:cNvSpPr txBox="1"/>
          <p:nvPr/>
        </p:nvSpPr>
        <p:spPr>
          <a:xfrm>
            <a:off x="6500812" y="5257783"/>
            <a:ext cx="4405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1">
                <a:solidFill>
                  <a:srgbClr val="0070C0"/>
                </a:solidFill>
                <a:effectLst/>
                <a:latin typeface="charter"/>
              </a:rPr>
              <a:t>sürece doğrudan etki etme</a:t>
            </a:r>
            <a:r>
              <a:rPr lang="en-US" b="0" i="1">
                <a:solidFill>
                  <a:srgbClr val="0070C0"/>
                </a:solidFill>
                <a:effectLst/>
                <a:latin typeface="charter"/>
              </a:rPr>
              <a:t>z, </a:t>
            </a:r>
            <a:r>
              <a:rPr lang="tr-TR" b="0" i="1">
                <a:solidFill>
                  <a:srgbClr val="0070C0"/>
                </a:solidFill>
                <a:effectLst/>
                <a:latin typeface="charter"/>
              </a:rPr>
              <a:t>iş süreci hakkında ek bilgi sağla</a:t>
            </a:r>
            <a:r>
              <a:rPr lang="en-US" b="0" i="1">
                <a:solidFill>
                  <a:srgbClr val="0070C0"/>
                </a:solidFill>
                <a:effectLst/>
                <a:latin typeface="charter"/>
              </a:rPr>
              <a:t>r</a:t>
            </a:r>
            <a:endParaRPr lang="tr-TR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6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59620A6-7B2B-480C-BE41-D6D0FE2F8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09625"/>
            <a:ext cx="111061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10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FF4ACAF5-BA2C-48EF-B882-879097317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7" y="250568"/>
            <a:ext cx="11741219" cy="6217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tr-TR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Eviniz yanıyor ve maddi hasar meydana geliyor. Sigorta şirketinize meydana gelmiş olan yangını bildiriyorsunuz. Diğer yandan bu olayda İtfaiye dahil olduysa, itfaiye merkezinden de bir Rapor alıyorsunuz. Son</a:t>
            </a:r>
            <a:r>
              <a:rPr lang="en-US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 aşamada</a:t>
            </a:r>
            <a:r>
              <a:rPr lang="tr-TR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 talep ettiği</a:t>
            </a:r>
            <a:r>
              <a:rPr lang="en-US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n</a:t>
            </a:r>
            <a:r>
              <a:rPr lang="tr-TR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iz </a:t>
            </a:r>
            <a:r>
              <a:rPr lang="en-US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r</a:t>
            </a:r>
            <a:r>
              <a:rPr lang="tr-TR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aporlara ulaşınca birleşik bir </a:t>
            </a:r>
            <a:r>
              <a:rPr lang="en-US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ra</a:t>
            </a:r>
            <a:r>
              <a:rPr lang="tr-TR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por hazırlıyor</a:t>
            </a:r>
            <a:r>
              <a:rPr lang="en-US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sun</a:t>
            </a:r>
            <a:r>
              <a:rPr lang="tr-TR" altLang="tr-TR" i="1">
                <a:solidFill>
                  <a:srgbClr val="C00000"/>
                </a:solidFill>
                <a:latin typeface="+mn-lt"/>
                <a:cs typeface="Poppins" panose="00000500000000000000" pitchFamily="2" charset="-94"/>
              </a:rPr>
              <a:t>uz.</a:t>
            </a:r>
            <a:endParaRPr lang="en-US" altLang="tr-TR" i="1">
              <a:solidFill>
                <a:srgbClr val="C00000"/>
              </a:solidFill>
              <a:latin typeface="+mn-lt"/>
              <a:cs typeface="Poppins" panose="00000500000000000000" pitchFamily="2" charset="-94"/>
            </a:endParaRPr>
          </a:p>
          <a:p>
            <a:pPr lvl="0"/>
            <a:endParaRPr lang="tr-TR" altLang="tr-TR" sz="2000" b="1">
              <a:solidFill>
                <a:srgbClr val="11111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lvl="0"/>
            <a:r>
              <a:rPr lang="tr-TR" altLang="tr-TR" b="1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Aktörlerimiz:</a:t>
            </a:r>
          </a:p>
          <a:p>
            <a:pPr lvl="0"/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Mülk sahibi (ilgili yerlerden Raporları talep eden ve sonunda hazar Raporu hazırlayandır), Sigorta Şirketi ( Hak sahibinin talep ettiği Raporunu oluşturan ve gönderen) ve İtfaiye Merkezi ( Yangını söndürmek için dahil olduysa, yangın Raporunu hazırlayandır).</a:t>
            </a:r>
            <a:endParaRPr lang="en-US" altLang="tr-TR" sz="1400">
              <a:solidFill>
                <a:srgbClr val="11111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lvl="0"/>
            <a:endParaRPr lang="tr-TR" altLang="tr-TR" sz="2000" b="1">
              <a:solidFill>
                <a:srgbClr val="11111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r>
              <a:rPr lang="tr-TR" altLang="tr-TR" b="1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Sürecin işleyişi (Açıklamalı):</a:t>
            </a:r>
          </a:p>
          <a:p>
            <a:pPr lvl="0">
              <a:buFontTx/>
              <a:buAutoNum type="arabicPeriod"/>
            </a:pP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Yangın meydana geliyor (Başlat) simgesi olarak gösteriliyor. 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 </a:t>
            </a:r>
            <a:endParaRPr lang="tr-TR" altLang="tr-TR" sz="1400">
              <a:solidFill>
                <a:srgbClr val="11111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lvl="0">
              <a:buFontTx/>
              <a:buAutoNum type="arabicPeriod" startAt="2"/>
            </a:pP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Yol ikiye ayrılıyor ve her iki kolda ki görevler tamamlanıncaya kadar süreç devam ediyor.  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</a:t>
            </a: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Bir yandan Sigorta şirketine Yangını bildiriyoruz, aynı zamanda İtfaiye yangına müdahale etmişse, “evet” veya “hayır” yönünde ilerliyoruz. 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 </a:t>
            </a:r>
            <a:endParaRPr lang="tr-TR" altLang="tr-TR" sz="1400">
              <a:solidFill>
                <a:srgbClr val="11111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lvl="0">
              <a:buFontTx/>
              <a:buAutoNum type="arabicPeriod" startAt="3"/>
            </a:pP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İtfaiye dahil olması durumunda Mesaj gönderip bir Rapor talep ediyoruz ve İtfaiye merkezinden Rapor bize  ulaşır. 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</a:t>
            </a: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8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</a:t>
            </a:r>
            <a:endParaRPr lang="tr-TR" altLang="tr-TR" sz="1400">
              <a:solidFill>
                <a:srgbClr val="11111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lvl="0">
              <a:buFontTx/>
              <a:buAutoNum type="arabicPeriod" startAt="4"/>
            </a:pP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İtfaiye sürece dahil olmadıysa, yolumuza devam edip sadece Sigorta Şirketinden gelecek olan Raporu değerlendireceğiz.</a:t>
            </a:r>
          </a:p>
          <a:p>
            <a:pPr lvl="0">
              <a:buFontTx/>
              <a:buAutoNum type="arabicPeriod" startAt="5"/>
            </a:pP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Diğer kolda ise, yangını Sigorta şirketine yangını bildiriyoruz.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8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</a:t>
            </a: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Sigorta Şirketi mesajımız alıyor, dönüşü ise talep edilen Raporu gönderilmesiyle son buluyor. 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 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</a:t>
            </a:r>
            <a:endParaRPr lang="tr-TR" altLang="tr-TR" sz="1400">
              <a:solidFill>
                <a:srgbClr val="11111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lvl="0">
              <a:buFontTx/>
              <a:buAutoNum type="arabicPeriod" startAt="6"/>
            </a:pP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Her iki yönden ulaşan Raporların gelmesiyle birlikte yolumuzu  tekrar birleştirerek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2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</a:t>
            </a: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son göreve, yani Raporu oluşturmaya yöneliyoruz.</a:t>
            </a:r>
            <a:r>
              <a:rPr lang="tr-TR" altLang="tr-TR" sz="14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 </a:t>
            </a:r>
            <a:r>
              <a:rPr lang="tr-TR" altLang="tr-TR" sz="3200">
                <a:solidFill>
                  <a:srgbClr val="FF5D00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       </a:t>
            </a:r>
            <a:endParaRPr lang="tr-TR" altLang="tr-TR" sz="1400">
              <a:solidFill>
                <a:srgbClr val="11111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lvl="0">
              <a:buFontTx/>
              <a:buAutoNum type="arabicPeriod" startAt="7"/>
            </a:pPr>
            <a:r>
              <a:rPr lang="tr-TR" altLang="tr-TR" sz="1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Tüm görevi tamamlayınca süreci burada bitiriyoruz.  </a:t>
            </a:r>
            <a:r>
              <a:rPr lang="tr-TR" altLang="tr-TR" sz="2400">
                <a:solidFill>
                  <a:srgbClr val="11111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 </a:t>
            </a: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14">
            <a:hlinkClick r:id="rId2"/>
            <a:extLst>
              <a:ext uri="{FF2B5EF4-FFF2-40B4-BE49-F238E27FC236}">
                <a16:creationId xmlns:a16="http://schemas.microsoft.com/office/drawing/2014/main" id="{2F95A153-099A-4109-B92F-E0FFC423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702827"/>
            <a:ext cx="333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ynı zamanda ">
            <a:hlinkClick r:id="rId4"/>
            <a:extLst>
              <a:ext uri="{FF2B5EF4-FFF2-40B4-BE49-F238E27FC236}">
                <a16:creationId xmlns:a16="http://schemas.microsoft.com/office/drawing/2014/main" id="{A82B7026-4345-467D-B752-81CEC8F8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73" y="5289471"/>
            <a:ext cx="3333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eya demek ve birden fazla olabilir">
            <a:hlinkClick r:id="rId6"/>
            <a:extLst>
              <a:ext uri="{FF2B5EF4-FFF2-40B4-BE49-F238E27FC236}">
                <a16:creationId xmlns:a16="http://schemas.microsoft.com/office/drawing/2014/main" id="{E22FA643-E614-439E-88F0-8D662CCA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275" y="-465138"/>
            <a:ext cx="333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Bir olaya bağlı gönderilen bir mesaj">
            <a:hlinkClick r:id="rId8"/>
            <a:extLst>
              <a:ext uri="{FF2B5EF4-FFF2-40B4-BE49-F238E27FC236}">
                <a16:creationId xmlns:a16="http://schemas.microsoft.com/office/drawing/2014/main" id="{B116434A-D404-4F63-8CE8-3B64752A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4539499"/>
            <a:ext cx="28575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 olaya bağlı gelen mesaj">
            <a:extLst>
              <a:ext uri="{FF2B5EF4-FFF2-40B4-BE49-F238E27FC236}">
                <a16:creationId xmlns:a16="http://schemas.microsoft.com/office/drawing/2014/main" id="{A764E88E-2856-4F9F-888C-A419C469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764" y="3798758"/>
            <a:ext cx="33337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hlinkClick r:id="rId8"/>
            <a:extLst>
              <a:ext uri="{FF2B5EF4-FFF2-40B4-BE49-F238E27FC236}">
                <a16:creationId xmlns:a16="http://schemas.microsoft.com/office/drawing/2014/main" id="{02495E75-5B58-4555-A0BB-731054E1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92" y="3803926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sajı aldı (başla)">
            <a:hlinkClick r:id="rId11"/>
            <a:extLst>
              <a:ext uri="{FF2B5EF4-FFF2-40B4-BE49-F238E27FC236}">
                <a16:creationId xmlns:a16="http://schemas.microsoft.com/office/drawing/2014/main" id="{AD67F9BF-A76C-422D-90E3-9652223B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41" y="4863350"/>
            <a:ext cx="333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hlinkClick r:id="rId4"/>
            <a:extLst>
              <a:ext uri="{FF2B5EF4-FFF2-40B4-BE49-F238E27FC236}">
                <a16:creationId xmlns:a16="http://schemas.microsoft.com/office/drawing/2014/main" id="{6ED80F8B-4CDE-4C09-9780-FA7EF443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14" y="3105150"/>
            <a:ext cx="3333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Görevi temsil eder">
            <a:hlinkClick r:id="rId13"/>
            <a:extLst>
              <a:ext uri="{FF2B5EF4-FFF2-40B4-BE49-F238E27FC236}">
                <a16:creationId xmlns:a16="http://schemas.microsoft.com/office/drawing/2014/main" id="{C58DA764-C9CF-478D-AD11-4A79545E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02" y="5613321"/>
            <a:ext cx="7810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ürecin sonu simgeler">
            <a:extLst>
              <a:ext uri="{FF2B5EF4-FFF2-40B4-BE49-F238E27FC236}">
                <a16:creationId xmlns:a16="http://schemas.microsoft.com/office/drawing/2014/main" id="{F54E6981-B155-45DA-AE87-A78C9FC4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71" y="6060996"/>
            <a:ext cx="361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veya demek ve birden fazla olabilir">
            <a:extLst>
              <a:ext uri="{FF2B5EF4-FFF2-40B4-BE49-F238E27FC236}">
                <a16:creationId xmlns:a16="http://schemas.microsoft.com/office/drawing/2014/main" id="{C2E91B36-C0C6-41BC-BC78-594F3C93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798" y="3457789"/>
            <a:ext cx="365324" cy="3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82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1F65-F2F4-495E-9D1A-85F28EDE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7A7C7-266C-4090-A53A-9F78315A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195628"/>
            <a:ext cx="10901680" cy="66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0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036F-0F05-4D58-9628-913F50D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BPMN tasarlarken;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ADFF-C420-4A15-B3D5-197B2330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111111"/>
                </a:solidFill>
                <a:latin typeface="Poppins" panose="00000500000000000000" pitchFamily="2" charset="-94"/>
              </a:rPr>
              <a:t>S</a:t>
            </a:r>
            <a:r>
              <a:rPr lang="tr-TR" b="0" i="0">
                <a:solidFill>
                  <a:srgbClr val="111111"/>
                </a:solidFill>
                <a:effectLst/>
                <a:latin typeface="Poppins" panose="00000500000000000000" pitchFamily="2" charset="-94"/>
              </a:rPr>
              <a:t>üreci en az simge kullanarak tasarlamak</a:t>
            </a:r>
            <a:r>
              <a:rPr lang="en-US" b="0" i="0">
                <a:solidFill>
                  <a:srgbClr val="111111"/>
                </a:solidFill>
                <a:effectLst/>
                <a:latin typeface="Poppins" panose="00000500000000000000" pitchFamily="2" charset="-94"/>
              </a:rPr>
              <a:t> </a:t>
            </a:r>
            <a:r>
              <a:rPr lang="en-US" b="0" i="0">
                <a:solidFill>
                  <a:srgbClr val="111111"/>
                </a:solidFill>
                <a:effectLst/>
                <a:latin typeface="Poppins" panose="00000500000000000000" pitchFamily="2" charset="-94"/>
                <a:sym typeface="Wingdings" panose="05000000000000000000" pitchFamily="2" charset="2"/>
              </a:rPr>
              <a:t> </a:t>
            </a:r>
            <a:r>
              <a:rPr lang="tr-TR" b="0" i="0">
                <a:solidFill>
                  <a:srgbClr val="111111"/>
                </a:solidFill>
                <a:effectLst/>
                <a:latin typeface="Poppins" panose="00000500000000000000" pitchFamily="2" charset="-94"/>
              </a:rPr>
              <a:t>Önemli olan okunabilen</a:t>
            </a:r>
            <a:r>
              <a:rPr lang="en-US" b="0" i="0">
                <a:solidFill>
                  <a:srgbClr val="111111"/>
                </a:solidFill>
                <a:effectLst/>
                <a:latin typeface="Poppins" panose="00000500000000000000" pitchFamily="2" charset="-94"/>
              </a:rPr>
              <a:t> bir süreç olması</a:t>
            </a:r>
          </a:p>
          <a:p>
            <a:endParaRPr lang="en-US" b="0" i="0">
              <a:solidFill>
                <a:srgbClr val="111111"/>
              </a:solidFill>
              <a:effectLst/>
              <a:latin typeface="Poppins" panose="00000500000000000000" pitchFamily="2" charset="-94"/>
            </a:endParaRPr>
          </a:p>
          <a:p>
            <a:r>
              <a:rPr lang="tr-TR" b="0" i="0">
                <a:solidFill>
                  <a:srgbClr val="111111"/>
                </a:solidFill>
                <a:effectLst/>
                <a:latin typeface="Poppins" panose="00000500000000000000" pitchFamily="2" charset="-94"/>
              </a:rPr>
              <a:t>Modelinizde kullan</a:t>
            </a:r>
            <a:r>
              <a:rPr lang="en-US" b="0" i="0">
                <a:solidFill>
                  <a:srgbClr val="111111"/>
                </a:solidFill>
                <a:effectLst/>
                <a:latin typeface="Poppins" panose="00000500000000000000" pitchFamily="2" charset="-94"/>
              </a:rPr>
              <a:t>ılan</a:t>
            </a:r>
            <a:r>
              <a:rPr lang="tr-TR" b="0" i="0">
                <a:solidFill>
                  <a:srgbClr val="111111"/>
                </a:solidFill>
                <a:effectLst/>
                <a:latin typeface="Poppins" panose="00000500000000000000" pitchFamily="2" charset="-94"/>
              </a:rPr>
              <a:t> görevleri (Task) doğru isimlendirmek gerekiyor</a:t>
            </a:r>
            <a:r>
              <a:rPr lang="en-US" b="0" i="0">
                <a:solidFill>
                  <a:srgbClr val="111111"/>
                </a:solidFill>
                <a:effectLst/>
                <a:latin typeface="Poppins" panose="00000500000000000000" pitchFamily="2" charset="-94"/>
              </a:rPr>
              <a:t>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45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6794-0B8B-4DC2-A7D6-8B22AF5A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41300"/>
            <a:ext cx="10848975" cy="1325563"/>
          </a:xfrm>
        </p:spPr>
        <p:txBody>
          <a:bodyPr/>
          <a:lstStyle/>
          <a:p>
            <a:r>
              <a:rPr lang="en-US" b="1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 (</a:t>
            </a:r>
            <a:r>
              <a:rPr lang="tr-TR" b="1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Unified </a:t>
            </a:r>
            <a:r>
              <a:rPr lang="tr-TR" b="1" i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Modeling Language)</a:t>
            </a:r>
            <a:endParaRPr lang="tr-TR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D40-C946-477D-8E02-A4312C54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sz="4000">
                <a:solidFill>
                  <a:srgbClr val="292929"/>
                </a:solidFill>
                <a:latin typeface="sohne"/>
              </a:rPr>
              <a:t>B</a:t>
            </a:r>
            <a:r>
              <a:rPr lang="sv-SE" sz="4000" b="0" i="0">
                <a:solidFill>
                  <a:srgbClr val="292929"/>
                </a:solidFill>
                <a:effectLst/>
                <a:latin typeface="sohne"/>
              </a:rPr>
              <a:t>ir sistemin tasarımını görselleştirmek için kullanılan modelleme dilidir. </a:t>
            </a:r>
            <a:r>
              <a:rPr lang="sv-SE" sz="3800" b="0" i="0">
                <a:solidFill>
                  <a:srgbClr val="292929"/>
                </a:solidFill>
                <a:effectLst/>
                <a:latin typeface="sohne"/>
              </a:rPr>
              <a:t>(</a:t>
            </a:r>
            <a:r>
              <a:rPr lang="tr-TR" sz="3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UML, bir programlama dili</a:t>
            </a:r>
            <a:r>
              <a:rPr lang="sv-SE" sz="3800">
                <a:solidFill>
                  <a:srgbClr val="292929"/>
                </a:solidFill>
                <a:latin typeface="sohne"/>
              </a:rPr>
              <a:t> </a:t>
            </a:r>
            <a:r>
              <a:rPr lang="sv-SE" sz="3800">
                <a:solidFill>
                  <a:srgbClr val="444444"/>
                </a:solidFill>
                <a:latin typeface="Open Sans" panose="020B0606030504020204" pitchFamily="34" charset="0"/>
              </a:rPr>
              <a:t>değildir!)</a:t>
            </a:r>
          </a:p>
          <a:p>
            <a:pPr marL="0" indent="0">
              <a:buNone/>
            </a:pPr>
            <a:endParaRPr lang="sv-SE" sz="400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sv-SE" b="0" i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altLang="tr-TR" sz="3600"/>
              <a:t>bir seri standardla</a:t>
            </a:r>
            <a:r>
              <a:rPr lang="tr-TR" altLang="tr-TR" sz="3600"/>
              <a:t>ş</a:t>
            </a:r>
            <a:r>
              <a:rPr lang="en-US" altLang="tr-TR" sz="3600"/>
              <a:t>t</a:t>
            </a:r>
            <a:r>
              <a:rPr lang="tr-TR" altLang="tr-TR" sz="3600"/>
              <a:t>ı</a:t>
            </a:r>
            <a:r>
              <a:rPr lang="en-US" altLang="tr-TR" sz="3600"/>
              <a:t>r</a:t>
            </a:r>
            <a:r>
              <a:rPr lang="tr-TR" altLang="tr-TR" sz="3600"/>
              <a:t>ı</a:t>
            </a:r>
            <a:r>
              <a:rPr lang="en-US" altLang="tr-TR" sz="3600"/>
              <a:t>lm</a:t>
            </a:r>
            <a:r>
              <a:rPr lang="tr-TR" altLang="tr-TR" sz="3600"/>
              <a:t>ış</a:t>
            </a:r>
            <a:r>
              <a:rPr lang="en-US" altLang="tr-TR" sz="3600"/>
              <a:t> </a:t>
            </a:r>
            <a:r>
              <a:rPr lang="tr-TR" altLang="tr-TR" sz="3600"/>
              <a:t>ş</a:t>
            </a:r>
            <a:r>
              <a:rPr lang="en-US" altLang="tr-TR" sz="3600"/>
              <a:t>ekil yard</a:t>
            </a:r>
            <a:r>
              <a:rPr lang="tr-TR" altLang="tr-TR" sz="3600"/>
              <a:t>ı</a:t>
            </a:r>
            <a:r>
              <a:rPr lang="en-US" altLang="tr-TR" sz="3600"/>
              <a:t>m</a:t>
            </a:r>
            <a:r>
              <a:rPr lang="tr-TR" altLang="tr-TR" sz="3600"/>
              <a:t>ı</a:t>
            </a:r>
            <a:r>
              <a:rPr lang="en-US" altLang="tr-TR" sz="3600"/>
              <a:t>yla yaz</a:t>
            </a:r>
            <a:r>
              <a:rPr lang="tr-TR" altLang="tr-TR" sz="3600"/>
              <a:t>ı</a:t>
            </a:r>
            <a:r>
              <a:rPr lang="en-US" altLang="tr-TR" sz="3600"/>
              <a:t>l</a:t>
            </a:r>
            <a:r>
              <a:rPr lang="tr-TR" altLang="tr-TR" sz="3600"/>
              <a:t>ı</a:t>
            </a:r>
            <a:r>
              <a:rPr lang="en-US" altLang="tr-TR" sz="3600"/>
              <a:t>m ve sistem geli</a:t>
            </a:r>
            <a:r>
              <a:rPr lang="tr-TR" altLang="tr-TR" sz="3600"/>
              <a:t>ş</a:t>
            </a:r>
            <a:r>
              <a:rPr lang="en-US" altLang="tr-TR" sz="3600"/>
              <a:t>tiricilerin işini kolaylaştırmak için geliştirilmiştir. </a:t>
            </a:r>
          </a:p>
          <a:p>
            <a:pPr marL="0" indent="0">
              <a:buNone/>
            </a:pPr>
            <a:endParaRPr lang="en-US" altLang="tr-TR" sz="3600"/>
          </a:p>
          <a:p>
            <a:r>
              <a:rPr lang="tr-TR" sz="3600"/>
              <a:t>UML 1997’den bu yana 1.1, 1.3, 1.4 ve 1.5 gibi versiyonların ardından 2005’te çıkan 2.0 versiyonu ile birçok yönden geliştirilmiş, dildeki eksikler tamamlanmış ve hatalar ortadan kaldırılmıştır.</a:t>
            </a:r>
            <a:endParaRPr lang="en-US" altLang="tr-TR" sz="3600"/>
          </a:p>
          <a:p>
            <a:endParaRPr lang="sv-SE" sz="3600" b="0" i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altLang="tr-TR" sz="3600"/>
              <a:t>UML’in kullan</a:t>
            </a:r>
            <a:r>
              <a:rPr lang="tr-TR" altLang="tr-TR" sz="3600"/>
              <a:t>ı</a:t>
            </a:r>
            <a:r>
              <a:rPr lang="en-US" altLang="tr-TR" sz="3600"/>
              <a:t>m yerlerine g</a:t>
            </a:r>
            <a:r>
              <a:rPr lang="tr-TR" altLang="tr-TR" sz="3600"/>
              <a:t>ö</a:t>
            </a:r>
            <a:r>
              <a:rPr lang="en-US" altLang="tr-TR" sz="3600"/>
              <a:t>re </a:t>
            </a:r>
            <a:r>
              <a:rPr lang="tr-TR" altLang="tr-TR" sz="3600"/>
              <a:t>ö</a:t>
            </a:r>
            <a:r>
              <a:rPr lang="en-US" altLang="tr-TR" sz="3600"/>
              <a:t>zelle</a:t>
            </a:r>
            <a:r>
              <a:rPr lang="tr-TR" altLang="tr-TR" sz="3600"/>
              <a:t>ş</a:t>
            </a:r>
            <a:r>
              <a:rPr lang="en-US" altLang="tr-TR" sz="3600"/>
              <a:t>mi</a:t>
            </a:r>
            <a:r>
              <a:rPr lang="tr-TR" altLang="tr-TR" sz="3600"/>
              <a:t>ş</a:t>
            </a:r>
            <a:r>
              <a:rPr lang="en-US" altLang="tr-TR" sz="3600"/>
              <a:t> </a:t>
            </a:r>
            <a:r>
              <a:rPr lang="tr-TR" altLang="tr-TR" sz="3600"/>
              <a:t>ş</a:t>
            </a:r>
            <a:r>
              <a:rPr lang="en-US" altLang="tr-TR" sz="3600"/>
              <a:t>emalar</a:t>
            </a:r>
            <a:r>
              <a:rPr lang="tr-TR" altLang="tr-TR" sz="3600"/>
              <a:t>ı</a:t>
            </a:r>
            <a:r>
              <a:rPr lang="en-US" altLang="tr-TR" sz="3600"/>
              <a:t> bulunmaktad</a:t>
            </a:r>
            <a:r>
              <a:rPr lang="tr-TR" altLang="tr-TR" sz="3600"/>
              <a:t>ı</a:t>
            </a:r>
            <a:r>
              <a:rPr lang="en-US" altLang="tr-TR" sz="3600"/>
              <a:t>r, nerede hangi </a:t>
            </a:r>
            <a:r>
              <a:rPr lang="tr-TR" altLang="tr-TR" sz="3600"/>
              <a:t>ş</a:t>
            </a:r>
            <a:r>
              <a:rPr lang="en-US" altLang="tr-TR" sz="3600"/>
              <a:t>eman</a:t>
            </a:r>
            <a:r>
              <a:rPr lang="tr-TR" altLang="tr-TR" sz="3600"/>
              <a:t>ı</a:t>
            </a:r>
            <a:r>
              <a:rPr lang="en-US" altLang="tr-TR" sz="3600"/>
              <a:t>n kullan</a:t>
            </a:r>
            <a:r>
              <a:rPr lang="tr-TR" altLang="tr-TR" sz="3600"/>
              <a:t>ı</a:t>
            </a:r>
            <a:r>
              <a:rPr lang="en-US" altLang="tr-TR" sz="3600"/>
              <a:t>laca</a:t>
            </a:r>
            <a:r>
              <a:rPr lang="tr-TR" altLang="tr-TR" sz="3600"/>
              <a:t>ğı</a:t>
            </a:r>
            <a:r>
              <a:rPr lang="en-US" altLang="tr-TR" sz="3600"/>
              <a:t> geli</a:t>
            </a:r>
            <a:r>
              <a:rPr lang="tr-TR" altLang="tr-TR" sz="3600"/>
              <a:t>ş</a:t>
            </a:r>
            <a:r>
              <a:rPr lang="en-US" altLang="tr-TR" sz="3600"/>
              <a:t>tirilen sistemin durumu ve beklentilerine g</a:t>
            </a:r>
            <a:r>
              <a:rPr lang="tr-TR" altLang="tr-TR" sz="3600"/>
              <a:t>ö</a:t>
            </a:r>
            <a:r>
              <a:rPr lang="en-US" altLang="tr-TR" sz="3600"/>
              <a:t>re de</a:t>
            </a:r>
            <a:r>
              <a:rPr lang="tr-TR" altLang="tr-TR" sz="3600"/>
              <a:t>ğ</a:t>
            </a:r>
            <a:r>
              <a:rPr lang="en-US" altLang="tr-TR" sz="3600"/>
              <a:t>i</a:t>
            </a:r>
            <a:r>
              <a:rPr lang="tr-TR" altLang="tr-TR" sz="3600"/>
              <a:t>ş</a:t>
            </a:r>
            <a:r>
              <a:rPr lang="en-US" altLang="tr-TR" sz="3600"/>
              <a:t>mektedir.</a:t>
            </a:r>
            <a:endParaRPr lang="sv-SE" sz="3600" b="0" i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sv-SE">
              <a:solidFill>
                <a:srgbClr val="292929"/>
              </a:solidFill>
              <a:latin typeface="sohne"/>
            </a:endParaRPr>
          </a:p>
          <a:p>
            <a:endParaRPr lang="sv-SE">
              <a:solidFill>
                <a:srgbClr val="292929"/>
              </a:solidFill>
              <a:latin typeface="sohne"/>
            </a:endParaRPr>
          </a:p>
          <a:p>
            <a:endParaRPr lang="sv-SE">
              <a:solidFill>
                <a:srgbClr val="292929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0771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ml20">
            <a:extLst>
              <a:ext uri="{FF2B5EF4-FFF2-40B4-BE49-F238E27FC236}">
                <a16:creationId xmlns:a16="http://schemas.microsoft.com/office/drawing/2014/main" id="{FC2F93D0-1A28-422A-B6E1-FDD349AF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27" y="1888330"/>
            <a:ext cx="7736631" cy="37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3B1BCB-EA77-4B1B-8DA6-0D17F8A8D948}"/>
              </a:ext>
            </a:extLst>
          </p:cNvPr>
          <p:cNvSpPr txBox="1"/>
          <p:nvPr/>
        </p:nvSpPr>
        <p:spPr>
          <a:xfrm>
            <a:off x="552450" y="548372"/>
            <a:ext cx="1173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i="0">
                <a:solidFill>
                  <a:srgbClr val="000000"/>
                </a:solidFill>
                <a:effectLst/>
                <a:latin typeface="Ruda"/>
              </a:rPr>
              <a:t>UML 2.0</a:t>
            </a:r>
            <a:r>
              <a:rPr lang="tr-TR" sz="2000" b="0" i="0">
                <a:solidFill>
                  <a:srgbClr val="000000"/>
                </a:solidFill>
                <a:effectLst/>
                <a:latin typeface="Ruda"/>
              </a:rPr>
              <a:t>, 3 ana bölüme ayırabileceğimiz 13 çeşit diyagram içerir.</a:t>
            </a:r>
            <a:endParaRPr lang="tr-TR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0C7E7-1D2D-44F8-BE6B-A1A90EE9E9DA}"/>
              </a:ext>
            </a:extLst>
          </p:cNvPr>
          <p:cNvSpPr txBox="1"/>
          <p:nvPr/>
        </p:nvSpPr>
        <p:spPr>
          <a:xfrm>
            <a:off x="334542" y="1985960"/>
            <a:ext cx="37337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0">
                <a:solidFill>
                  <a:srgbClr val="000000"/>
                </a:solidFill>
                <a:effectLst/>
                <a:latin typeface="Ruda"/>
              </a:rPr>
              <a:t>Y</a:t>
            </a:r>
            <a:r>
              <a:rPr lang="tr-TR" b="1" i="0">
                <a:solidFill>
                  <a:srgbClr val="000000"/>
                </a:solidFill>
                <a:effectLst/>
                <a:latin typeface="Ruda"/>
              </a:rPr>
              <a:t>apısal diyagramlar</a:t>
            </a:r>
            <a:r>
              <a:rPr lang="en-US" b="1" i="0">
                <a:solidFill>
                  <a:srgbClr val="000000"/>
                </a:solidFill>
                <a:effectLst/>
                <a:latin typeface="Ruda"/>
              </a:rPr>
              <a:t>;</a:t>
            </a:r>
            <a:r>
              <a:rPr lang="tr-TR" b="1" i="0">
                <a:solidFill>
                  <a:srgbClr val="000000"/>
                </a:solidFill>
                <a:effectLst/>
                <a:latin typeface="Ruda"/>
              </a:rPr>
              <a:t> </a:t>
            </a:r>
            <a:r>
              <a:rPr lang="tr-TR" b="0" i="0">
                <a:solidFill>
                  <a:srgbClr val="000000"/>
                </a:solidFill>
                <a:effectLst/>
                <a:latin typeface="Ruda"/>
              </a:rPr>
              <a:t>modellenen sistemde nelerin var olması gerektiği vurgulanır. </a:t>
            </a:r>
            <a:endParaRPr lang="en-US" b="0" i="0">
              <a:solidFill>
                <a:srgbClr val="000000"/>
              </a:solidFill>
              <a:effectLst/>
              <a:latin typeface="Ruda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>
              <a:solidFill>
                <a:srgbClr val="000000"/>
              </a:solidFill>
              <a:latin typeface="Ruda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b="1" i="0">
                <a:solidFill>
                  <a:srgbClr val="000000"/>
                </a:solidFill>
                <a:effectLst/>
                <a:latin typeface="Ruda"/>
              </a:rPr>
              <a:t>Davranış diyagramları</a:t>
            </a:r>
            <a:r>
              <a:rPr lang="en-US" b="1" i="0">
                <a:solidFill>
                  <a:srgbClr val="000000"/>
                </a:solidFill>
                <a:effectLst/>
                <a:latin typeface="Ruda"/>
              </a:rPr>
              <a:t>;</a:t>
            </a:r>
            <a:r>
              <a:rPr lang="tr-TR" b="1" i="0">
                <a:solidFill>
                  <a:srgbClr val="000000"/>
                </a:solidFill>
                <a:effectLst/>
                <a:latin typeface="Ruda"/>
              </a:rPr>
              <a:t> </a:t>
            </a:r>
            <a:r>
              <a:rPr lang="tr-TR" b="0" i="0">
                <a:solidFill>
                  <a:srgbClr val="000000"/>
                </a:solidFill>
                <a:effectLst/>
                <a:latin typeface="Ruda"/>
              </a:rPr>
              <a:t>modellenen sistemde nelerin meydana gelmesi gerektiğini belirtir. </a:t>
            </a:r>
            <a:endParaRPr lang="en-US" b="0" i="0">
              <a:solidFill>
                <a:srgbClr val="000000"/>
              </a:solidFill>
              <a:effectLst/>
              <a:latin typeface="Ruda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>
              <a:solidFill>
                <a:srgbClr val="000000"/>
              </a:solidFill>
              <a:latin typeface="Ruda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b="1" i="0">
                <a:solidFill>
                  <a:srgbClr val="000000"/>
                </a:solidFill>
                <a:effectLst/>
                <a:latin typeface="Ruda"/>
              </a:rPr>
              <a:t>Etkileşim diyagramları</a:t>
            </a:r>
            <a:r>
              <a:rPr lang="en-US" b="1" i="0">
                <a:solidFill>
                  <a:srgbClr val="000000"/>
                </a:solidFill>
                <a:effectLst/>
                <a:latin typeface="Ruda"/>
              </a:rPr>
              <a:t>; </a:t>
            </a:r>
            <a:r>
              <a:rPr lang="tr-TR" b="0" i="0">
                <a:solidFill>
                  <a:srgbClr val="000000"/>
                </a:solidFill>
                <a:effectLst/>
                <a:latin typeface="Ruda"/>
              </a:rPr>
              <a:t>modellenen sistemdeki elemanlar arasındaki veri ve komut akışı gösterilir.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759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7BEA-8ABB-4ABF-AC5B-907DAA66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Modellemede en sık kullanılan diyagramlar;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0EBD-5DC3-406E-BF10-6DCC10ED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Bir sistem gereksinimlerinin modellenmesi </a:t>
            </a:r>
            <a:r>
              <a:rPr lang="en-US" b="0" i="0">
                <a:solidFill>
                  <a:srgbClr val="444444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rgbClr val="444444"/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K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ullanıcı senaryosu </a:t>
            </a:r>
            <a:r>
              <a:rPr lang="en-US" b="1">
                <a:solidFill>
                  <a:srgbClr val="444444"/>
                </a:solidFill>
                <a:latin typeface="Open Sans" panose="020B0606030504020204" pitchFamily="34" charset="0"/>
              </a:rPr>
              <a:t>,</a:t>
            </a:r>
            <a:r>
              <a:rPr lang="en-US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Aktivite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diyagramı </a:t>
            </a:r>
            <a:endParaRPr lang="en-US" b="1" i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Sistemin tanımı ve yüzeysel içeriği </a:t>
            </a:r>
            <a:r>
              <a:rPr lang="en-US">
                <a:solidFill>
                  <a:srgbClr val="444444"/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rgbClr val="444444"/>
                </a:solidFill>
                <a:latin typeface="Open Sans" panose="020B0606030504020204" pitchFamily="34" charset="0"/>
              </a:rPr>
              <a:t>N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esne diyagramı</a:t>
            </a:r>
            <a:endParaRPr lang="en-US" b="1" i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Sistemin tasarımı ve ayrıntılı içeriği </a:t>
            </a:r>
            <a:r>
              <a:rPr lang="en-US" b="0" i="0">
                <a:solidFill>
                  <a:srgbClr val="444444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1" i="0">
                <a:solidFill>
                  <a:srgbClr val="444444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S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ınıf diyagramı, </a:t>
            </a:r>
            <a:r>
              <a:rPr lang="en-US" b="1">
                <a:solidFill>
                  <a:srgbClr val="444444"/>
                </a:solidFill>
                <a:latin typeface="Open Sans" panose="020B0606030504020204" pitchFamily="34" charset="0"/>
              </a:rPr>
              <a:t>E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tkileşi</a:t>
            </a:r>
            <a:r>
              <a:rPr lang="en-US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 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diyagramı,</a:t>
            </a:r>
            <a:r>
              <a:rPr lang="en-US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urum şeması diyagramı</a:t>
            </a:r>
            <a:endParaRPr lang="tr-TR" b="1"/>
          </a:p>
        </p:txBody>
      </p:sp>
    </p:spTree>
    <p:extLst>
      <p:ext uri="{BB962C8B-B14F-4D97-AF65-F5344CB8AC3E}">
        <p14:creationId xmlns:p14="http://schemas.microsoft.com/office/powerpoint/2010/main" val="246059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3B47-0A77-42A3-A86D-4A685CB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Davranışsal Diyagram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F7F5-D4DB-49A1-A6FD-F9C7BF51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medium-content-sans-serif-font"/>
              </a:rPr>
              <a:t>B</a:t>
            </a:r>
            <a:r>
              <a:rPr lang="tr-TR">
                <a:latin typeface="medium-content-sans-serif-font"/>
              </a:rPr>
              <a:t>ir sistemden beklenen belirli bir davranışı gösterir</a:t>
            </a:r>
            <a:r>
              <a:rPr lang="en-US">
                <a:latin typeface="medium-content-sans-serif-font"/>
              </a:rPr>
              <a:t>. </a:t>
            </a:r>
            <a:r>
              <a:rPr lang="tr-TR" b="0" i="0">
                <a:effectLst/>
                <a:latin typeface="medium-content-sans-serif-font"/>
              </a:rPr>
              <a:t>Sistemdeki nesneler arası</a:t>
            </a:r>
            <a:r>
              <a:rPr lang="en-US" b="0" i="0">
                <a:effectLst/>
                <a:latin typeface="medium-content-sans-serif-font"/>
              </a:rPr>
              <a:t>n</a:t>
            </a:r>
            <a:r>
              <a:rPr lang="tr-TR" b="0" i="0">
                <a:effectLst/>
                <a:latin typeface="medium-content-sans-serif-font"/>
              </a:rPr>
              <a:t>daki ilişkiler</a:t>
            </a:r>
            <a:r>
              <a:rPr lang="en-US" b="0" i="0">
                <a:effectLst/>
                <a:latin typeface="medium-content-sans-serif-font"/>
              </a:rPr>
              <a:t>i</a:t>
            </a:r>
            <a:r>
              <a:rPr lang="tr-TR" b="0" i="0">
                <a:effectLst/>
                <a:latin typeface="medium-content-sans-serif-font"/>
              </a:rPr>
              <a:t> ve bu nesnelerin durumları ile ilgili dinamik yapıyı vurgular. </a:t>
            </a:r>
            <a:endParaRPr lang="en-US" b="0" i="0">
              <a:effectLst/>
              <a:latin typeface="medium-content-sans-serif-font"/>
            </a:endParaRPr>
          </a:p>
          <a:p>
            <a:pPr marL="0" indent="0">
              <a:buNone/>
            </a:pPr>
            <a:endParaRPr lang="en-US">
              <a:solidFill>
                <a:srgbClr val="4A5568"/>
              </a:solidFill>
              <a:latin typeface="Inter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tr-TR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Kullanım Şekli (Use Case) Diyagramı</a:t>
            </a:r>
          </a:p>
          <a:p>
            <a:pPr marL="514350" indent="-514350" algn="l">
              <a:buFont typeface="+mj-lt"/>
              <a:buAutoNum type="arabicPeriod"/>
            </a:pPr>
            <a:r>
              <a:rPr lang="tr-TR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Durum (Statechart) Diyagramı</a:t>
            </a:r>
          </a:p>
          <a:p>
            <a:pPr marL="514350" indent="-514350" algn="l">
              <a:buFont typeface="+mj-lt"/>
              <a:buAutoNum type="arabicPeriod"/>
            </a:pPr>
            <a:r>
              <a:rPr lang="tr-TR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Faaliyet (Activity) Diyagramı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6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EBC8-F91E-40DF-A808-C5277ED4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035175"/>
            <a:ext cx="10515600" cy="4351338"/>
          </a:xfrm>
        </p:spPr>
        <p:txBody>
          <a:bodyPr/>
          <a:lstStyle/>
          <a:p>
            <a:pPr algn="l"/>
            <a:r>
              <a:rPr lang="tr-TR" b="0" i="0">
                <a:solidFill>
                  <a:srgbClr val="383838"/>
                </a:solidFill>
                <a:effectLst/>
                <a:latin typeface="Raleway" pitchFamily="2" charset="-94"/>
              </a:rPr>
              <a:t>Elimdeki kaynakları </a:t>
            </a:r>
            <a:r>
              <a:rPr lang="en-US">
                <a:solidFill>
                  <a:srgbClr val="383838"/>
                </a:solidFill>
                <a:latin typeface="Raleway" pitchFamily="2" charset="-94"/>
              </a:rPr>
              <a:t>m</a:t>
            </a:r>
            <a:r>
              <a:rPr lang="en-US" b="0" i="0">
                <a:solidFill>
                  <a:srgbClr val="383838"/>
                </a:solidFill>
                <a:effectLst/>
                <a:latin typeface="Raleway" pitchFamily="2" charset="-94"/>
              </a:rPr>
              <a:t>evcut </a:t>
            </a:r>
            <a:r>
              <a:rPr lang="tr-TR" b="0" i="0">
                <a:solidFill>
                  <a:srgbClr val="383838"/>
                </a:solidFill>
                <a:effectLst/>
                <a:latin typeface="Raleway" pitchFamily="2" charset="-94"/>
              </a:rPr>
              <a:t>taleplere ve mevcut operasyonlara göre nasıl paylaştıracağım?</a:t>
            </a:r>
            <a:endParaRPr lang="en-US" b="0" i="0">
              <a:solidFill>
                <a:srgbClr val="383838"/>
              </a:solidFill>
              <a:effectLst/>
              <a:latin typeface="Raleway" pitchFamily="2" charset="-94"/>
            </a:endParaRPr>
          </a:p>
          <a:p>
            <a:pPr algn="l"/>
            <a:endParaRPr lang="tr-TR" b="0" i="0">
              <a:solidFill>
                <a:srgbClr val="383838"/>
              </a:solidFill>
              <a:effectLst/>
              <a:latin typeface="Raleway" pitchFamily="2" charset="-94"/>
            </a:endParaRPr>
          </a:p>
          <a:p>
            <a:pPr algn="l"/>
            <a:r>
              <a:rPr lang="tr-TR" b="0" i="0">
                <a:solidFill>
                  <a:srgbClr val="383838"/>
                </a:solidFill>
                <a:effectLst/>
                <a:latin typeface="Raleway" pitchFamily="2" charset="-94"/>
              </a:rPr>
              <a:t>Hangi projelere, işlere öncelik vereceğim?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10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158D0-9119-429B-B9C8-8688255A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/>
              <a:t>Use Case Diyagram</a:t>
            </a:r>
            <a:r>
              <a:rPr lang="en-US"/>
              <a:t>*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3C5C-1620-411C-8B43-729F0668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9291106" cy="87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0" i="0">
                <a:effectLst/>
                <a:latin typeface="charter"/>
              </a:rPr>
              <a:t>Use Case, kullanıcı ile sistem arasındaki etkileşimi göstermek için kullanılır.</a:t>
            </a:r>
            <a:endParaRPr lang="en-US" sz="2000"/>
          </a:p>
          <a:p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480087E-7730-47F1-B56A-C6C307F10000}"/>
              </a:ext>
            </a:extLst>
          </p:cNvPr>
          <p:cNvSpPr txBox="1"/>
          <p:nvPr/>
        </p:nvSpPr>
        <p:spPr>
          <a:xfrm>
            <a:off x="643467" y="296430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/>
              <a:t>Basit oluşu müşteri ile geliştirme ekibi arasında iletişime olanak tanır.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G</a:t>
            </a:r>
            <a:r>
              <a:rPr lang="tr-TR"/>
              <a:t>eliştirilecek sistemin boyutunu ve karmaşıklığını kafamızda daha rahat canlandırabiliriz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/>
              <a:t>Geliştirme aşaması için temel oluşturur. 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/>
              <a:t>Sistem testi için temel oluşturur. 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/>
              <a:t>Kullanıcı klavuzu hazırlamaya yardımcı olu</a:t>
            </a:r>
            <a:r>
              <a:rPr lang="en-US"/>
              <a:t>r.</a:t>
            </a:r>
            <a:endParaRPr lang="tr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68FFD-C8E3-4972-A068-3D7EB1573782}"/>
              </a:ext>
            </a:extLst>
          </p:cNvPr>
          <p:cNvSpPr txBox="1"/>
          <p:nvPr/>
        </p:nvSpPr>
        <p:spPr>
          <a:xfrm>
            <a:off x="8519978" y="312012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/>
              <a:t>Aktörler</a:t>
            </a:r>
            <a:endParaRPr 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/>
              <a:t>Use Caseler </a:t>
            </a:r>
            <a:endParaRPr 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İ</a:t>
            </a:r>
            <a:r>
              <a:rPr lang="tr-TR" sz="3200" b="1"/>
              <a:t>lişkiler</a:t>
            </a:r>
          </a:p>
        </p:txBody>
      </p:sp>
    </p:spTree>
    <p:extLst>
      <p:ext uri="{BB962C8B-B14F-4D97-AF65-F5344CB8AC3E}">
        <p14:creationId xmlns:p14="http://schemas.microsoft.com/office/powerpoint/2010/main" val="416559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A97-2D8E-4B79-AFDC-61FC8CBA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</a:t>
            </a:r>
            <a:r>
              <a:rPr lang="tr-TR"/>
              <a:t>Diyagram nasıl çizilir?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38A8-2288-47E5-AEC2-C16CD26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0350" cy="4351338"/>
          </a:xfrm>
        </p:spPr>
        <p:txBody>
          <a:bodyPr>
            <a:normAutofit fontScale="62500" lnSpcReduction="20000"/>
          </a:bodyPr>
          <a:lstStyle/>
          <a:p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aktör olarak tanımlanan kullanıcı bir senaryoyu başlatır ve varsa oluşan sonucu başka bir kullanıcıya aktarır</a:t>
            </a:r>
            <a:endParaRPr lang="en-US" b="0" i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senaryolar elips şeklinde çizilir</a:t>
            </a:r>
            <a:endParaRPr lang="en-US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Kullanıcı ile senaryo arasındaki ilişki düz bir çizgiyle belirtilir.</a:t>
            </a:r>
            <a:endParaRPr lang="en-US" b="0" i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senaryolar arasında 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içerme (inclusion)</a:t>
            </a: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ve </a:t>
            </a:r>
            <a:r>
              <a:rPr lang="tr-TR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genişleme (extension)</a:t>
            </a: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olmak üzere iki tür ilişki kurulabilir</a:t>
            </a:r>
            <a:endParaRPr lang="en-US" b="0" i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tr-TR" sz="29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İçerme ilişkisi </a:t>
            </a:r>
            <a:r>
              <a:rPr lang="en-US" sz="2900" b="0" i="0">
                <a:solidFill>
                  <a:srgbClr val="444444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tr-TR" sz="29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bir ana senaryonun bir alt senaryo içerdiğini belirtir. </a:t>
            </a:r>
            <a:endParaRPr lang="en-US" sz="290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tr-TR" sz="29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Genişleme ilişkisi mevcut senaryoya yeni bir senaryo eklemek için kullanılır.</a:t>
            </a:r>
            <a:endParaRPr lang="en-US" sz="290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US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US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US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Open Sans" panose="020B0606030504020204" pitchFamily="34" charset="0"/>
              </a:rPr>
              <a:t>S</a:t>
            </a:r>
            <a:r>
              <a:rPr lang="tr-TR" b="0" i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enaryolarda sistemin ne yaptığı yüzeysel olarak aktarılır; sistemin amacını ve ayrıntılarını vermez. </a:t>
            </a:r>
            <a:endParaRPr lang="en-US" b="0" i="0">
              <a:solidFill>
                <a:srgbClr val="C00000"/>
              </a:solidFill>
              <a:effectLst/>
              <a:latin typeface="Open Sans" panose="020B0606030504020204" pitchFamily="34" charset="0"/>
            </a:endParaRPr>
          </a:p>
          <a:p>
            <a:endParaRPr lang="tr-TR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4D996A7-3FA9-4147-A978-376F278C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825625"/>
            <a:ext cx="4147881" cy="40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7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FD0F-6A4C-4106-B5DD-FF3AD7AC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0"/>
            <a:ext cx="10515600" cy="1325563"/>
          </a:xfrm>
        </p:spPr>
        <p:txBody>
          <a:bodyPr/>
          <a:lstStyle/>
          <a:p>
            <a:r>
              <a:rPr lang="en-US"/>
              <a:t>Use Case Diyagramı</a:t>
            </a:r>
            <a:endParaRPr lang="tr-TR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2105C8-AEFE-4415-80AC-C626DD4DD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0299"/>
              </p:ext>
            </p:extLst>
          </p:nvPr>
        </p:nvGraphicFramePr>
        <p:xfrm>
          <a:off x="2174081" y="2324101"/>
          <a:ext cx="7843838" cy="4275897"/>
        </p:xfrm>
        <a:graphic>
          <a:graphicData uri="http://schemas.openxmlformats.org/drawingml/2006/table">
            <a:tbl>
              <a:tblPr/>
              <a:tblGrid>
                <a:gridCol w="1962452">
                  <a:extLst>
                    <a:ext uri="{9D8B030D-6E8A-4147-A177-3AD203B41FA5}">
                      <a16:colId xmlns:a16="http://schemas.microsoft.com/office/drawing/2014/main" val="2201595886"/>
                    </a:ext>
                  </a:extLst>
                </a:gridCol>
                <a:gridCol w="735919">
                  <a:extLst>
                    <a:ext uri="{9D8B030D-6E8A-4147-A177-3AD203B41FA5}">
                      <a16:colId xmlns:a16="http://schemas.microsoft.com/office/drawing/2014/main" val="3387605348"/>
                    </a:ext>
                  </a:extLst>
                </a:gridCol>
                <a:gridCol w="5145467">
                  <a:extLst>
                    <a:ext uri="{9D8B030D-6E8A-4147-A177-3AD203B41FA5}">
                      <a16:colId xmlns:a16="http://schemas.microsoft.com/office/drawing/2014/main" val="1121911892"/>
                    </a:ext>
                  </a:extLst>
                </a:gridCol>
              </a:tblGrid>
              <a:tr h="277401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Case Adı</a:t>
                      </a: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14513"/>
                  </a:ext>
                </a:extLst>
              </a:tr>
              <a:tr h="256853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İlgili Uygulama veya Modül Adı: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864"/>
                  </a:ext>
                </a:extLst>
              </a:tr>
              <a:tr h="199198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Tanım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4009"/>
                  </a:ext>
                </a:extLst>
              </a:tr>
              <a:tr h="199198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Aktörler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12064"/>
                  </a:ext>
                </a:extLst>
              </a:tr>
              <a:tr h="199198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Varsayımlar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74514"/>
                  </a:ext>
                </a:extLst>
              </a:tr>
              <a:tr h="326600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Ön Koşullar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27141"/>
                  </a:ext>
                </a:extLst>
              </a:tr>
              <a:tr h="326600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Başarılı Akış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Adım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Aksiyon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751933"/>
                  </a:ext>
                </a:extLst>
              </a:tr>
              <a:tr h="26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701962"/>
                  </a:ext>
                </a:extLst>
              </a:tr>
              <a:tr h="497354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Alternatif Akış &amp; Varyasyonlar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Adım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Aksiyon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348234"/>
                  </a:ext>
                </a:extLst>
              </a:tr>
              <a:tr h="326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179084"/>
                  </a:ext>
                </a:extLst>
              </a:tr>
              <a:tr h="269424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Son Koşullar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37381"/>
                  </a:ext>
                </a:extLst>
              </a:tr>
              <a:tr h="524857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Fonksiyonel Olmayan Gereksinimler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82478"/>
                  </a:ext>
                </a:extLst>
              </a:tr>
              <a:tr h="403992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Problemler/Riskler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2022"/>
                  </a:ext>
                </a:extLst>
              </a:tr>
              <a:tr h="199198">
                <a:tc>
                  <a:txBody>
                    <a:bodyPr/>
                    <a:lstStyle/>
                    <a:p>
                      <a:pPr marL="2921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Öncelik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00" marR="5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554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0F702A-DD31-4A51-93EF-C13D7DC4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97511"/>
              </p:ext>
            </p:extLst>
          </p:nvPr>
        </p:nvGraphicFramePr>
        <p:xfrm>
          <a:off x="1053033" y="1374776"/>
          <a:ext cx="10515600" cy="763366"/>
        </p:xfrm>
        <a:graphic>
          <a:graphicData uri="http://schemas.openxmlformats.org/drawingml/2006/table">
            <a:tbl>
              <a:tblPr/>
              <a:tblGrid>
                <a:gridCol w="1134050">
                  <a:extLst>
                    <a:ext uri="{9D8B030D-6E8A-4147-A177-3AD203B41FA5}">
                      <a16:colId xmlns:a16="http://schemas.microsoft.com/office/drawing/2014/main" val="1657568321"/>
                    </a:ext>
                  </a:extLst>
                </a:gridCol>
                <a:gridCol w="2413551">
                  <a:extLst>
                    <a:ext uri="{9D8B030D-6E8A-4147-A177-3AD203B41FA5}">
                      <a16:colId xmlns:a16="http://schemas.microsoft.com/office/drawing/2014/main" val="2656288602"/>
                    </a:ext>
                  </a:extLst>
                </a:gridCol>
                <a:gridCol w="68246">
                  <a:extLst>
                    <a:ext uri="{9D8B030D-6E8A-4147-A177-3AD203B41FA5}">
                      <a16:colId xmlns:a16="http://schemas.microsoft.com/office/drawing/2014/main" val="2491190154"/>
                    </a:ext>
                  </a:extLst>
                </a:gridCol>
                <a:gridCol w="3196476">
                  <a:extLst>
                    <a:ext uri="{9D8B030D-6E8A-4147-A177-3AD203B41FA5}">
                      <a16:colId xmlns:a16="http://schemas.microsoft.com/office/drawing/2014/main" val="3177607870"/>
                    </a:ext>
                  </a:extLst>
                </a:gridCol>
                <a:gridCol w="3703277">
                  <a:extLst>
                    <a:ext uri="{9D8B030D-6E8A-4147-A177-3AD203B41FA5}">
                      <a16:colId xmlns:a16="http://schemas.microsoft.com/office/drawing/2014/main" val="1233651510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 dirty="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Use</a:t>
                      </a:r>
                      <a:r>
                        <a:rPr lang="tr-TR" sz="1400" b="1" dirty="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Case Kodu</a:t>
                      </a:r>
                      <a:endParaRPr lang="tr-TR" sz="14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Modül</a:t>
                      </a:r>
                      <a:endParaRPr lang="tr-TR" sz="14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 dirty="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Use</a:t>
                      </a:r>
                      <a:r>
                        <a:rPr lang="tr-TR" sz="1400" b="1" dirty="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Case Adı</a:t>
                      </a:r>
                      <a:endParaRPr lang="tr-TR" sz="14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Aktör</a:t>
                      </a:r>
                      <a:endParaRPr lang="tr-TR" sz="14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536769"/>
                  </a:ext>
                </a:extLst>
              </a:tr>
              <a:tr h="3937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 b="1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4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1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1334-31A8-4B37-BBA2-3EC6498C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Durum (Statechart) Diyagramı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A9C6-C27E-45B8-B4C4-795AF83B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1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</a:t>
            </a:r>
            <a:r>
              <a:rPr lang="tr-TR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ir sistemin davranışlarını modeller ve bir olay gerçekleştiğinde olası tüm durumları tanımlar.</a:t>
            </a:r>
            <a:endParaRPr lang="en-US"/>
          </a:p>
          <a:p>
            <a:endParaRPr lang="en-US"/>
          </a:p>
          <a:p>
            <a:pPr algn="l"/>
            <a:r>
              <a:rPr lang="tr-TR" sz="2400" b="1" i="0">
                <a:solidFill>
                  <a:srgbClr val="292929"/>
                </a:solidFill>
                <a:effectLst/>
                <a:latin typeface="charter"/>
              </a:rPr>
              <a:t>State Machine (Durum Makinesi):</a:t>
            </a:r>
            <a:r>
              <a:rPr lang="tr-TR" sz="2400" b="0" i="0">
                <a:solidFill>
                  <a:srgbClr val="292929"/>
                </a:solidFill>
                <a:effectLst/>
                <a:latin typeface="charter"/>
              </a:rPr>
              <a:t> Bir nesnenin tüm durumlarını şema halinde gösteren yapıdır.</a:t>
            </a:r>
          </a:p>
          <a:p>
            <a:pPr algn="l"/>
            <a:r>
              <a:rPr lang="tr-TR" sz="2400" b="1" i="0">
                <a:solidFill>
                  <a:srgbClr val="292929"/>
                </a:solidFill>
                <a:effectLst/>
                <a:latin typeface="charter"/>
              </a:rPr>
              <a:t>State (Durum): </a:t>
            </a:r>
            <a:r>
              <a:rPr lang="tr-TR" sz="2400" b="0" i="0">
                <a:solidFill>
                  <a:srgbClr val="292929"/>
                </a:solidFill>
                <a:effectLst/>
                <a:latin typeface="charter"/>
              </a:rPr>
              <a:t>Bir nesnenin herhangi bir durumuna verilen isimdir.</a:t>
            </a:r>
          </a:p>
          <a:p>
            <a:pPr algn="l"/>
            <a:r>
              <a:rPr lang="tr-TR" sz="2400" b="1" i="0">
                <a:solidFill>
                  <a:srgbClr val="292929"/>
                </a:solidFill>
                <a:effectLst/>
                <a:latin typeface="charter"/>
              </a:rPr>
              <a:t>Event (Olay):</a:t>
            </a:r>
            <a:r>
              <a:rPr lang="tr-TR" sz="2400" b="0" i="0">
                <a:solidFill>
                  <a:srgbClr val="292929"/>
                </a:solidFill>
                <a:effectLst/>
                <a:latin typeface="charter"/>
              </a:rPr>
              <a:t> Nesnenin durumları arasında geçişini sağlayan yapıdır.</a:t>
            </a:r>
          </a:p>
          <a:p>
            <a:pPr algn="l"/>
            <a:r>
              <a:rPr lang="tr-TR" sz="2400" b="1" i="0">
                <a:solidFill>
                  <a:srgbClr val="292929"/>
                </a:solidFill>
                <a:effectLst/>
                <a:latin typeface="charter"/>
              </a:rPr>
              <a:t>Action (Eylem): </a:t>
            </a:r>
            <a:r>
              <a:rPr lang="tr-TR" sz="2400" b="0" i="0">
                <a:solidFill>
                  <a:srgbClr val="292929"/>
                </a:solidFill>
                <a:effectLst/>
                <a:latin typeface="charter"/>
              </a:rPr>
              <a:t>Nesnenin bir durumdan diğer duruma geçerken yaptığı işlemlere denir.</a:t>
            </a:r>
          </a:p>
          <a:p>
            <a:pPr algn="l"/>
            <a:r>
              <a:rPr lang="tr-TR" sz="2400" b="1" i="0">
                <a:solidFill>
                  <a:srgbClr val="292929"/>
                </a:solidFill>
                <a:effectLst/>
                <a:latin typeface="charter"/>
              </a:rPr>
              <a:t>Transition (Geçiş):</a:t>
            </a:r>
            <a:r>
              <a:rPr lang="tr-TR" sz="2400" b="0" i="0">
                <a:solidFill>
                  <a:srgbClr val="292929"/>
                </a:solidFill>
                <a:effectLst/>
                <a:latin typeface="charter"/>
              </a:rPr>
              <a:t> Nesnelerin durumları arasındaki geçişinin gösterilmesine denir.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7530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B463-0D2D-42FA-A323-018918D9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Durum (Statechart) Diyagramı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8C591-6A4C-497B-A377-D17514A2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854200"/>
            <a:ext cx="666369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471F1F"/>
                </a:solidFill>
                <a:effectLst/>
                <a:latin typeface="libre franklin" panose="020B0604020202020204" pitchFamily="2" charset="-94"/>
              </a:rPr>
              <a:t>Sistemin başlangıç durumu içi dolu yuvarlak şeklinde çizilir.</a:t>
            </a:r>
            <a:endParaRPr lang="tr-TR" b="0" i="0">
              <a:solidFill>
                <a:srgbClr val="777777"/>
              </a:solidFill>
              <a:effectLst/>
              <a:latin typeface="Nunito" panose="020B0604020202020204" pitchFamily="2" charset="-9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471F1F"/>
                </a:solidFill>
                <a:effectLst/>
                <a:latin typeface="libre franklin" panose="020B0604020202020204" pitchFamily="2" charset="-94"/>
              </a:rPr>
              <a:t>Sistemin durumları kenarları yuvarlatılmış dikdörtgenler şeklinde çizilir.</a:t>
            </a:r>
            <a:endParaRPr lang="tr-TR" b="0" i="0">
              <a:solidFill>
                <a:srgbClr val="777777"/>
              </a:solidFill>
              <a:effectLst/>
              <a:latin typeface="Nunito" panose="020B0604020202020204" pitchFamily="2" charset="-9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471F1F"/>
                </a:solidFill>
                <a:effectLst/>
                <a:latin typeface="libre franklin" panose="020B0604020202020204" pitchFamily="2" charset="-94"/>
              </a:rPr>
              <a:t>Tetikleyici olaylar sistemin durumları arasına düz bir çizgi şeklinde çizilir. Bu olaylar ile sistemin durumu değişir. Olaylar ile ilgili açıklayıcı bilgi veya kodlamadaki metot karşılıkları çizgi üzerine yazılabilir.</a:t>
            </a:r>
            <a:endParaRPr lang="tr-TR" b="0" i="0">
              <a:solidFill>
                <a:srgbClr val="777777"/>
              </a:solidFill>
              <a:effectLst/>
              <a:latin typeface="Nunito" panose="020B0604020202020204" pitchFamily="2" charset="-94"/>
            </a:endParaRPr>
          </a:p>
          <a:p>
            <a:endParaRPr lang="tr-TR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959F10-CF0C-4326-B114-62190A79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2386806"/>
            <a:ext cx="39528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Gömülü ve Gerçek Zamanlı Tasarım Kalıpları-1. Durum Makineleri | by Huseyin  Kutluca | Yazılım Mimarileri | Medium">
            <a:extLst>
              <a:ext uri="{FF2B5EF4-FFF2-40B4-BE49-F238E27FC236}">
                <a16:creationId xmlns:a16="http://schemas.microsoft.com/office/drawing/2014/main" id="{265FDFE1-1D80-47C5-961D-69DD0C3B0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995"/>
            <a:ext cx="9941560" cy="62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1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C83E-F1D1-4D0B-9B14-EC1B1236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hne"/>
              </a:rPr>
              <a:t>Activity </a:t>
            </a:r>
            <a:r>
              <a:rPr lang="tr-TR" dirty="0">
                <a:solidFill>
                  <a:srgbClr val="292929"/>
                </a:solidFill>
                <a:latin typeface="sohne"/>
              </a:rPr>
              <a:t>Diyagram</a:t>
            </a:r>
            <a:r>
              <a:rPr lang="tr-TR" b="0" i="0" dirty="0">
                <a:solidFill>
                  <a:srgbClr val="292929"/>
                </a:solidFill>
                <a:effectLst/>
                <a:latin typeface="sohne"/>
              </a:rPr>
              <a:t> (Faaliyet Diyagramı)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*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AB4E-F8A5-4A12-A355-DC9BAA43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başlangıcı ve bitişi net olan adım adım bir süreci tanımlar. Bir hedefe ulaşmak için gerçekleşmesi gereken etkinlikler kümesidir. Her etkinliğin sonraki etkinliğe nasıl geçtiğini ve etkinliklerin nasıl bağlantılı olduğunu gösterir. 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960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NEDİR?: Etkinlik (Activity) diyagramı">
            <a:extLst>
              <a:ext uri="{FF2B5EF4-FFF2-40B4-BE49-F238E27FC236}">
                <a16:creationId xmlns:a16="http://schemas.microsoft.com/office/drawing/2014/main" id="{BD50CDE6-94BC-40FB-BBD3-008EB566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492160"/>
            <a:ext cx="5429250" cy="58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90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25B8-23A9-46FD-9813-FD720175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Yapısal Diyagramlar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BE8B-F059-4DC3-B8A7-F8756E37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B</a:t>
            </a:r>
            <a:r>
              <a:rPr lang="tr-T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ir yazılımın veya sistemin statik </a:t>
            </a:r>
            <a:r>
              <a:rPr lang="tr-TR">
                <a:solidFill>
                  <a:srgbClr val="000000"/>
                </a:solidFill>
                <a:latin typeface="Segoe UI" panose="020B0502040204020203" pitchFamily="34" charset="0"/>
              </a:rPr>
              <a:t>yapısını temsil eder</a:t>
            </a:r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tr-TR">
                <a:solidFill>
                  <a:srgbClr val="000000"/>
                </a:solidFill>
                <a:latin typeface="Segoe UI" panose="020B0502040204020203" pitchFamily="34" charset="0"/>
              </a:rPr>
              <a:t>Sistemdeki nesnelerin, özelliklerin, işlemlerin ve ilişkilerin statik yapısını vurgular.</a:t>
            </a:r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endParaRPr lang="en-US"/>
          </a:p>
          <a:p>
            <a:endParaRPr lang="en-US"/>
          </a:p>
          <a:p>
            <a:pPr marL="514350" indent="-514350"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Sınıf </a:t>
            </a:r>
            <a:r>
              <a:rPr lang="tr-TR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Diyagramı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Nesne </a:t>
            </a:r>
            <a:r>
              <a:rPr lang="tr-TR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Diyagramı</a:t>
            </a:r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7231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1EA5-5BBA-494F-B20E-34FC5F64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(Sınıf) Diyagramı*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639B-F37A-45D2-9B0E-B8AFAE60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2175" cy="4351338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rgbClr val="444444"/>
                </a:solidFill>
                <a:latin typeface="Open Sans" panose="020B0606030504020204" pitchFamily="34" charset="0"/>
              </a:rPr>
              <a:t>S</a:t>
            </a:r>
            <a:r>
              <a:rPr lang="tr-TR">
                <a:solidFill>
                  <a:srgbClr val="444444"/>
                </a:solidFill>
                <a:latin typeface="Open Sans" panose="020B0606030504020204" pitchFamily="34" charset="0"/>
              </a:rPr>
              <a:t>istemde var olan </a:t>
            </a:r>
            <a:r>
              <a:rPr lang="en-US">
                <a:solidFill>
                  <a:srgbClr val="444444"/>
                </a:solidFill>
                <a:latin typeface="Open Sans" panose="020B0606030504020204" pitchFamily="34" charset="0"/>
              </a:rPr>
              <a:t>sınıfların niteliklerini ve </a:t>
            </a:r>
            <a:r>
              <a:rPr lang="tr-TR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-US">
                <a:solidFill>
                  <a:srgbClr val="444444"/>
                </a:solidFill>
                <a:latin typeface="Open Sans" panose="020B0606030504020204" pitchFamily="34" charset="0"/>
              </a:rPr>
              <a:t>birbirleriyle</a:t>
            </a:r>
            <a:r>
              <a:rPr lang="tr-TR">
                <a:solidFill>
                  <a:srgbClr val="444444"/>
                </a:solidFill>
                <a:latin typeface="Open Sans" panose="020B0606030504020204" pitchFamily="34" charset="0"/>
              </a:rPr>
              <a:t> arasındaki statik ilişkiyi </a:t>
            </a:r>
            <a:r>
              <a:rPr lang="en-US">
                <a:solidFill>
                  <a:srgbClr val="444444"/>
                </a:solidFill>
                <a:latin typeface="Open Sans" panose="020B0606030504020204" pitchFamily="34" charset="0"/>
              </a:rPr>
              <a:t>açıklar.</a:t>
            </a:r>
          </a:p>
          <a:p>
            <a:endParaRPr lang="en-US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UML dilinde sınıflar üç bölümden oluşan dikdörtgen şekliyle temsil edilir. Dikdörtgenin birinci bölümüne sınıfın adı, ikinci bölümünde sınıf</a:t>
            </a:r>
            <a:r>
              <a:rPr lang="en-US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ın </a:t>
            </a: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özellikler</a:t>
            </a:r>
            <a:r>
              <a:rPr lang="en-US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tr-TR" b="0" i="0">
                <a:effectLst/>
                <a:latin typeface="medium-content-sans-serif-font"/>
              </a:rPr>
              <a:t> (</a:t>
            </a:r>
            <a:r>
              <a:rPr lang="tr-TR" b="0" i="1">
                <a:effectLst/>
                <a:latin typeface="medium-content-sans-serif-font"/>
              </a:rPr>
              <a:t>attributes</a:t>
            </a:r>
            <a:r>
              <a:rPr lang="tr-TR" b="0" i="0">
                <a:effectLst/>
                <a:latin typeface="medium-content-sans-serif-font"/>
              </a:rPr>
              <a:t>)</a:t>
            </a: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üçüncü bölüme de sınıfın </a:t>
            </a:r>
            <a:r>
              <a:rPr lang="en-US" b="0" i="0">
                <a:effectLst/>
                <a:latin typeface="medium-content-sans-serif-font"/>
              </a:rPr>
              <a:t>methodları</a:t>
            </a:r>
            <a:r>
              <a:rPr lang="tr-TR" b="0" i="0">
                <a:effectLst/>
                <a:latin typeface="medium-content-sans-serif-font"/>
              </a:rPr>
              <a:t> (</a:t>
            </a:r>
            <a:r>
              <a:rPr lang="tr-TR" b="0" i="1">
                <a:effectLst/>
                <a:latin typeface="medium-content-sans-serif-font"/>
              </a:rPr>
              <a:t>operations</a:t>
            </a:r>
            <a:r>
              <a:rPr lang="tr-TR" b="0" i="0">
                <a:effectLst/>
                <a:latin typeface="medium-content-sans-serif-font"/>
              </a:rPr>
              <a:t>)</a:t>
            </a:r>
            <a:r>
              <a:rPr lang="en-US" b="0" i="0">
                <a:effectLst/>
                <a:latin typeface="medium-content-sans-serif-font"/>
              </a:rPr>
              <a:t> </a:t>
            </a:r>
            <a:r>
              <a:rPr lang="tr-TR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yazılır. </a:t>
            </a:r>
            <a:endParaRPr lang="tr-TR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D1E7186-AC50-4BA9-AE40-513E2895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764" y="1825625"/>
            <a:ext cx="3565061" cy="224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70613-92C2-4ACC-A11F-9E88D7CFA327}"/>
              </a:ext>
            </a:extLst>
          </p:cNvPr>
          <p:cNvSpPr txBox="1"/>
          <p:nvPr/>
        </p:nvSpPr>
        <p:spPr>
          <a:xfrm>
            <a:off x="7096126" y="4305617"/>
            <a:ext cx="47434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tr-TR" sz="1400" b="1" i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Private (-); </a:t>
            </a:r>
            <a:r>
              <a:rPr lang="en-US" sz="1400" b="1" i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tr-TR" sz="1400" b="1" i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ınıf dışında erişim engellenmiştir.</a:t>
            </a:r>
            <a:endParaRPr lang="tr-TR" sz="1400" b="1" i="0">
              <a:solidFill>
                <a:srgbClr val="C00000"/>
              </a:solidFill>
              <a:effectLst/>
              <a:latin typeface="Lora" panose="020B0604020202020204" pitchFamily="2" charset="-94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tr-TR" sz="1400" b="1" i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Protected (#); </a:t>
            </a:r>
            <a:r>
              <a:rPr lang="en-US" sz="1400" b="1">
                <a:solidFill>
                  <a:srgbClr val="C00000"/>
                </a:solidFill>
                <a:latin typeface="Verdana" panose="020B0604030504040204" pitchFamily="34" charset="0"/>
              </a:rPr>
              <a:t>E</a:t>
            </a:r>
            <a:r>
              <a:rPr lang="tr-TR" sz="1400" b="1" i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rişim sınırlandırılmıştır.</a:t>
            </a:r>
            <a:endParaRPr lang="tr-TR" sz="1400" b="1" i="0">
              <a:solidFill>
                <a:srgbClr val="C00000"/>
              </a:solidFill>
              <a:effectLst/>
              <a:latin typeface="Lora" panose="020B0604020202020204" pitchFamily="2" charset="-94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tr-TR" sz="1400" b="1" i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Public (+); </a:t>
            </a:r>
            <a:r>
              <a:rPr lang="en-US" sz="1400" b="1">
                <a:solidFill>
                  <a:srgbClr val="C00000"/>
                </a:solidFill>
                <a:latin typeface="Verdana" panose="020B0604030504040204" pitchFamily="34" charset="0"/>
              </a:rPr>
              <a:t>G</a:t>
            </a:r>
            <a:r>
              <a:rPr lang="tr-TR" sz="1400" b="1" i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enel kullanıma açıktır.</a:t>
            </a:r>
            <a:endParaRPr lang="tr-TR" sz="1600" b="1" i="0">
              <a:solidFill>
                <a:srgbClr val="C00000"/>
              </a:solidFill>
              <a:effectLst/>
              <a:latin typeface="Lora" panose="020B0604020202020204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6072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A4D3-5AE1-442C-B351-1815E796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Taleplerin Önceliklendirilmesi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2694-0522-4702-B9AC-A07F7775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İşin Değeri</a:t>
            </a:r>
          </a:p>
          <a:p>
            <a:r>
              <a:rPr lang="en-US"/>
              <a:t>Yasal zorunluluk</a:t>
            </a:r>
          </a:p>
          <a:p>
            <a:r>
              <a:rPr lang="en-US"/>
              <a:t>Önemli bir fırsat ya da risk içermesi</a:t>
            </a:r>
          </a:p>
          <a:p>
            <a:r>
              <a:rPr lang="en-US"/>
              <a:t>Diğer talepler için öncü niteliğinde olması</a:t>
            </a:r>
          </a:p>
          <a:p>
            <a:r>
              <a:rPr lang="en-US"/>
              <a:t>Sponsor kararı</a:t>
            </a:r>
          </a:p>
          <a:p>
            <a:endParaRPr lang="en-US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886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6EE1-B1D4-4986-8907-6E54843E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Nesne Diyagramı*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FB75-8D02-4CE3-B09C-14C3D448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Bir sistemin nesnelerini ve ilişkilerini gösterir</a:t>
            </a:r>
            <a: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i="1">
                <a:solidFill>
                  <a:srgbClr val="000000"/>
                </a:solidFill>
                <a:latin typeface="Segoe UI" panose="020B0502040204020203" pitchFamily="34" charset="0"/>
              </a:rPr>
              <a:t>N</a:t>
            </a:r>
            <a:r>
              <a:rPr lang="tr-TR" b="0" i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esneler, sınıfların </a:t>
            </a:r>
            <a:r>
              <a:rPr lang="en-US" b="0" i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somut </a:t>
            </a:r>
            <a:r>
              <a:rPr lang="tr-TR" b="0" i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örnekleridir.</a:t>
            </a:r>
            <a:endParaRPr lang="en-US" b="0" i="1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i="1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tr-TR" b="0" i="0">
                <a:solidFill>
                  <a:srgbClr val="292929"/>
                </a:solidFill>
                <a:effectLst/>
                <a:latin typeface="Lora" pitchFamily="2" charset="-94"/>
              </a:rPr>
              <a:t>Modellenen sistem yapısının belirli bir andaki bütün yada kısmi görünüşünü anlatır(Run time)</a:t>
            </a:r>
            <a:endParaRPr lang="tr-TR" i="1"/>
          </a:p>
        </p:txBody>
      </p:sp>
    </p:spTree>
    <p:extLst>
      <p:ext uri="{BB962C8B-B14F-4D97-AF65-F5344CB8AC3E}">
        <p14:creationId xmlns:p14="http://schemas.microsoft.com/office/powerpoint/2010/main" val="53065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ML NEDİR?: Sınıf diyagramı">
            <a:extLst>
              <a:ext uri="{FF2B5EF4-FFF2-40B4-BE49-F238E27FC236}">
                <a16:creationId xmlns:a16="http://schemas.microsoft.com/office/drawing/2014/main" id="{13874B1B-4E3A-47EC-A6C5-19FA2C1C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972420"/>
            <a:ext cx="4795308" cy="32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5CAAA52-57EF-4809-AE43-847852DA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65109"/>
            <a:ext cx="5294715" cy="372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7BD31-103A-4F24-B33A-2DB46DF30691}"/>
              </a:ext>
            </a:extLst>
          </p:cNvPr>
          <p:cNvSpPr txBox="1"/>
          <p:nvPr/>
        </p:nvSpPr>
        <p:spPr>
          <a:xfrm>
            <a:off x="2164080" y="62992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SINIF DİYAGRAMI</a:t>
            </a:r>
            <a:endParaRPr lang="tr-TR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E579C-D950-40A1-AE27-8B0225E97023}"/>
              </a:ext>
            </a:extLst>
          </p:cNvPr>
          <p:cNvSpPr txBox="1"/>
          <p:nvPr/>
        </p:nvSpPr>
        <p:spPr>
          <a:xfrm>
            <a:off x="8077202" y="653253"/>
            <a:ext cx="22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NESNE DİYAGRAMI</a:t>
            </a:r>
            <a:endParaRPr lang="tr-TR" b="1"/>
          </a:p>
        </p:txBody>
      </p:sp>
    </p:spTree>
    <p:extLst>
      <p:ext uri="{BB962C8B-B14F-4D97-AF65-F5344CB8AC3E}">
        <p14:creationId xmlns:p14="http://schemas.microsoft.com/office/powerpoint/2010/main" val="145526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9A34-C685-4D8E-9F56-BDAD443B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02723"/>
            <a:ext cx="10515600" cy="1325563"/>
          </a:xfrm>
        </p:spPr>
        <p:txBody>
          <a:bodyPr/>
          <a:lstStyle/>
          <a:p>
            <a:r>
              <a:rPr lang="en-US"/>
              <a:t>Etkileşim /Sıralama Diyagramı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15EE-ED0D-428C-9E98-8C1B3B45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476375"/>
            <a:ext cx="10515600" cy="464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Mesajların ve aktörlerle nesneler arasındaki etkileşimlerin sıralamasını kronolojik olarak göstererek bir sistemin yapısını ortaya çıkarır. </a:t>
            </a:r>
            <a:endParaRPr lang="tr-TR" sz="2400"/>
          </a:p>
        </p:txBody>
      </p:sp>
      <p:pic>
        <p:nvPicPr>
          <p:cNvPr id="4098" name="Picture 2" descr="UML NEDİR?: Dizge (Sequence) diyagramı">
            <a:extLst>
              <a:ext uri="{FF2B5EF4-FFF2-40B4-BE49-F238E27FC236}">
                <a16:creationId xmlns:a16="http://schemas.microsoft.com/office/drawing/2014/main" id="{7AD97B8A-0912-41B8-B9AE-7DEF9B2A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85" y="2696210"/>
            <a:ext cx="3698240" cy="369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ML · e-bergi">
            <a:extLst>
              <a:ext uri="{FF2B5EF4-FFF2-40B4-BE49-F238E27FC236}">
                <a16:creationId xmlns:a16="http://schemas.microsoft.com/office/drawing/2014/main" id="{7EE61A68-1383-4288-94EB-80D6F4D7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2696210"/>
            <a:ext cx="3248025" cy="395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97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13CC-2EBC-4C87-8586-FBABF9A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err="1"/>
              <a:t>Ödev</a:t>
            </a:r>
            <a:endParaRPr lang="tr-TR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1FCB-CC18-4252-8BB8-02DF88AD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 </a:t>
            </a:r>
            <a:r>
              <a:rPr lang="en-US" err="1"/>
              <a:t>Case’ini</a:t>
            </a:r>
            <a:r>
              <a:rPr lang="en-US"/>
              <a:t> </a:t>
            </a:r>
            <a:r>
              <a:rPr lang="en-US" err="1"/>
              <a:t>birlikte</a:t>
            </a:r>
            <a:r>
              <a:rPr lang="en-US"/>
              <a:t> </a:t>
            </a:r>
            <a:r>
              <a:rPr lang="en-US" err="1"/>
              <a:t>çalıştığımız</a:t>
            </a:r>
            <a:r>
              <a:rPr lang="en-US"/>
              <a:t> online </a:t>
            </a:r>
            <a:r>
              <a:rPr lang="en-US" err="1"/>
              <a:t>otel</a:t>
            </a:r>
            <a:r>
              <a:rPr lang="en-US"/>
              <a:t> </a:t>
            </a:r>
            <a:r>
              <a:rPr lang="en-US" err="1"/>
              <a:t>rezervasyonu</a:t>
            </a:r>
            <a:r>
              <a:rPr lang="en-US"/>
              <a:t> </a:t>
            </a:r>
            <a:r>
              <a:rPr lang="en-US" err="1"/>
              <a:t>sürecine</a:t>
            </a:r>
            <a:r>
              <a:rPr lang="en-US"/>
              <a:t> </a:t>
            </a:r>
            <a:r>
              <a:rPr lang="en-US" err="1"/>
              <a:t>ait</a:t>
            </a:r>
            <a:r>
              <a:rPr lang="en-US"/>
              <a:t> </a:t>
            </a:r>
            <a:r>
              <a:rPr lang="en-US" err="1"/>
              <a:t>aktivite</a:t>
            </a:r>
            <a:r>
              <a:rPr lang="en-US"/>
              <a:t> </a:t>
            </a:r>
            <a:r>
              <a:rPr lang="en-US" err="1"/>
              <a:t>diyagramını</a:t>
            </a:r>
            <a:r>
              <a:rPr lang="en-US"/>
              <a:t> </a:t>
            </a:r>
            <a:r>
              <a:rPr lang="en-US" err="1"/>
              <a:t>çiziniz</a:t>
            </a:r>
            <a:r>
              <a:rPr lang="en-US"/>
              <a:t>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08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9FAB-F612-493E-9F63-800A8711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Modellemenin 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6D3F-0053-46C2-96BC-F0990077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292929"/>
                </a:solidFill>
                <a:latin typeface="sohne"/>
              </a:rPr>
              <a:t>P</a:t>
            </a:r>
            <a:r>
              <a:rPr lang="tr-TR" b="0" i="0">
                <a:solidFill>
                  <a:srgbClr val="292929"/>
                </a:solidFill>
                <a:effectLst/>
                <a:latin typeface="sohne"/>
              </a:rPr>
              <a:t>rojelerde teknik ve teknik olmayan kişiler arasında iletişimi kolaylaştırır</a:t>
            </a:r>
            <a:r>
              <a:rPr lang="en-US" b="0" i="0"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lang="tr-TR" b="0" i="0">
                <a:solidFill>
                  <a:srgbClr val="292929"/>
                </a:solidFill>
                <a:effectLst/>
                <a:latin typeface="sohne"/>
              </a:rPr>
              <a:t>olası </a:t>
            </a:r>
            <a:r>
              <a:rPr lang="tr-TR">
                <a:solidFill>
                  <a:srgbClr val="292929"/>
                </a:solidFill>
                <a:latin typeface="charter"/>
              </a:rPr>
              <a:t>bilgi kirliliğini önler.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292929"/>
                </a:solidFill>
                <a:latin typeface="charter"/>
              </a:rPr>
              <a:t>İ</a:t>
            </a:r>
            <a:r>
              <a:rPr lang="tr-TR" b="0" i="0">
                <a:solidFill>
                  <a:srgbClr val="292929"/>
                </a:solidFill>
                <a:effectLst/>
                <a:latin typeface="charter"/>
              </a:rPr>
              <a:t>ş süreçlerini açık ve tutarlı biçimde ele almamızı ve belgelememizi</a:t>
            </a:r>
            <a:r>
              <a:rPr lang="en-US">
                <a:solidFill>
                  <a:srgbClr val="292929"/>
                </a:solidFill>
                <a:latin typeface="charter"/>
              </a:rPr>
              <a:t> </a:t>
            </a:r>
            <a:r>
              <a:rPr lang="tr-TR" b="0" i="0">
                <a:solidFill>
                  <a:srgbClr val="292929"/>
                </a:solidFill>
                <a:effectLst/>
                <a:latin typeface="charter"/>
              </a:rPr>
              <a:t>sağlar.</a:t>
            </a:r>
            <a:endParaRPr lang="en-US" b="0" i="0">
              <a:solidFill>
                <a:srgbClr val="292929"/>
              </a:solidFill>
              <a:effectLst/>
              <a:latin typeface="charter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292929"/>
                </a:solidFill>
                <a:latin typeface="charter"/>
              </a:rPr>
              <a:t>Karışık süreçler bile daha anlaşılabilir ve sade şekilde ifade edilebilir.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292929"/>
                </a:solidFill>
                <a:latin typeface="sohne"/>
              </a:rPr>
              <a:t>S</a:t>
            </a:r>
            <a:r>
              <a:rPr lang="tr-TR" b="0" i="0">
                <a:solidFill>
                  <a:srgbClr val="292929"/>
                </a:solidFill>
                <a:effectLst/>
                <a:latin typeface="sohne"/>
              </a:rPr>
              <a:t>istemi oluştururken rehber olarak kullanılacak</a:t>
            </a:r>
            <a:r>
              <a:rPr lang="en-US" b="0" i="0">
                <a:solidFill>
                  <a:srgbClr val="292929"/>
                </a:solidFill>
                <a:effectLst/>
                <a:latin typeface="sohne"/>
              </a:rPr>
              <a:t> hazır</a:t>
            </a:r>
            <a:r>
              <a:rPr lang="tr-TR" b="0" i="0">
                <a:solidFill>
                  <a:srgbClr val="292929"/>
                </a:solidFill>
                <a:effectLst/>
                <a:latin typeface="sohne"/>
              </a:rPr>
              <a:t> bir </a:t>
            </a:r>
            <a:r>
              <a:rPr lang="en-US" b="0" i="0">
                <a:solidFill>
                  <a:srgbClr val="292929"/>
                </a:solidFill>
                <a:effectLst/>
                <a:latin typeface="sohne"/>
              </a:rPr>
              <a:t>niteliği taşır.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292929"/>
                </a:solidFill>
                <a:latin typeface="sohne"/>
              </a:rPr>
              <a:t>M</a:t>
            </a:r>
            <a:r>
              <a:rPr lang="tr-TR" b="0" i="0">
                <a:solidFill>
                  <a:srgbClr val="292929"/>
                </a:solidFill>
                <a:effectLst/>
                <a:latin typeface="sohne"/>
              </a:rPr>
              <a:t>antıksal hatalar en aza indir</a:t>
            </a:r>
            <a:r>
              <a:rPr lang="en-US" b="0" i="0">
                <a:solidFill>
                  <a:srgbClr val="292929"/>
                </a:solidFill>
                <a:effectLst/>
                <a:latin typeface="sohne"/>
              </a:rPr>
              <a:t>genir</a:t>
            </a:r>
            <a:r>
              <a:rPr lang="tr-TR" b="0" i="0">
                <a:solidFill>
                  <a:srgbClr val="292929"/>
                </a:solidFill>
                <a:effectLst/>
                <a:latin typeface="sohne"/>
              </a:rPr>
              <a:t>.</a:t>
            </a:r>
            <a:endParaRPr lang="tr-TR"/>
          </a:p>
          <a:p>
            <a:endParaRPr lang="en-US">
              <a:solidFill>
                <a:srgbClr val="292929"/>
              </a:solidFill>
              <a:latin typeface="charter"/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09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334A-3837-4A80-951C-9F3DC02F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i="0">
                <a:solidFill>
                  <a:srgbClr val="333333"/>
                </a:solidFill>
                <a:effectLst/>
                <a:latin typeface="Inter"/>
              </a:rPr>
              <a:t>MVP (Minimum Viable Product)</a:t>
            </a:r>
            <a:endParaRPr lang="tr-TR" b="0" i="0">
              <a:solidFill>
                <a:srgbClr val="333333"/>
              </a:solidFill>
              <a:effectLst/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3DA1-628E-411C-A984-16489E74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666666"/>
                </a:solidFill>
                <a:latin typeface="Inter"/>
              </a:rPr>
              <a:t>P</a:t>
            </a:r>
            <a:r>
              <a:rPr lang="tr-TR" b="0" i="0">
                <a:solidFill>
                  <a:srgbClr val="666666"/>
                </a:solidFill>
                <a:effectLst/>
                <a:latin typeface="Inter"/>
              </a:rPr>
              <a:t>azarda tutunabilecek kadar özelliğe sahip olan, erken müşterilerin para ödeyeceği ya da geri bildirimde bulunabileceği en yalın üründür. 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338B-1AC5-4C8C-8CA7-F08A30E0D60C}"/>
              </a:ext>
            </a:extLst>
          </p:cNvPr>
          <p:cNvSpPr txBox="1"/>
          <p:nvPr/>
        </p:nvSpPr>
        <p:spPr>
          <a:xfrm>
            <a:off x="923924" y="3290024"/>
            <a:ext cx="947737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666666"/>
                </a:solidFill>
                <a:effectLst/>
                <a:latin typeface="Inter"/>
              </a:rPr>
              <a:t>Bir ürünü mümkün olan en kısa süre içerisinde piyasaya sürmek.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666666"/>
                </a:solidFill>
                <a:effectLst/>
                <a:latin typeface="Inter"/>
              </a:rPr>
              <a:t>Ürünün tam gelişimine büyük bir bütçe ayırmadan önce bir fikri gerçek kullanıcılar ile test etmek.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666666"/>
                </a:solidFill>
                <a:effectLst/>
                <a:latin typeface="Inter"/>
              </a:rPr>
              <a:t>Şirketin hedef pazarına ne yankı uyandırıyor ve ne işe yaramıyor öğrenmek.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A369E-06C4-422F-95CE-6BDE60F02D7D}"/>
              </a:ext>
            </a:extLst>
          </p:cNvPr>
          <p:cNvSpPr txBox="1"/>
          <p:nvPr/>
        </p:nvSpPr>
        <p:spPr>
          <a:xfrm>
            <a:off x="3686175" y="55827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1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MVP, en önemli Lean-Startup tekniğidir.</a:t>
            </a:r>
            <a:endParaRPr lang="tr-TR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8104-7A3A-4B34-A0F4-2C7F92D4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275" y="137249"/>
            <a:ext cx="10515600" cy="1325563"/>
          </a:xfrm>
        </p:spPr>
        <p:txBody>
          <a:bodyPr/>
          <a:lstStyle/>
          <a:p>
            <a:r>
              <a:rPr lang="en-US"/>
              <a:t>MOSCOW Analizi</a:t>
            </a:r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2AFE2-F48C-4DF1-93E9-19E656D4AD2F}"/>
              </a:ext>
            </a:extLst>
          </p:cNvPr>
          <p:cNvSpPr txBox="1"/>
          <p:nvPr/>
        </p:nvSpPr>
        <p:spPr>
          <a:xfrm>
            <a:off x="428625" y="2750433"/>
            <a:ext cx="109251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buFont typeface="+mj-lt"/>
              <a:buAutoNum type="arabicPeriod"/>
            </a:pPr>
            <a:r>
              <a:rPr lang="tr-TR" b="1" i="0" u="sng">
                <a:effectLst/>
                <a:latin typeface="Source Serif Pro" panose="02040603050405020204" pitchFamily="18" charset="0"/>
              </a:rPr>
              <a:t>Must Have ( Olmazsa Olmaz)</a:t>
            </a:r>
            <a:r>
              <a:rPr lang="tr-TR" b="1" i="0">
                <a:effectLst/>
                <a:latin typeface="Source Serif Pro" panose="02040603050405020204" pitchFamily="18" charset="0"/>
              </a:rPr>
              <a:t> :</a:t>
            </a:r>
            <a:r>
              <a:rPr lang="tr-TR" b="0" i="0">
                <a:effectLst/>
                <a:latin typeface="Source Serif Pro" panose="02040603050405020204" pitchFamily="18" charset="0"/>
              </a:rPr>
              <a:t> Bu özellik olmadan uygulama canlı ortama alınamaz veya müşteriye teslim edilemez. Projenin başarısı için olmazsa olmaz kriterlerdir. Bu özellikler ayrıca MVP'yi oluşturan maddelerdir diyebiliriz. En yüksek önceliğe sahiptir.</a:t>
            </a:r>
            <a:endParaRPr lang="en-US" b="0" i="0">
              <a:effectLst/>
              <a:latin typeface="Source Serif Pro" panose="02040603050405020204" pitchFamily="18" charset="0"/>
            </a:endParaRPr>
          </a:p>
          <a:p>
            <a:pPr algn="l" fontAlgn="auto">
              <a:buFont typeface="+mj-lt"/>
              <a:buAutoNum type="arabicPeriod"/>
            </a:pPr>
            <a:endParaRPr lang="tr-TR" b="0" i="0">
              <a:effectLst/>
              <a:latin typeface="Source Serif Pro" panose="02040603050405020204" pitchFamily="18" charset="0"/>
            </a:endParaRPr>
          </a:p>
          <a:p>
            <a:pPr algn="l" fontAlgn="auto">
              <a:buFont typeface="+mj-lt"/>
              <a:buAutoNum type="arabicPeriod"/>
            </a:pPr>
            <a:r>
              <a:rPr lang="tr-TR" b="1" i="0" u="sng">
                <a:effectLst/>
                <a:latin typeface="Source Serif Pro" panose="02040603050405020204" pitchFamily="18" charset="0"/>
              </a:rPr>
              <a:t>Should Have (Olması Gerekenler)</a:t>
            </a:r>
            <a:r>
              <a:rPr lang="tr-TR" b="1" i="0">
                <a:effectLst/>
                <a:latin typeface="Source Serif Pro" panose="02040603050405020204" pitchFamily="18" charset="0"/>
              </a:rPr>
              <a:t> :</a:t>
            </a:r>
            <a:r>
              <a:rPr lang="tr-TR" b="0" i="0">
                <a:effectLst/>
                <a:latin typeface="Source Serif Pro" panose="02040603050405020204" pitchFamily="18" charset="0"/>
              </a:rPr>
              <a:t> Proje için önemli ancak kritik /hayati olmayan maddeleri temsil eder. Yapıldığında projeye katma değer sağlayan özelliklerdir. Bu özellikler olmadan proje eksik ama canlı ortama alınabilir. İkinci önceliğe sahip gereksinimlerdir.</a:t>
            </a:r>
            <a:endParaRPr lang="en-US" b="0" i="0">
              <a:effectLst/>
              <a:latin typeface="Source Serif Pro" panose="02040603050405020204" pitchFamily="18" charset="0"/>
            </a:endParaRPr>
          </a:p>
          <a:p>
            <a:pPr algn="l" fontAlgn="auto">
              <a:buFont typeface="+mj-lt"/>
              <a:buAutoNum type="arabicPeriod"/>
            </a:pPr>
            <a:endParaRPr lang="tr-TR" b="0" i="0">
              <a:effectLst/>
              <a:latin typeface="Source Serif Pro" panose="02040603050405020204" pitchFamily="18" charset="0"/>
            </a:endParaRPr>
          </a:p>
          <a:p>
            <a:pPr algn="l" fontAlgn="auto">
              <a:buFont typeface="+mj-lt"/>
              <a:buAutoNum type="arabicPeriod"/>
            </a:pPr>
            <a:r>
              <a:rPr lang="tr-TR" b="1" i="0" u="sng">
                <a:effectLst/>
                <a:latin typeface="Source Serif Pro" panose="02040603050405020204" pitchFamily="18" charset="0"/>
              </a:rPr>
              <a:t>Could Have (Olabilirler)</a:t>
            </a:r>
            <a:r>
              <a:rPr lang="tr-TR" b="1" i="0">
                <a:effectLst/>
                <a:latin typeface="Source Serif Pro" panose="02040603050405020204" pitchFamily="18" charset="0"/>
              </a:rPr>
              <a:t> : </a:t>
            </a:r>
            <a:r>
              <a:rPr lang="tr-TR" b="0" i="0">
                <a:effectLst/>
                <a:latin typeface="Source Serif Pro" panose="02040603050405020204" pitchFamily="18" charset="0"/>
              </a:rPr>
              <a:t>Yapıldığında müşteri memnuniyetini sağlayan özelliklerdir. Kaynak ve zaman kısıtı yoksa yapılması önerilen ancak yapılmadığında da projeyi başarısız yapmayan özelliklerdir.</a:t>
            </a:r>
            <a:endParaRPr lang="en-US" b="0" i="0">
              <a:effectLst/>
              <a:latin typeface="Source Serif Pro" panose="02040603050405020204" pitchFamily="18" charset="0"/>
            </a:endParaRPr>
          </a:p>
          <a:p>
            <a:pPr algn="l" fontAlgn="auto">
              <a:buFont typeface="+mj-lt"/>
              <a:buAutoNum type="arabicPeriod"/>
            </a:pPr>
            <a:endParaRPr lang="tr-TR" b="0" i="0">
              <a:effectLst/>
              <a:latin typeface="Source Serif Pro" panose="02040603050405020204" pitchFamily="18" charset="0"/>
            </a:endParaRPr>
          </a:p>
          <a:p>
            <a:pPr algn="l" fontAlgn="auto">
              <a:buFont typeface="+mj-lt"/>
              <a:buAutoNum type="arabicPeriod"/>
            </a:pPr>
            <a:r>
              <a:rPr lang="tr-TR" b="1" i="0" u="sng">
                <a:effectLst/>
                <a:latin typeface="Source Serif Pro" panose="02040603050405020204" pitchFamily="18" charset="0"/>
              </a:rPr>
              <a:t>Wont Have ( Şuanda olmayacaklar )</a:t>
            </a:r>
            <a:r>
              <a:rPr lang="tr-TR" b="1" i="0">
                <a:effectLst/>
                <a:latin typeface="Source Serif Pro" panose="02040603050405020204" pitchFamily="18" charset="0"/>
              </a:rPr>
              <a:t> :</a:t>
            </a:r>
            <a:r>
              <a:rPr lang="tr-TR" b="0" i="0">
                <a:effectLst/>
                <a:latin typeface="Source Serif Pro" panose="02040603050405020204" pitchFamily="18" charset="0"/>
              </a:rPr>
              <a:t> Şuanda projeye dahil edilmeyecek daha sonra tekrar gözden geçirilebilir maddeleri temsil eder. Bu kategorinin iyi belirlenmesi zaman ve bütçenin boşa harcanmasına engel olur.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988EE0-6666-4CB9-B72A-2DAAD1F2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390650"/>
            <a:ext cx="6343650" cy="11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1BF2-68DB-4F8A-A43F-AF2C38BB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>
                <a:solidFill>
                  <a:srgbClr val="212529"/>
                </a:solidFill>
                <a:effectLst/>
                <a:latin typeface="-apple-system"/>
              </a:rPr>
              <a:t>Maliyet-değer </a:t>
            </a:r>
            <a:r>
              <a:rPr lang="en-US" b="0" i="0">
                <a:solidFill>
                  <a:srgbClr val="212529"/>
                </a:solidFill>
                <a:effectLst/>
                <a:latin typeface="-apple-system"/>
              </a:rPr>
              <a:t>analizi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7E5D-54B5-4D2C-B52D-58DE8D36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/>
          <a:lstStyle/>
          <a:p>
            <a:r>
              <a:rPr lang="tr-T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işletmeler tarafından yapılacak bir proje/ürün/hizmetin maliyetlerine karşı elde edilecek finansal kazanç gibi faydaların toplamını gösteren analizdir</a:t>
            </a:r>
            <a:endParaRPr lang="en-US" b="0" i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tr-TR" sz="2000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elde edilecek faydaların bugünkü değeri</a:t>
            </a:r>
            <a:r>
              <a:rPr lang="en-US" sz="2000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000">
                <a:solidFill>
                  <a:srgbClr val="C00000"/>
                </a:solidFill>
                <a:latin typeface="arial" panose="020B0604020202020204" pitchFamily="34" charset="0"/>
              </a:rPr>
              <a:t> t</a:t>
            </a:r>
            <a:r>
              <a:rPr lang="tr-TR" sz="2000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oplam </a:t>
            </a:r>
            <a:r>
              <a:rPr lang="tr-TR" sz="2000" b="1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masrafların</a:t>
            </a:r>
            <a:r>
              <a:rPr lang="tr-TR" sz="2000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 bugünkü değeri</a:t>
            </a:r>
            <a:endParaRPr lang="en-US" sz="2000" b="0" i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tr-TR" sz="1800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(yatırım </a:t>
            </a:r>
            <a:r>
              <a:rPr lang="tr-TR" sz="1800" b="1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masrafları</a:t>
            </a:r>
            <a:r>
              <a:rPr lang="tr-TR" sz="1800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 + işletme ve bakım yenileme (onarım) </a:t>
            </a:r>
            <a:r>
              <a:rPr lang="tr-TR" sz="1800" b="1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masrafları</a:t>
            </a:r>
            <a:r>
              <a:rPr lang="tr-TR" sz="1800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</a:t>
            </a:r>
            <a:endParaRPr lang="tr-TR" sz="180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D72654-CF82-4226-A92D-0273B6A79031}"/>
              </a:ext>
            </a:extLst>
          </p:cNvPr>
          <p:cNvCxnSpPr/>
          <p:nvPr/>
        </p:nvCxnSpPr>
        <p:spPr>
          <a:xfrm>
            <a:off x="3371850" y="4000500"/>
            <a:ext cx="5667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11DB-897C-421F-862A-648D0464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65100"/>
            <a:ext cx="10515600" cy="1325563"/>
          </a:xfrm>
        </p:spPr>
        <p:txBody>
          <a:bodyPr/>
          <a:lstStyle/>
          <a:p>
            <a:pPr algn="ctr"/>
            <a:r>
              <a:rPr lang="tr-TR" b="1">
                <a:solidFill>
                  <a:srgbClr val="C00000"/>
                </a:solidFill>
              </a:rPr>
              <a:t>M</a:t>
            </a:r>
            <a:r>
              <a:rPr lang="en-US" b="1">
                <a:solidFill>
                  <a:srgbClr val="C00000"/>
                </a:solidFill>
              </a:rPr>
              <a:t>ODELLEME</a:t>
            </a:r>
            <a:r>
              <a:rPr lang="tr-TR" b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3BCB-F10D-43A0-B678-9831C1F7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9225"/>
            <a:ext cx="11153775" cy="47577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Modelleme, bir sistemi </a:t>
            </a:r>
            <a:r>
              <a:rPr lang="tr-TR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incelemek ve tanımlamak üzere basit bir örneğinin yapılmasıdır.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rgbClr val="000000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İ</a:t>
            </a:r>
            <a:r>
              <a:rPr lang="tr-T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ş süreçlerinin modellenmesi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r-T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İş Süreci Modeli ve Gösterim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tr-T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(BPMN)</a:t>
            </a:r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b="0" i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Yazılım sisteminin modellenmesi 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r-T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Birleşik Modelleme Dili (UML)</a:t>
            </a:r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u="sng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Modelleme araçları </a:t>
            </a:r>
            <a:r>
              <a:rPr lang="en-US" sz="2800" b="1" i="0">
                <a:solidFill>
                  <a:srgbClr val="444444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sz="2800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sz="2800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MS Visio</a:t>
            </a:r>
            <a:r>
              <a:rPr lang="tr-TR" sz="2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IBM </a:t>
            </a:r>
            <a:r>
              <a:rPr lang="tr-TR" sz="2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Rational Rose, SmartDraw</a:t>
            </a:r>
            <a:r>
              <a:rPr lang="en-US" sz="2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(Online)</a:t>
            </a:r>
            <a:r>
              <a:rPr lang="tr-TR" sz="2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tr-TR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tr-TR" b="1">
                <a:solidFill>
                  <a:srgbClr val="444444"/>
                </a:solidFill>
                <a:latin typeface="Open Sans" panose="020B0606030504020204" pitchFamily="34" charset="0"/>
              </a:rPr>
              <a:t>Draw.io</a:t>
            </a:r>
            <a:r>
              <a:rPr lang="en-US" sz="2800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(Online),</a:t>
            </a:r>
            <a:r>
              <a:rPr lang="tr-TR" b="1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-US" sz="2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UML Designer </a:t>
            </a:r>
            <a:r>
              <a:rPr lang="tr-TR" sz="2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veya Visual Paradigm</a:t>
            </a:r>
            <a:r>
              <a:rPr lang="tr-T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3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5C96-FE96-4155-96D3-C2BC228C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8" y="0"/>
            <a:ext cx="12076782" cy="1325563"/>
          </a:xfrm>
        </p:spPr>
        <p:txBody>
          <a:bodyPr>
            <a:normAutofit/>
          </a:bodyPr>
          <a:lstStyle/>
          <a:p>
            <a:r>
              <a:rPr lang="tr-TR" sz="40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İş Süreci Modeli ve Gösterim</a:t>
            </a:r>
            <a:r>
              <a:rPr lang="en-US" sz="40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tr-TR" sz="40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lang="en-US" sz="40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tr-TR" sz="3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(BPMN</a:t>
            </a:r>
            <a:r>
              <a:rPr lang="en-US" sz="3600">
                <a:solidFill>
                  <a:srgbClr val="000000"/>
                </a:solidFill>
                <a:latin typeface="Verdana" panose="020B0604030504040204" pitchFamily="34" charset="0"/>
              </a:rPr>
              <a:t>- Business Process Model and Notation</a:t>
            </a:r>
            <a:r>
              <a:rPr lang="tr-TR" sz="3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tr-TR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85D40-0164-43FC-8D98-F2C580251188}"/>
              </a:ext>
            </a:extLst>
          </p:cNvPr>
          <p:cNvSpPr txBox="1"/>
          <p:nvPr/>
        </p:nvSpPr>
        <p:spPr>
          <a:xfrm>
            <a:off x="828324" y="34807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b="1">
                <a:solidFill>
                  <a:srgbClr val="C00000"/>
                </a:solidFill>
                <a:latin typeface="-apple-system"/>
                <a:hlinkClick r:id="rId2" tooltip="Yüzme şerid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1) </a:t>
            </a:r>
            <a:r>
              <a:rPr lang="tr-TR" altLang="tr-TR" sz="2400" b="1">
                <a:solidFill>
                  <a:srgbClr val="C00000"/>
                </a:solidFill>
                <a:latin typeface="-apple-system"/>
                <a:hlinkClick r:id="rId2" tooltip="Yüzme şerid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Yüzme şeritleri</a:t>
            </a:r>
            <a:endParaRPr lang="tr-TR" altLang="tr-TR" sz="2400" b="1">
              <a:solidFill>
                <a:srgbClr val="C00000"/>
              </a:solidFill>
              <a:latin typeface="-apple-system"/>
            </a:endParaRP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96DFAC6-CC7A-4DB4-994E-49FC541F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18" y="4082843"/>
            <a:ext cx="5230157" cy="2247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25FB08-3F3F-4267-B0C8-495D4FCEC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68" y="4082843"/>
            <a:ext cx="5829300" cy="177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483D0-68F7-4E7F-8FEB-41089F383625}"/>
              </a:ext>
            </a:extLst>
          </p:cNvPr>
          <p:cNvSpPr txBox="1"/>
          <p:nvPr/>
        </p:nvSpPr>
        <p:spPr>
          <a:xfrm>
            <a:off x="214102" y="1500824"/>
            <a:ext cx="10838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İ</a:t>
            </a:r>
            <a:r>
              <a:rPr lang="tr-T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ş süreçlerinin grafiksel bir gösterimidir ve temel amacı </a:t>
            </a:r>
            <a:r>
              <a:rPr lang="tr-TR" b="0" i="0" u="sng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tüm </a:t>
            </a:r>
            <a:r>
              <a:rPr lang="en-US" u="sng">
                <a:solidFill>
                  <a:srgbClr val="000000"/>
                </a:solidFill>
                <a:latin typeface="Verdana" panose="020B0604030504040204" pitchFamily="34" charset="0"/>
              </a:rPr>
              <a:t>p</a:t>
            </a:r>
            <a:r>
              <a:rPr lang="en-US" b="0" i="0" u="sng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aydaşlar </a:t>
            </a:r>
            <a:r>
              <a:rPr lang="tr-TR" b="0" i="0" u="sng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tarafından kolayca anlaşılabilir</a:t>
            </a:r>
            <a:r>
              <a:rPr lang="en-US" b="0" i="0" u="sng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şekilde </a:t>
            </a:r>
            <a:r>
              <a:rPr lang="tr-TR" b="0" i="0" u="sng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u="sng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gösterilmesidir.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F5A6B-426E-4192-8EC9-4D5EC6D12FA4}"/>
              </a:ext>
            </a:extLst>
          </p:cNvPr>
          <p:cNvSpPr txBox="1"/>
          <p:nvPr/>
        </p:nvSpPr>
        <p:spPr>
          <a:xfrm>
            <a:off x="229518" y="2724478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BPMN Elementleri:</a:t>
            </a:r>
            <a:endParaRPr lang="tr-TR" sz="2800" b="1"/>
          </a:p>
        </p:txBody>
      </p:sp>
    </p:spTree>
    <p:extLst>
      <p:ext uri="{BB962C8B-B14F-4D97-AF65-F5344CB8AC3E}">
        <p14:creationId xmlns:p14="http://schemas.microsoft.com/office/powerpoint/2010/main" val="370627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59A-1647-400E-916E-DA52500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8425"/>
            <a:ext cx="10515600" cy="1325563"/>
          </a:xfrm>
        </p:spPr>
        <p:txBody>
          <a:bodyPr/>
          <a:lstStyle/>
          <a:p>
            <a:r>
              <a:rPr lang="en-US"/>
              <a:t>BPMN Elementleri:</a:t>
            </a:r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1F7DB-3E18-4DF2-888B-7CEBD50BB807}"/>
              </a:ext>
            </a:extLst>
          </p:cNvPr>
          <p:cNvSpPr txBox="1"/>
          <p:nvPr/>
        </p:nvSpPr>
        <p:spPr>
          <a:xfrm>
            <a:off x="629604" y="18189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b="1" u="sng">
                <a:solidFill>
                  <a:srgbClr val="C00000"/>
                </a:solidFill>
                <a:latin typeface="-apple-system"/>
              </a:rPr>
              <a:t>2) </a:t>
            </a:r>
            <a:r>
              <a:rPr lang="tr-TR" altLang="tr-TR" sz="2400" b="1" u="sng">
                <a:solidFill>
                  <a:srgbClr val="C00000"/>
                </a:solidFill>
                <a:latin typeface="-apple-system"/>
              </a:rPr>
              <a:t>Akış nesneleri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361516-CCF7-4D72-8068-55348B04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43" y="2500005"/>
            <a:ext cx="3447217" cy="2367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C0773-1471-4B44-96C1-DF96430F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17" y="4191178"/>
            <a:ext cx="4736465" cy="2460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16DEF-14B1-4BEB-B5D4-BF9F6E8F6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17" y="1818948"/>
            <a:ext cx="4736465" cy="232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43DD39-09BE-4D03-AC76-4E0604F3E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817" y="735927"/>
            <a:ext cx="4736465" cy="10375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81EF0-EF8D-4A89-8996-ADDF2AF481F3}"/>
              </a:ext>
            </a:extLst>
          </p:cNvPr>
          <p:cNvCxnSpPr/>
          <p:nvPr/>
        </p:nvCxnSpPr>
        <p:spPr>
          <a:xfrm flipV="1">
            <a:off x="4368800" y="1249680"/>
            <a:ext cx="1828800" cy="156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15901B-7701-469C-AC44-7EDBA786B94F}"/>
              </a:ext>
            </a:extLst>
          </p:cNvPr>
          <p:cNvCxnSpPr/>
          <p:nvPr/>
        </p:nvCxnSpPr>
        <p:spPr>
          <a:xfrm flipV="1">
            <a:off x="4376738" y="3257550"/>
            <a:ext cx="1833562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1945B7-AD39-4537-86E6-926B488B9BDD}"/>
              </a:ext>
            </a:extLst>
          </p:cNvPr>
          <p:cNvCxnSpPr/>
          <p:nvPr/>
        </p:nvCxnSpPr>
        <p:spPr>
          <a:xfrm>
            <a:off x="4368800" y="4467225"/>
            <a:ext cx="182880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09B7B81C556714E9D0311D011855520" ma:contentTypeVersion="5" ma:contentTypeDescription="Yeni belge oluşturun." ma:contentTypeScope="" ma:versionID="4fa786322abf43c19b12d6f9e5edc2b6">
  <xsd:schema xmlns:xsd="http://www.w3.org/2001/XMLSchema" xmlns:xs="http://www.w3.org/2001/XMLSchema" xmlns:p="http://schemas.microsoft.com/office/2006/metadata/properties" xmlns:ns2="a4bc6201-abfd-4c78-b90d-5ee1926577f2" targetNamespace="http://schemas.microsoft.com/office/2006/metadata/properties" ma:root="true" ma:fieldsID="424e623d4f79ad23e8822afc47656b50" ns2:_="">
    <xsd:import namespace="a4bc6201-abfd-4c78-b90d-5ee192657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c6201-abfd-4c78-b90d-5ee1926577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F42D19-EA2D-4328-BAD2-F8D08FD93F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3A6001-4B70-4044-887E-1B5FE6A7E72D}">
  <ds:schemaRefs>
    <ds:schemaRef ds:uri="a4bc6201-abfd-4c78-b90d-5ee1926577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A84975-378E-47EF-B91D-88EC784E20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34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Office Theme</vt:lpstr>
      <vt:lpstr>4.HAFTA  MODELLEME</vt:lpstr>
      <vt:lpstr>PowerPoint Sunusu</vt:lpstr>
      <vt:lpstr>Taleplerin Önceliklendirilmesi</vt:lpstr>
      <vt:lpstr>MVP (Minimum Viable Product)</vt:lpstr>
      <vt:lpstr>MOSCOW Analizi</vt:lpstr>
      <vt:lpstr>Maliyet-değer analizi</vt:lpstr>
      <vt:lpstr>MODELLEME </vt:lpstr>
      <vt:lpstr>İş Süreci Modeli ve Gösterimi  (BPMN- Business Process Model and Notation)</vt:lpstr>
      <vt:lpstr>BPMN Elementleri:</vt:lpstr>
      <vt:lpstr>BPMN Elementleri:</vt:lpstr>
      <vt:lpstr>PowerPoint Sunusu</vt:lpstr>
      <vt:lpstr>PowerPoint Sunusu</vt:lpstr>
      <vt:lpstr>PowerPoint Sunusu</vt:lpstr>
      <vt:lpstr>PowerPoint Sunusu</vt:lpstr>
      <vt:lpstr>BPMN tasarlarken;</vt:lpstr>
      <vt:lpstr>UML (Unified Modeling Language)</vt:lpstr>
      <vt:lpstr>PowerPoint Sunusu</vt:lpstr>
      <vt:lpstr>Modellemede en sık kullanılan diyagramlar;</vt:lpstr>
      <vt:lpstr>Davranışsal Diyagram</vt:lpstr>
      <vt:lpstr>Use Case Diyagram*</vt:lpstr>
      <vt:lpstr>Use Case Diyagram nasıl çizilir?</vt:lpstr>
      <vt:lpstr>Use Case Diyagramı</vt:lpstr>
      <vt:lpstr>Durum (Statechart) Diyagramı</vt:lpstr>
      <vt:lpstr>Durum (Statechart) Diyagramı</vt:lpstr>
      <vt:lpstr>PowerPoint Sunusu</vt:lpstr>
      <vt:lpstr>Activity Diyagram (Faaliyet Diyagramı)*</vt:lpstr>
      <vt:lpstr>PowerPoint Sunusu</vt:lpstr>
      <vt:lpstr>Yapısal Diyagramlar </vt:lpstr>
      <vt:lpstr>Class (Sınıf) Diyagramı*</vt:lpstr>
      <vt:lpstr>Nesne Diyagramı*</vt:lpstr>
      <vt:lpstr>PowerPoint Sunusu</vt:lpstr>
      <vt:lpstr>Etkileşim /Sıralama Diyagramı</vt:lpstr>
      <vt:lpstr>Ödev</vt:lpstr>
      <vt:lpstr>Modellemenin Avantajları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4.HAFTA  GEREKSİNİM ANALİZİ</dc:title>
  <dc:creator>GULISTAN GUZVELI</dc:creator>
  <cp:revision>6</cp:revision>
  <dcterms:created xsi:type="dcterms:W3CDTF">2021-10-14T21:09:55Z</dcterms:created>
  <dcterms:modified xsi:type="dcterms:W3CDTF">2022-03-28T00:36:21Z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bccecc-810d-4668-ab3d-74c5b08592e5_Enabled">
    <vt:lpwstr>true</vt:lpwstr>
  </property>
  <property fmtid="{D5CDD505-2E9C-101B-9397-08002B2CF9AE}" pid="3" name="MSIP_Label_d1bccecc-810d-4668-ab3d-74c5b08592e5_SetDate">
    <vt:lpwstr>2021-10-14T21:09:55Z</vt:lpwstr>
  </property>
  <property fmtid="{D5CDD505-2E9C-101B-9397-08002B2CF9AE}" pid="4" name="MSIP_Label_d1bccecc-810d-4668-ab3d-74c5b08592e5_Method">
    <vt:lpwstr>Standard</vt:lpwstr>
  </property>
  <property fmtid="{D5CDD505-2E9C-101B-9397-08002B2CF9AE}" pid="5" name="MSIP_Label_d1bccecc-810d-4668-ab3d-74c5b08592e5_Name">
    <vt:lpwstr>d1bccecc-810d-4668-ab3d-74c5b08592e5</vt:lpwstr>
  </property>
  <property fmtid="{D5CDD505-2E9C-101B-9397-08002B2CF9AE}" pid="6" name="MSIP_Label_d1bccecc-810d-4668-ab3d-74c5b08592e5_SiteId">
    <vt:lpwstr>6aedade5-1f23-4235-a473-873e1c3094e3</vt:lpwstr>
  </property>
  <property fmtid="{D5CDD505-2E9C-101B-9397-08002B2CF9AE}" pid="7" name="MSIP_Label_d1bccecc-810d-4668-ab3d-74c5b08592e5_ActionId">
    <vt:lpwstr>d776ed77-524e-467f-8211-297c9d495237</vt:lpwstr>
  </property>
  <property fmtid="{D5CDD505-2E9C-101B-9397-08002B2CF9AE}" pid="8" name="MSIP_Label_d1bccecc-810d-4668-ab3d-74c5b08592e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Şirket İçi (Internal)</vt:lpwstr>
  </property>
  <property fmtid="{D5CDD505-2E9C-101B-9397-08002B2CF9AE}" pid="11" name="ContentTypeId">
    <vt:lpwstr>0x010100709B7B81C556714E9D0311D011855520</vt:lpwstr>
  </property>
</Properties>
</file>