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116513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56224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403DF-B406-48D2-BBFD-7FA3B0451811}"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536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131914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403DF-B406-48D2-BBFD-7FA3B0451811}"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8475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276981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221210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37226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11153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ABC216-24A9-437F-A035-08511CD20F5A}"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21728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185429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0ABC216-24A9-437F-A035-08511CD20F5A}"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251959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0ABC216-24A9-437F-A035-08511CD20F5A}"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362277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BC216-24A9-437F-A035-08511CD20F5A}"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216672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123593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ABC216-24A9-437F-A035-08511CD20F5A}"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403DF-B406-48D2-BBFD-7FA3B0451811}" type="slidenum">
              <a:rPr lang="tr-TR" smtClean="0"/>
              <a:t>‹#›</a:t>
            </a:fld>
            <a:endParaRPr lang="tr-TR"/>
          </a:p>
        </p:txBody>
      </p:sp>
    </p:spTree>
    <p:extLst>
      <p:ext uri="{BB962C8B-B14F-4D97-AF65-F5344CB8AC3E}">
        <p14:creationId xmlns:p14="http://schemas.microsoft.com/office/powerpoint/2010/main" val="411877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ABC216-24A9-437F-A035-08511CD20F5A}" type="datetimeFigureOut">
              <a:rPr lang="tr-TR" smtClean="0"/>
              <a:t>19.03.2024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4403DF-B406-48D2-BBFD-7FA3B0451811}" type="slidenum">
              <a:rPr lang="tr-TR" smtClean="0"/>
              <a:t>‹#›</a:t>
            </a:fld>
            <a:endParaRPr lang="tr-TR"/>
          </a:p>
        </p:txBody>
      </p:sp>
    </p:spTree>
    <p:extLst>
      <p:ext uri="{BB962C8B-B14F-4D97-AF65-F5344CB8AC3E}">
        <p14:creationId xmlns:p14="http://schemas.microsoft.com/office/powerpoint/2010/main" val="342029644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F1F13-EA0F-64A4-6896-635D6ED32F6D}"/>
              </a:ext>
            </a:extLst>
          </p:cNvPr>
          <p:cNvSpPr>
            <a:spLocks noGrp="1"/>
          </p:cNvSpPr>
          <p:nvPr>
            <p:ph type="ctrTitle"/>
          </p:nvPr>
        </p:nvSpPr>
        <p:spPr/>
        <p:txBody>
          <a:bodyPr>
            <a:normAutofit fontScale="90000"/>
          </a:bodyPr>
          <a:lstStyle/>
          <a:p>
            <a:r>
              <a:rPr lang="tr-TR" sz="4000" b="1" i="1" u="sng" dirty="0">
                <a:solidFill>
                  <a:schemeClr val="accent1">
                    <a:lumMod val="75000"/>
                  </a:schemeClr>
                </a:solidFill>
              </a:rPr>
              <a:t>İlişkisel ve İlişkisel Olmayan (</a:t>
            </a:r>
            <a:r>
              <a:rPr lang="tr-TR" sz="4000" b="1" i="1" u="sng" dirty="0" err="1">
                <a:solidFill>
                  <a:schemeClr val="accent1">
                    <a:lumMod val="75000"/>
                  </a:schemeClr>
                </a:solidFill>
              </a:rPr>
              <a:t>NoSQL</a:t>
            </a:r>
            <a:r>
              <a:rPr lang="tr-TR" sz="4000" b="1" i="1" u="sng" dirty="0">
                <a:solidFill>
                  <a:schemeClr val="accent1">
                    <a:lumMod val="75000"/>
                  </a:schemeClr>
                </a:solidFill>
              </a:rPr>
              <a:t>) Veri Tabanı Sistemleri Mimari Performansının Yönetim Bilişim Sistemleri Kapsamında İncelenmesi</a:t>
            </a:r>
          </a:p>
        </p:txBody>
      </p:sp>
      <p:sp>
        <p:nvSpPr>
          <p:cNvPr id="3" name="Alt Başlık 2">
            <a:extLst>
              <a:ext uri="{FF2B5EF4-FFF2-40B4-BE49-F238E27FC236}">
                <a16:creationId xmlns:a16="http://schemas.microsoft.com/office/drawing/2014/main" id="{95D7575E-9921-8946-DC25-0EA5D6DB3EE9}"/>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54492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A9F44-624C-10B2-C18A-0B6BB3875970}"/>
              </a:ext>
            </a:extLst>
          </p:cNvPr>
          <p:cNvSpPr>
            <a:spLocks noGrp="1"/>
          </p:cNvSpPr>
          <p:nvPr>
            <p:ph type="title"/>
          </p:nvPr>
        </p:nvSpPr>
        <p:spPr>
          <a:xfrm>
            <a:off x="2592925" y="624110"/>
            <a:ext cx="8911687" cy="611132"/>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A0F37901-F119-A3C1-726A-30597A676384}"/>
              </a:ext>
            </a:extLst>
          </p:cNvPr>
          <p:cNvSpPr>
            <a:spLocks noGrp="1"/>
          </p:cNvSpPr>
          <p:nvPr>
            <p:ph idx="1"/>
          </p:nvPr>
        </p:nvSpPr>
        <p:spPr>
          <a:xfrm>
            <a:off x="2592925" y="1540189"/>
            <a:ext cx="8915400" cy="3777622"/>
          </a:xfrm>
        </p:spPr>
        <p:txBody>
          <a:bodyPr/>
          <a:lstStyle/>
          <a:p>
            <a:r>
              <a:rPr lang="tr-TR" dirty="0"/>
              <a:t>6- Nesne ilişkisel veri modeli: Nesne ilişkisel veri tabanı, ilişkisel işlevselliğin üzerine nesne yönelimli özellikler içerir. </a:t>
            </a:r>
          </a:p>
        </p:txBody>
      </p:sp>
      <p:pic>
        <p:nvPicPr>
          <p:cNvPr id="5" name="Resim 4">
            <a:extLst>
              <a:ext uri="{FF2B5EF4-FFF2-40B4-BE49-F238E27FC236}">
                <a16:creationId xmlns:a16="http://schemas.microsoft.com/office/drawing/2014/main" id="{4AD828EA-3373-AF99-7C9B-A1C819176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71" y="2604972"/>
            <a:ext cx="6855432" cy="3017786"/>
          </a:xfrm>
          <a:prstGeom prst="rect">
            <a:avLst/>
          </a:prstGeom>
        </p:spPr>
      </p:pic>
    </p:spTree>
    <p:extLst>
      <p:ext uri="{BB962C8B-B14F-4D97-AF65-F5344CB8AC3E}">
        <p14:creationId xmlns:p14="http://schemas.microsoft.com/office/powerpoint/2010/main" val="4356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122D9-A630-5039-4891-EE9B0FFA2C85}"/>
              </a:ext>
            </a:extLst>
          </p:cNvPr>
          <p:cNvSpPr>
            <a:spLocks noGrp="1"/>
          </p:cNvSpPr>
          <p:nvPr>
            <p:ph type="title"/>
          </p:nvPr>
        </p:nvSpPr>
        <p:spPr>
          <a:xfrm>
            <a:off x="2592925" y="624110"/>
            <a:ext cx="8911687" cy="498837"/>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BBE6BD58-9651-99D3-93BD-9BC11F856E7C}"/>
              </a:ext>
            </a:extLst>
          </p:cNvPr>
          <p:cNvSpPr>
            <a:spLocks noGrp="1"/>
          </p:cNvSpPr>
          <p:nvPr>
            <p:ph idx="1"/>
          </p:nvPr>
        </p:nvSpPr>
        <p:spPr>
          <a:xfrm>
            <a:off x="2592925" y="1540189"/>
            <a:ext cx="8915400" cy="3777622"/>
          </a:xfrm>
        </p:spPr>
        <p:txBody>
          <a:bodyPr/>
          <a:lstStyle/>
          <a:p>
            <a:r>
              <a:rPr lang="tr-TR" dirty="0"/>
              <a:t>7- Çoklu Ortam Veri Modeli: Çoklu ortam veri tabanları nesne ilişkisel veri tabanları ile büyük benzerlikler gösterir. . Çoklu ortam veri tabanlarının desteklemesi gereken üç temel özellik; Veri miktarı, Süreklilik ve Senkronizasyondur.</a:t>
            </a:r>
          </a:p>
          <a:p>
            <a:pPr marL="0" indent="0">
              <a:buNone/>
            </a:pPr>
            <a:endParaRPr lang="tr-TR" dirty="0"/>
          </a:p>
          <a:p>
            <a:r>
              <a:rPr lang="tr-TR" dirty="0"/>
              <a:t>8- Dağıtık Veri Modeli: Dağıtık veri tabanları, iki ya da daha fazla bilgisayarda depolanan ve bir ağ üzerinde dağıtılan bilgiler için kullanılan veri tabanı grubudur. Veri tabanını ağ üzerinden paralel kullanmak için parçalara ayırmak, sorguların daha hızlı işlenmesini sağlar. </a:t>
            </a:r>
          </a:p>
        </p:txBody>
      </p:sp>
    </p:spTree>
    <p:extLst>
      <p:ext uri="{BB962C8B-B14F-4D97-AF65-F5344CB8AC3E}">
        <p14:creationId xmlns:p14="http://schemas.microsoft.com/office/powerpoint/2010/main" val="373927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10852E-9C85-F927-D917-7C1108B408DF}"/>
              </a:ext>
            </a:extLst>
          </p:cNvPr>
          <p:cNvSpPr>
            <a:spLocks noGrp="1"/>
          </p:cNvSpPr>
          <p:nvPr>
            <p:ph type="title"/>
          </p:nvPr>
        </p:nvSpPr>
        <p:spPr>
          <a:xfrm>
            <a:off x="2592925" y="624110"/>
            <a:ext cx="8911687" cy="721158"/>
          </a:xfrm>
        </p:spPr>
        <p:txBody>
          <a:bodyPr>
            <a:normAutofit/>
          </a:bodyPr>
          <a:lstStyle/>
          <a:p>
            <a:pPr algn="ctr"/>
            <a:r>
              <a:rPr lang="it-IT" sz="2400" dirty="0">
                <a:solidFill>
                  <a:schemeClr val="tx1">
                    <a:lumMod val="75000"/>
                    <a:lumOff val="25000"/>
                  </a:schemeClr>
                </a:solidFill>
                <a:highlight>
                  <a:srgbClr val="C0C0C0"/>
                </a:highlight>
              </a:rPr>
              <a:t>VER</a:t>
            </a:r>
            <a:r>
              <a:rPr lang="tr-TR" sz="2400" dirty="0">
                <a:solidFill>
                  <a:schemeClr val="tx1">
                    <a:lumMod val="75000"/>
                    <a:lumOff val="25000"/>
                  </a:schemeClr>
                </a:solidFill>
                <a:highlight>
                  <a:srgbClr val="C0C0C0"/>
                </a:highlight>
              </a:rPr>
              <a:t>i</a:t>
            </a:r>
            <a:r>
              <a:rPr lang="it-IT" sz="2400" dirty="0">
                <a:solidFill>
                  <a:schemeClr val="tx1">
                    <a:lumMod val="75000"/>
                    <a:lumOff val="25000"/>
                  </a:schemeClr>
                </a:solidFill>
                <a:highlight>
                  <a:srgbClr val="C0C0C0"/>
                </a:highlight>
              </a:rPr>
              <a:t> TABANI TASARIMI (DATABASE DESIGN</a:t>
            </a:r>
            <a:r>
              <a:rPr lang="it-IT" sz="2400" u="sng" dirty="0">
                <a:highlight>
                  <a:srgbClr val="C0C0C0"/>
                </a:highlight>
              </a:rPr>
              <a:t>)</a:t>
            </a:r>
            <a:endParaRPr lang="tr-TR" sz="2400" u="sng" dirty="0">
              <a:highlight>
                <a:srgbClr val="C0C0C0"/>
              </a:highlight>
            </a:endParaRPr>
          </a:p>
        </p:txBody>
      </p:sp>
      <p:sp>
        <p:nvSpPr>
          <p:cNvPr id="3" name="İçerik Yer Tutucusu 2">
            <a:extLst>
              <a:ext uri="{FF2B5EF4-FFF2-40B4-BE49-F238E27FC236}">
                <a16:creationId xmlns:a16="http://schemas.microsoft.com/office/drawing/2014/main" id="{29B6E1E3-D8B1-2D12-5977-FA0C1EBBE5FB}"/>
              </a:ext>
            </a:extLst>
          </p:cNvPr>
          <p:cNvSpPr>
            <a:spLocks noGrp="1"/>
          </p:cNvSpPr>
          <p:nvPr>
            <p:ph idx="1"/>
          </p:nvPr>
        </p:nvSpPr>
        <p:spPr>
          <a:xfrm>
            <a:off x="2592925" y="1396400"/>
            <a:ext cx="8915400" cy="3777622"/>
          </a:xfrm>
        </p:spPr>
        <p:txBody>
          <a:bodyPr/>
          <a:lstStyle/>
          <a:p>
            <a:r>
              <a:rPr lang="tr-TR" dirty="0"/>
              <a:t>Veri tabanı tasarımında gereksinimler ve beklentiler gerçeklikle modellenerek veri tabanına aktarılır. </a:t>
            </a:r>
          </a:p>
          <a:p>
            <a:r>
              <a:rPr lang="tr-TR" dirty="0"/>
              <a:t>İlk olarak kullanıcı gereksinimleri belirlenir. Bu gereksinimler, veri tabanında yer alacak veri gruplarını, verilerin tiplerini ve verinin fiziksel olarak depolanması için kullanılacak olan veri yapılarını belirler. Şema oluşturulur. Kullanıcı ve bilgisayar düzeyleri sırasıyla ''kavramsal'' ve ''fiziksel'' düzeyler, bu düzeylerdeki şemalar da “kavramsal şema” ve “iç şema” olarak anılırlar. </a:t>
            </a:r>
          </a:p>
        </p:txBody>
      </p:sp>
      <p:pic>
        <p:nvPicPr>
          <p:cNvPr id="5" name="Resim 4">
            <a:extLst>
              <a:ext uri="{FF2B5EF4-FFF2-40B4-BE49-F238E27FC236}">
                <a16:creationId xmlns:a16="http://schemas.microsoft.com/office/drawing/2014/main" id="{DB3ACB9C-5871-EEAE-D744-141A37B9C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367" y="3811930"/>
            <a:ext cx="4560663" cy="2421960"/>
          </a:xfrm>
          <a:prstGeom prst="rect">
            <a:avLst/>
          </a:prstGeom>
        </p:spPr>
      </p:pic>
    </p:spTree>
    <p:extLst>
      <p:ext uri="{BB962C8B-B14F-4D97-AF65-F5344CB8AC3E}">
        <p14:creationId xmlns:p14="http://schemas.microsoft.com/office/powerpoint/2010/main" val="382014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F09F9E-7A28-B2C7-2114-765D8E036DDE}"/>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1D9067C3-DBEE-6734-84FF-274AACC75A02}"/>
              </a:ext>
            </a:extLst>
          </p:cNvPr>
          <p:cNvSpPr>
            <a:spLocks noGrp="1"/>
          </p:cNvSpPr>
          <p:nvPr>
            <p:ph idx="1"/>
          </p:nvPr>
        </p:nvSpPr>
        <p:spPr>
          <a:xfrm>
            <a:off x="2589212" y="1379621"/>
            <a:ext cx="8915400" cy="4531601"/>
          </a:xfrm>
        </p:spPr>
        <p:txBody>
          <a:bodyPr/>
          <a:lstStyle/>
          <a:p>
            <a:r>
              <a:rPr lang="tr-TR" dirty="0"/>
              <a:t>Geleneksel veri tabanı tasarımı, kullanıcı düzeyinden fiziksel düzeye doğrudur. Kavramsal tasarımda gereksinimlere göre kavramsal şema belirlenir. Kavramsal şema, ortalama veri tabanı kullanıcısı için, veri tabanının yapısını genel olarak tanımlar. Kullanıcıların veri tabanının yapısını anlamalarına ve böylece uygulamalarını modellemelerini sağlar. Kavramsal şema, yazılım ve donanımdan bağımsızdır ve son kullanıcı tarafından anlaşılması da daha kolaydır.</a:t>
            </a:r>
          </a:p>
          <a:p>
            <a:r>
              <a:rPr lang="tr-TR" dirty="0"/>
              <a:t>Fiziksel tasarım aşamasında, verinin en yüksek verim için, veri tabanında fiziksel olarak nasıl organize edilmesi gerektiği belirlenir. Sonuç, iç şemadır. İç şema depolama yapılarını, kayıt formatlarını, kayıt alanlarını, veri tabanına giriş yol ve yöntemleri ile veri tabanının fiziksel gerçekleştirimini ilgilendiren diğer bütün detayları tanımlar.</a:t>
            </a:r>
          </a:p>
        </p:txBody>
      </p:sp>
    </p:spTree>
    <p:extLst>
      <p:ext uri="{BB962C8B-B14F-4D97-AF65-F5344CB8AC3E}">
        <p14:creationId xmlns:p14="http://schemas.microsoft.com/office/powerpoint/2010/main" val="299856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ACC90F-CC02-B35C-2404-800C5FB287D1}"/>
              </a:ext>
            </a:extLst>
          </p:cNvPr>
          <p:cNvSpPr>
            <a:spLocks noGrp="1"/>
          </p:cNvSpPr>
          <p:nvPr>
            <p:ph type="title"/>
          </p:nvPr>
        </p:nvSpPr>
        <p:spPr/>
        <p:txBody>
          <a:bodyPr>
            <a:normAutofit/>
          </a:bodyPr>
          <a:lstStyle/>
          <a:p>
            <a:pPr algn="ctr"/>
            <a:r>
              <a:rPr lang="tr-TR" sz="2400" dirty="0">
                <a:highlight>
                  <a:srgbClr val="C0C0C0"/>
                </a:highlight>
              </a:rPr>
              <a:t>İLİŞKİSEL VE İLİŞKİSEL OLMAYAN (</a:t>
            </a:r>
            <a:r>
              <a:rPr lang="tr-TR" sz="2400" dirty="0" err="1">
                <a:highlight>
                  <a:srgbClr val="C0C0C0"/>
                </a:highlight>
              </a:rPr>
              <a:t>NoSQL</a:t>
            </a:r>
            <a:r>
              <a:rPr lang="tr-TR" sz="2400" dirty="0">
                <a:highlight>
                  <a:srgbClr val="C0C0C0"/>
                </a:highlight>
              </a:rPr>
              <a:t>) VERİ TABANI SİSTEMLERİ (RELATIONAL AND NON RELATIONAL DATABASE (</a:t>
            </a:r>
            <a:r>
              <a:rPr lang="tr-TR" sz="2400" dirty="0" err="1">
                <a:highlight>
                  <a:srgbClr val="C0C0C0"/>
                </a:highlight>
              </a:rPr>
              <a:t>NoSQL</a:t>
            </a:r>
            <a:r>
              <a:rPr lang="tr-TR" sz="2400" dirty="0">
                <a:highlight>
                  <a:srgbClr val="C0C0C0"/>
                </a:highlight>
              </a:rPr>
              <a:t>) SYSTEMS)</a:t>
            </a:r>
          </a:p>
        </p:txBody>
      </p:sp>
      <p:sp>
        <p:nvSpPr>
          <p:cNvPr id="3" name="İçerik Yer Tutucusu 2">
            <a:extLst>
              <a:ext uri="{FF2B5EF4-FFF2-40B4-BE49-F238E27FC236}">
                <a16:creationId xmlns:a16="http://schemas.microsoft.com/office/drawing/2014/main" id="{22358DC0-3C5C-738B-656E-A0A268982792}"/>
              </a:ext>
            </a:extLst>
          </p:cNvPr>
          <p:cNvSpPr>
            <a:spLocks noGrp="1"/>
          </p:cNvSpPr>
          <p:nvPr>
            <p:ph idx="1"/>
          </p:nvPr>
        </p:nvSpPr>
        <p:spPr/>
        <p:txBody>
          <a:bodyPr/>
          <a:lstStyle/>
          <a:p>
            <a:r>
              <a:rPr lang="tr-TR" dirty="0"/>
              <a:t>İlişkisel Veri Tabanı (</a:t>
            </a:r>
            <a:r>
              <a:rPr lang="tr-TR" dirty="0" err="1"/>
              <a:t>Relational</a:t>
            </a:r>
            <a:r>
              <a:rPr lang="tr-TR" dirty="0"/>
              <a:t> Database </a:t>
            </a:r>
            <a:r>
              <a:rPr lang="tr-TR" dirty="0" err="1"/>
              <a:t>System</a:t>
            </a:r>
            <a:r>
              <a:rPr lang="tr-TR" dirty="0"/>
              <a:t>): Günümüzde en yaygın kullanılan veri tabanı sistemlerinden biridir. Satır ve sütunların meydana getirdiği tablolardan oluşur. Bu tablolar birbiri ile ilişkileri olan tablolardır. En az iki tablodan oluşur. Her bir tablo, belli yapıya uygun verileri saklamak üzere tasarlanır.             </a:t>
            </a:r>
          </a:p>
          <a:p>
            <a:r>
              <a:rPr lang="tr-TR" dirty="0"/>
              <a:t>ACID; klasik ilişkisel veri tabanı sistemlerinde sağlanan temel özellikler:</a:t>
            </a:r>
          </a:p>
          <a:p>
            <a:r>
              <a:rPr lang="tr-TR" dirty="0"/>
              <a:t> Bölünmezlik (</a:t>
            </a:r>
            <a:r>
              <a:rPr lang="tr-TR" dirty="0" err="1"/>
              <a:t>Atomicity</a:t>
            </a:r>
            <a:r>
              <a:rPr lang="tr-TR" dirty="0"/>
              <a:t>) </a:t>
            </a:r>
          </a:p>
          <a:p>
            <a:r>
              <a:rPr lang="tr-TR" dirty="0"/>
              <a:t> Tutarlılık (</a:t>
            </a:r>
            <a:r>
              <a:rPr lang="tr-TR" dirty="0" err="1"/>
              <a:t>Consistency</a:t>
            </a:r>
            <a:r>
              <a:rPr lang="tr-TR" dirty="0"/>
              <a:t>)</a:t>
            </a:r>
          </a:p>
          <a:p>
            <a:r>
              <a:rPr lang="tr-TR" dirty="0"/>
              <a:t> İzolasyon (</a:t>
            </a:r>
            <a:r>
              <a:rPr lang="tr-TR" dirty="0" err="1"/>
              <a:t>Isolation</a:t>
            </a:r>
            <a:r>
              <a:rPr lang="tr-TR" dirty="0"/>
              <a:t>) </a:t>
            </a:r>
          </a:p>
          <a:p>
            <a:r>
              <a:rPr lang="tr-TR" dirty="0"/>
              <a:t> Dayanıklılık (</a:t>
            </a:r>
            <a:r>
              <a:rPr lang="tr-TR" dirty="0" err="1"/>
              <a:t>Durability</a:t>
            </a:r>
            <a:r>
              <a:rPr lang="tr-TR" dirty="0"/>
              <a:t>) </a:t>
            </a:r>
          </a:p>
        </p:txBody>
      </p:sp>
    </p:spTree>
    <p:extLst>
      <p:ext uri="{BB962C8B-B14F-4D97-AF65-F5344CB8AC3E}">
        <p14:creationId xmlns:p14="http://schemas.microsoft.com/office/powerpoint/2010/main" val="54716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65DDC0-C45A-913B-4EF5-1C55A4418956}"/>
              </a:ext>
            </a:extLst>
          </p:cNvPr>
          <p:cNvSpPr>
            <a:spLocks noGrp="1"/>
          </p:cNvSpPr>
          <p:nvPr>
            <p:ph type="title"/>
          </p:nvPr>
        </p:nvSpPr>
        <p:spPr>
          <a:xfrm>
            <a:off x="2585499" y="720363"/>
            <a:ext cx="8919113" cy="290290"/>
          </a:xfrm>
        </p:spPr>
        <p:txBody>
          <a:bodyPr>
            <a:normAutofit fontScale="90000"/>
          </a:bodyPr>
          <a:lstStyle/>
          <a:p>
            <a:endParaRPr lang="tr-TR" sz="1800" dirty="0"/>
          </a:p>
        </p:txBody>
      </p:sp>
      <p:sp>
        <p:nvSpPr>
          <p:cNvPr id="3" name="İçerik Yer Tutucusu 2">
            <a:extLst>
              <a:ext uri="{FF2B5EF4-FFF2-40B4-BE49-F238E27FC236}">
                <a16:creationId xmlns:a16="http://schemas.microsoft.com/office/drawing/2014/main" id="{DE304F0F-6B51-D771-038D-BFBDD78EAADC}"/>
              </a:ext>
            </a:extLst>
          </p:cNvPr>
          <p:cNvSpPr>
            <a:spLocks noGrp="1"/>
          </p:cNvSpPr>
          <p:nvPr>
            <p:ph idx="1"/>
          </p:nvPr>
        </p:nvSpPr>
        <p:spPr>
          <a:xfrm>
            <a:off x="2589212" y="1264262"/>
            <a:ext cx="8915400" cy="3777622"/>
          </a:xfrm>
        </p:spPr>
        <p:txBody>
          <a:bodyPr/>
          <a:lstStyle/>
          <a:p>
            <a:r>
              <a:rPr lang="tr-TR" dirty="0"/>
              <a:t>İlişkisel Olmayan (</a:t>
            </a:r>
            <a:r>
              <a:rPr lang="tr-TR" dirty="0" err="1"/>
              <a:t>NoSQL</a:t>
            </a:r>
            <a:r>
              <a:rPr lang="tr-TR" dirty="0"/>
              <a:t>) Veri tabanı (</a:t>
            </a:r>
            <a:r>
              <a:rPr lang="tr-TR" dirty="0" err="1"/>
              <a:t>Non-Relational</a:t>
            </a:r>
            <a:r>
              <a:rPr lang="tr-TR" dirty="0"/>
              <a:t> Database </a:t>
            </a:r>
            <a:r>
              <a:rPr lang="tr-TR" dirty="0" err="1"/>
              <a:t>System</a:t>
            </a:r>
            <a:r>
              <a:rPr lang="tr-TR" dirty="0"/>
              <a:t>): İlişkisel veri tabanı sistemlerine alternatif bir çözüm olarak ortaya çıkmıştır. İlişkisel olamayan veri </a:t>
            </a:r>
            <a:r>
              <a:rPr lang="tr-TR" dirty="0" err="1"/>
              <a:t>tabanlar,ı</a:t>
            </a:r>
            <a:r>
              <a:rPr lang="tr-TR" dirty="0"/>
              <a:t> yatay olarak ölçeklendirilen bir veri depolama sistemidir  </a:t>
            </a:r>
          </a:p>
          <a:p>
            <a:r>
              <a:rPr lang="tr-TR" dirty="0"/>
              <a:t>İlişkisel veri tabanlarının kullandığı ACID </a:t>
            </a:r>
            <a:r>
              <a:rPr lang="tr-TR" dirty="0" err="1"/>
              <a:t>işlemselliğine</a:t>
            </a:r>
            <a:r>
              <a:rPr lang="tr-TR" dirty="0"/>
              <a:t> karşın </a:t>
            </a:r>
            <a:r>
              <a:rPr lang="tr-TR" dirty="0" err="1"/>
              <a:t>NoSQL</a:t>
            </a:r>
            <a:r>
              <a:rPr lang="tr-TR" dirty="0"/>
              <a:t> “BASE” (</a:t>
            </a:r>
            <a:r>
              <a:rPr lang="tr-TR" dirty="0" err="1"/>
              <a:t>Basically</a:t>
            </a:r>
            <a:r>
              <a:rPr lang="tr-TR" dirty="0"/>
              <a:t> </a:t>
            </a:r>
            <a:r>
              <a:rPr lang="tr-TR" dirty="0" err="1"/>
              <a:t>Available</a:t>
            </a:r>
            <a:r>
              <a:rPr lang="tr-TR" dirty="0"/>
              <a:t>- </a:t>
            </a:r>
            <a:r>
              <a:rPr lang="tr-TR" dirty="0" err="1"/>
              <a:t>Soft</a:t>
            </a:r>
            <a:r>
              <a:rPr lang="tr-TR" dirty="0"/>
              <a:t> </a:t>
            </a:r>
            <a:r>
              <a:rPr lang="tr-TR" dirty="0" err="1"/>
              <a:t>state</a:t>
            </a:r>
            <a:r>
              <a:rPr lang="tr-TR" dirty="0"/>
              <a:t>- </a:t>
            </a:r>
            <a:r>
              <a:rPr lang="tr-TR" dirty="0" err="1"/>
              <a:t>Eventually</a:t>
            </a:r>
            <a:r>
              <a:rPr lang="tr-TR" dirty="0"/>
              <a:t> </a:t>
            </a:r>
            <a:r>
              <a:rPr lang="tr-TR" dirty="0" err="1"/>
              <a:t>consistent</a:t>
            </a:r>
            <a:r>
              <a:rPr lang="tr-TR" dirty="0"/>
              <a:t>) kısaltması ile ifade edilir. </a:t>
            </a:r>
          </a:p>
          <a:p>
            <a:r>
              <a:rPr lang="tr-TR" dirty="0"/>
              <a:t>Kolay Ulaşılabilirlik (</a:t>
            </a:r>
            <a:r>
              <a:rPr lang="tr-TR" dirty="0" err="1"/>
              <a:t>Basically</a:t>
            </a:r>
            <a:r>
              <a:rPr lang="tr-TR" dirty="0"/>
              <a:t> </a:t>
            </a:r>
            <a:r>
              <a:rPr lang="tr-TR" dirty="0" err="1"/>
              <a:t>Available</a:t>
            </a:r>
            <a:r>
              <a:rPr lang="tr-TR" dirty="0"/>
              <a:t>)</a:t>
            </a:r>
          </a:p>
          <a:p>
            <a:r>
              <a:rPr lang="tr-TR" dirty="0"/>
              <a:t>Esnek Durum (</a:t>
            </a:r>
            <a:r>
              <a:rPr lang="tr-TR" dirty="0" err="1"/>
              <a:t>Soft</a:t>
            </a:r>
            <a:r>
              <a:rPr lang="tr-TR" dirty="0"/>
              <a:t> </a:t>
            </a:r>
            <a:r>
              <a:rPr lang="tr-TR" dirty="0" err="1"/>
              <a:t>state</a:t>
            </a:r>
            <a:r>
              <a:rPr lang="tr-TR" dirty="0"/>
              <a:t>)</a:t>
            </a:r>
          </a:p>
          <a:p>
            <a:r>
              <a:rPr lang="it-IT" dirty="0"/>
              <a:t>Eninde sonunda Tutarlı (Eventually consistent)</a:t>
            </a:r>
            <a:r>
              <a:rPr lang="tr-TR" dirty="0"/>
              <a:t> </a:t>
            </a:r>
          </a:p>
          <a:p>
            <a:endParaRPr lang="tr-TR" dirty="0"/>
          </a:p>
          <a:p>
            <a:endParaRPr lang="tr-TR" dirty="0"/>
          </a:p>
        </p:txBody>
      </p:sp>
    </p:spTree>
    <p:extLst>
      <p:ext uri="{BB962C8B-B14F-4D97-AF65-F5344CB8AC3E}">
        <p14:creationId xmlns:p14="http://schemas.microsoft.com/office/powerpoint/2010/main" val="38883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3ECB31-73C1-DA4B-9AC9-A1AC9912CECF}"/>
              </a:ext>
            </a:extLst>
          </p:cNvPr>
          <p:cNvSpPr>
            <a:spLocks noGrp="1"/>
          </p:cNvSpPr>
          <p:nvPr>
            <p:ph type="title"/>
          </p:nvPr>
        </p:nvSpPr>
        <p:spPr/>
        <p:txBody>
          <a:bodyPr>
            <a:normAutofit/>
          </a:bodyPr>
          <a:lstStyle/>
          <a:p>
            <a:pPr algn="ctr"/>
            <a:r>
              <a:rPr lang="en-US" sz="2400" dirty="0">
                <a:highlight>
                  <a:srgbClr val="C0C0C0"/>
                </a:highlight>
              </a:rPr>
              <a:t>VER</a:t>
            </a:r>
            <a:r>
              <a:rPr lang="tr-TR" sz="2400" dirty="0">
                <a:highlight>
                  <a:srgbClr val="C0C0C0"/>
                </a:highlight>
              </a:rPr>
              <a:t>i </a:t>
            </a:r>
            <a:r>
              <a:rPr lang="en-US" sz="2400" dirty="0">
                <a:highlight>
                  <a:srgbClr val="C0C0C0"/>
                </a:highlight>
              </a:rPr>
              <a:t>TABANI M</a:t>
            </a:r>
            <a:r>
              <a:rPr lang="tr-TR" sz="2400" dirty="0">
                <a:highlight>
                  <a:srgbClr val="C0C0C0"/>
                </a:highlight>
              </a:rPr>
              <a:t>i</a:t>
            </a:r>
            <a:r>
              <a:rPr lang="en-US" sz="2400" dirty="0">
                <a:highlight>
                  <a:srgbClr val="C0C0C0"/>
                </a:highlight>
              </a:rPr>
              <a:t>MAR</a:t>
            </a:r>
            <a:r>
              <a:rPr lang="tr-TR" sz="2400" dirty="0">
                <a:highlight>
                  <a:srgbClr val="C0C0C0"/>
                </a:highlight>
              </a:rPr>
              <a:t>i</a:t>
            </a:r>
            <a:r>
              <a:rPr lang="en-US" sz="2400" dirty="0">
                <a:highlight>
                  <a:srgbClr val="C0C0C0"/>
                </a:highlight>
              </a:rPr>
              <a:t>LER</a:t>
            </a:r>
            <a:r>
              <a:rPr lang="tr-TR" sz="2400" dirty="0">
                <a:highlight>
                  <a:srgbClr val="C0C0C0"/>
                </a:highlight>
              </a:rPr>
              <a:t>i</a:t>
            </a:r>
            <a:r>
              <a:rPr lang="en-US" sz="2400" dirty="0">
                <a:highlight>
                  <a:srgbClr val="C0C0C0"/>
                </a:highlight>
              </a:rPr>
              <a:t>N</a:t>
            </a:r>
            <a:r>
              <a:rPr lang="tr-TR" sz="2400" dirty="0">
                <a:highlight>
                  <a:srgbClr val="C0C0C0"/>
                </a:highlight>
              </a:rPr>
              <a:t>i</a:t>
            </a:r>
            <a:r>
              <a:rPr lang="en-US" sz="2400" dirty="0">
                <a:highlight>
                  <a:srgbClr val="C0C0C0"/>
                </a:highlight>
              </a:rPr>
              <a:t>N PERFORMANS KAR</a:t>
            </a:r>
            <a:r>
              <a:rPr lang="tr-TR" sz="2400" dirty="0">
                <a:highlight>
                  <a:srgbClr val="C0C0C0"/>
                </a:highlight>
              </a:rPr>
              <a:t>Ş</a:t>
            </a:r>
            <a:r>
              <a:rPr lang="en-US" sz="2400" dirty="0">
                <a:highlight>
                  <a:srgbClr val="C0C0C0"/>
                </a:highlight>
              </a:rPr>
              <a:t>ILA</a:t>
            </a:r>
            <a:r>
              <a:rPr lang="tr-TR" sz="2400" dirty="0">
                <a:highlight>
                  <a:srgbClr val="C0C0C0"/>
                </a:highlight>
              </a:rPr>
              <a:t>Ş</a:t>
            </a:r>
            <a:r>
              <a:rPr lang="en-US" sz="2400" dirty="0">
                <a:highlight>
                  <a:srgbClr val="C0C0C0"/>
                </a:highlight>
              </a:rPr>
              <a:t>TIRMASI (PERFORMANCE COMPARISON OF DATABASE ARCHITECTURE) </a:t>
            </a:r>
            <a:endParaRPr lang="tr-TR" sz="2400" dirty="0">
              <a:highlight>
                <a:srgbClr val="C0C0C0"/>
              </a:highlight>
            </a:endParaRPr>
          </a:p>
        </p:txBody>
      </p:sp>
      <p:sp>
        <p:nvSpPr>
          <p:cNvPr id="3" name="İçerik Yer Tutucusu 2">
            <a:extLst>
              <a:ext uri="{FF2B5EF4-FFF2-40B4-BE49-F238E27FC236}">
                <a16:creationId xmlns:a16="http://schemas.microsoft.com/office/drawing/2014/main" id="{26BE7814-0542-DA58-71CD-E3179AAD612F}"/>
              </a:ext>
            </a:extLst>
          </p:cNvPr>
          <p:cNvSpPr>
            <a:spLocks noGrp="1"/>
          </p:cNvSpPr>
          <p:nvPr>
            <p:ph idx="1"/>
          </p:nvPr>
        </p:nvSpPr>
        <p:spPr/>
        <p:txBody>
          <a:bodyPr>
            <a:normAutofit/>
          </a:bodyPr>
          <a:lstStyle/>
          <a:p>
            <a:r>
              <a:rPr lang="tr-TR" dirty="0"/>
              <a:t>Veri tabanı mimarisinde birçok seçenek vardır. Bu çalışmada yatay olarak ölçeklendirilen bir veri depolama sistemi olan </a:t>
            </a:r>
            <a:r>
              <a:rPr lang="tr-TR" dirty="0" err="1"/>
              <a:t>MongoDB</a:t>
            </a:r>
            <a:r>
              <a:rPr lang="tr-TR" dirty="0"/>
              <a:t> veri tabanı sistemi kullanılmıştır. Yapılan çalışmada; MySQL ve </a:t>
            </a:r>
            <a:r>
              <a:rPr lang="tr-TR" dirty="0" err="1"/>
              <a:t>MongoDB</a:t>
            </a:r>
            <a:r>
              <a:rPr lang="tr-TR" dirty="0"/>
              <a:t> veri tabanı sistemlerinin performans ve yatay ölçeklenebilirlik incelemesi için:</a:t>
            </a:r>
          </a:p>
          <a:p>
            <a:r>
              <a:rPr lang="tr-TR" dirty="0"/>
              <a:t>Veri tabanı sunucu sistemleri özellikleri belirlenmesi,                  </a:t>
            </a:r>
          </a:p>
          <a:p>
            <a:r>
              <a:rPr lang="tr-TR" dirty="0"/>
              <a:t>Veri tabanı şemaları oluşturulması,                                    </a:t>
            </a:r>
          </a:p>
          <a:p>
            <a:r>
              <a:rPr lang="tr-TR" dirty="0"/>
              <a:t> Sorguların belirlenmesi,                                                            İşlemleri uygu-                                                     </a:t>
            </a:r>
          </a:p>
          <a:p>
            <a:r>
              <a:rPr lang="tr-TR" dirty="0"/>
              <a:t>Veri tabanı şemaları oluşturulması,                                        </a:t>
            </a:r>
            <a:r>
              <a:rPr lang="tr-TR" dirty="0" err="1"/>
              <a:t>lanmıştır</a:t>
            </a:r>
            <a:r>
              <a:rPr lang="tr-TR" dirty="0"/>
              <a:t>.                                                                              </a:t>
            </a:r>
          </a:p>
          <a:p>
            <a:r>
              <a:rPr lang="tr-TR" dirty="0"/>
              <a:t>Ölçümler ve ölçüm metrikleri bilgileri</a:t>
            </a:r>
          </a:p>
          <a:p>
            <a:r>
              <a:rPr lang="tr-TR" dirty="0"/>
              <a:t>Performans analizi ve sonuçları      </a:t>
            </a:r>
          </a:p>
        </p:txBody>
      </p:sp>
      <p:sp>
        <p:nvSpPr>
          <p:cNvPr id="4" name="Sağ Ayraç 3">
            <a:extLst>
              <a:ext uri="{FF2B5EF4-FFF2-40B4-BE49-F238E27FC236}">
                <a16:creationId xmlns:a16="http://schemas.microsoft.com/office/drawing/2014/main" id="{0A1C2739-9D34-6E16-1255-78084645D99F}"/>
              </a:ext>
            </a:extLst>
          </p:cNvPr>
          <p:cNvSpPr/>
          <p:nvPr/>
        </p:nvSpPr>
        <p:spPr>
          <a:xfrm>
            <a:off x="8646694" y="3429000"/>
            <a:ext cx="368968" cy="2330116"/>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13111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9D856-5068-28CA-668A-15819D6B066D}"/>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6C856565-E9ED-5762-0F05-0E2633A96CF6}"/>
              </a:ext>
            </a:extLst>
          </p:cNvPr>
          <p:cNvSpPr>
            <a:spLocks noGrp="1"/>
          </p:cNvSpPr>
          <p:nvPr>
            <p:ph idx="1"/>
          </p:nvPr>
        </p:nvSpPr>
        <p:spPr>
          <a:xfrm>
            <a:off x="2592925" y="1267325"/>
            <a:ext cx="8915400" cy="4716379"/>
          </a:xfrm>
        </p:spPr>
        <p:txBody>
          <a:bodyPr/>
          <a:lstStyle/>
          <a:p>
            <a:r>
              <a:rPr lang="tr-TR" dirty="0"/>
              <a:t>Veri tabanı şeması: Projede iki adet veri tabanı şeması tasarlanmıştır. Biri MySQL, diğeri ise </a:t>
            </a:r>
            <a:r>
              <a:rPr lang="tr-TR" dirty="0" err="1"/>
              <a:t>MongoDB</a:t>
            </a:r>
            <a:r>
              <a:rPr lang="tr-TR" dirty="0"/>
              <a:t> veri tabanıdır. Şemalar bir müzik uygulaması etrafında modellenmiştir. Tablolar arasında herhangi bir veri tekrarını ortadan kaldırmak için normalizasyon değerlendirmesi sağlanmıştır.</a:t>
            </a:r>
          </a:p>
          <a:p>
            <a:pPr marL="0" indent="0">
              <a:buNone/>
            </a:pPr>
            <a:endParaRPr lang="tr-TR" dirty="0"/>
          </a:p>
        </p:txBody>
      </p:sp>
      <p:pic>
        <p:nvPicPr>
          <p:cNvPr id="5" name="Resim 4">
            <a:extLst>
              <a:ext uri="{FF2B5EF4-FFF2-40B4-BE49-F238E27FC236}">
                <a16:creationId xmlns:a16="http://schemas.microsoft.com/office/drawing/2014/main" id="{9CAE1733-5D13-37B5-AB57-405BC40AD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127" y="2687594"/>
            <a:ext cx="3791479" cy="2676899"/>
          </a:xfrm>
          <a:prstGeom prst="rect">
            <a:avLst/>
          </a:prstGeom>
        </p:spPr>
      </p:pic>
      <p:pic>
        <p:nvPicPr>
          <p:cNvPr id="9" name="Resim 8">
            <a:extLst>
              <a:ext uri="{FF2B5EF4-FFF2-40B4-BE49-F238E27FC236}">
                <a16:creationId xmlns:a16="http://schemas.microsoft.com/office/drawing/2014/main" id="{B6463316-3B22-C092-202C-458A62CFD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134" y="2687594"/>
            <a:ext cx="3791479" cy="3296110"/>
          </a:xfrm>
          <a:prstGeom prst="rect">
            <a:avLst/>
          </a:prstGeom>
        </p:spPr>
      </p:pic>
    </p:spTree>
    <p:extLst>
      <p:ext uri="{BB962C8B-B14F-4D97-AF65-F5344CB8AC3E}">
        <p14:creationId xmlns:p14="http://schemas.microsoft.com/office/powerpoint/2010/main" val="337590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73904-ADA1-67D1-C28D-3CF5E4247AFC}"/>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891B63EC-AD15-2E5B-4FF3-419FF06B8667}"/>
              </a:ext>
            </a:extLst>
          </p:cNvPr>
          <p:cNvSpPr>
            <a:spLocks noGrp="1"/>
          </p:cNvSpPr>
          <p:nvPr>
            <p:ph idx="1"/>
          </p:nvPr>
        </p:nvSpPr>
        <p:spPr>
          <a:xfrm>
            <a:off x="2589212" y="1363579"/>
            <a:ext cx="8915400" cy="4604084"/>
          </a:xfrm>
        </p:spPr>
        <p:txBody>
          <a:bodyPr/>
          <a:lstStyle/>
          <a:p>
            <a:r>
              <a:rPr lang="tr-TR" dirty="0"/>
              <a:t>Veri tabanı sorguları: Bu çalışmada üç veri tabanı sorgusu kullanılmıştır. Birinci sorgu için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  </a:t>
            </a:r>
          </a:p>
        </p:txBody>
      </p:sp>
      <p:pic>
        <p:nvPicPr>
          <p:cNvPr id="5" name="Resim 4">
            <a:extLst>
              <a:ext uri="{FF2B5EF4-FFF2-40B4-BE49-F238E27FC236}">
                <a16:creationId xmlns:a16="http://schemas.microsoft.com/office/drawing/2014/main" id="{FD3EA5FA-C620-81C6-1ED1-49464B7CC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840016"/>
            <a:ext cx="3772426" cy="994047"/>
          </a:xfrm>
          <a:prstGeom prst="rect">
            <a:avLst/>
          </a:prstGeom>
        </p:spPr>
      </p:pic>
      <p:pic>
        <p:nvPicPr>
          <p:cNvPr id="7" name="Resim 6">
            <a:extLst>
              <a:ext uri="{FF2B5EF4-FFF2-40B4-BE49-F238E27FC236}">
                <a16:creationId xmlns:a16="http://schemas.microsoft.com/office/drawing/2014/main" id="{B1C58A7E-2A98-8D95-2995-99FA74EE3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121919"/>
            <a:ext cx="3772426" cy="1436083"/>
          </a:xfrm>
          <a:prstGeom prst="rect">
            <a:avLst/>
          </a:prstGeom>
        </p:spPr>
      </p:pic>
      <p:pic>
        <p:nvPicPr>
          <p:cNvPr id="9" name="Resim 8">
            <a:extLst>
              <a:ext uri="{FF2B5EF4-FFF2-40B4-BE49-F238E27FC236}">
                <a16:creationId xmlns:a16="http://schemas.microsoft.com/office/drawing/2014/main" id="{541AE4D8-A477-7309-F8CD-56A625427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992" y="3133683"/>
            <a:ext cx="3743847" cy="443705"/>
          </a:xfrm>
          <a:prstGeom prst="rect">
            <a:avLst/>
          </a:prstGeom>
        </p:spPr>
      </p:pic>
      <p:pic>
        <p:nvPicPr>
          <p:cNvPr id="11" name="Resim 10">
            <a:extLst>
              <a:ext uri="{FF2B5EF4-FFF2-40B4-BE49-F238E27FC236}">
                <a16:creationId xmlns:a16="http://schemas.microsoft.com/office/drawing/2014/main" id="{79D52185-41FA-F7AD-AA07-00A6ED13C2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781" y="3577388"/>
            <a:ext cx="3639058" cy="1571844"/>
          </a:xfrm>
          <a:prstGeom prst="rect">
            <a:avLst/>
          </a:prstGeom>
        </p:spPr>
      </p:pic>
    </p:spTree>
    <p:extLst>
      <p:ext uri="{BB962C8B-B14F-4D97-AF65-F5344CB8AC3E}">
        <p14:creationId xmlns:p14="http://schemas.microsoft.com/office/powerpoint/2010/main" val="356560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2823B2-BE78-E003-A9B8-FD4B4005979B}"/>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14183405-9900-D0EA-BEBF-E21197BED1EB}"/>
              </a:ext>
            </a:extLst>
          </p:cNvPr>
          <p:cNvSpPr>
            <a:spLocks noGrp="1"/>
          </p:cNvSpPr>
          <p:nvPr>
            <p:ph idx="1"/>
          </p:nvPr>
        </p:nvSpPr>
        <p:spPr>
          <a:xfrm>
            <a:off x="2585499" y="1331494"/>
            <a:ext cx="8915400" cy="4748464"/>
          </a:xfrm>
        </p:spPr>
        <p:txBody>
          <a:bodyPr/>
          <a:lstStyle/>
          <a:p>
            <a:r>
              <a:rPr lang="tr-TR" dirty="0"/>
              <a:t>Ölçümler: Zaman kavramı önemlidir. Zaman ölçümleri için üç yöntem ile hareket edilmiştir. </a:t>
            </a:r>
          </a:p>
          <a:p>
            <a:r>
              <a:rPr lang="tr-TR" dirty="0"/>
              <a:t>Birinci yöntem; </a:t>
            </a:r>
            <a:r>
              <a:rPr lang="tr-TR" dirty="0" err="1"/>
              <a:t>Clock</a:t>
            </a:r>
            <a:r>
              <a:rPr lang="tr-TR" dirty="0"/>
              <a:t>() fonksiyonu kullanımı ile belirli bir süre CPU üzerinde harcanan zaman sonuçlarının elde edilmesini sağlamaktır. </a:t>
            </a:r>
          </a:p>
          <a:p>
            <a:r>
              <a:rPr lang="tr-TR" dirty="0"/>
              <a:t>İkinci yöntem; milisaniye hassasiyetiyle zamanlamaları sağlayan </a:t>
            </a:r>
            <a:r>
              <a:rPr lang="tr-TR" dirty="0" err="1"/>
              <a:t>Gettimeofday</a:t>
            </a:r>
            <a:r>
              <a:rPr lang="tr-TR" dirty="0"/>
              <a:t>() fonksiyonu sonuçların elde edilmesini sağlamaktır. kullanılarak </a:t>
            </a:r>
          </a:p>
          <a:p>
            <a:r>
              <a:rPr lang="tr-TR" dirty="0"/>
              <a:t>Üçüncü yöntem; </a:t>
            </a:r>
            <a:r>
              <a:rPr lang="tr-TR" dirty="0" err="1"/>
              <a:t>Slow</a:t>
            </a:r>
            <a:r>
              <a:rPr lang="tr-TR" dirty="0"/>
              <a:t> Query Log (Yavaş sorgu kaydı) olarak adlandırılmaktadır. Her veri tabanı zamanı ölçmek için kendi yöntemini sunmaktadır.</a:t>
            </a:r>
          </a:p>
        </p:txBody>
      </p:sp>
    </p:spTree>
    <p:extLst>
      <p:ext uri="{BB962C8B-B14F-4D97-AF65-F5344CB8AC3E}">
        <p14:creationId xmlns:p14="http://schemas.microsoft.com/office/powerpoint/2010/main" val="66486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160FA-5430-7113-4EC3-BFF5FB2403DC}"/>
              </a:ext>
            </a:extLst>
          </p:cNvPr>
          <p:cNvSpPr>
            <a:spLocks noGrp="1"/>
          </p:cNvSpPr>
          <p:nvPr>
            <p:ph type="title"/>
          </p:nvPr>
        </p:nvSpPr>
        <p:spPr/>
        <p:txBody>
          <a:bodyPr>
            <a:normAutofit/>
          </a:bodyPr>
          <a:lstStyle/>
          <a:p>
            <a:pPr algn="ctr"/>
            <a:r>
              <a:rPr lang="tr-TR" sz="2400" dirty="0">
                <a:highlight>
                  <a:srgbClr val="C0C0C0"/>
                </a:highlight>
              </a:rPr>
              <a:t>BİLİŞİM SİSTEMLERİ VE YÖNETİMİ (INFORMATION SYSTEMS AND MANAGEMENT) </a:t>
            </a:r>
          </a:p>
        </p:txBody>
      </p:sp>
      <p:sp>
        <p:nvSpPr>
          <p:cNvPr id="3" name="İçerik Yer Tutucusu 2">
            <a:extLst>
              <a:ext uri="{FF2B5EF4-FFF2-40B4-BE49-F238E27FC236}">
                <a16:creationId xmlns:a16="http://schemas.microsoft.com/office/drawing/2014/main" id="{C2FF8775-832D-FA2E-7A4B-213DE84A97B7}"/>
              </a:ext>
            </a:extLst>
          </p:cNvPr>
          <p:cNvSpPr>
            <a:spLocks noGrp="1"/>
          </p:cNvSpPr>
          <p:nvPr>
            <p:ph idx="1"/>
          </p:nvPr>
        </p:nvSpPr>
        <p:spPr/>
        <p:txBody>
          <a:bodyPr/>
          <a:lstStyle/>
          <a:p>
            <a:r>
              <a:rPr lang="tr-TR" dirty="0">
                <a:latin typeface="Arial" panose="020B0604020202020204" pitchFamily="34" charset="0"/>
                <a:cs typeface="Arial" panose="020B0604020202020204" pitchFamily="34" charset="0"/>
              </a:rPr>
              <a:t>Bilişim sistemleri, bilginin toplanmasında, işlenmesinde, depolanmasında, ağlar aracılığıyla bir yerden bir yere iletilip kullanıcıların hizmetine sunulmasında kullanılan iletişim ve bilgisayarlar dâhil bütün teknolojileri kapsar. Bilişim sistemlerinde girdi, işlem ve çıktı bilgiyi üretmek için gereklidir.</a:t>
            </a:r>
          </a:p>
          <a:p>
            <a:r>
              <a:rPr lang="tr-TR" dirty="0">
                <a:latin typeface="Arial" panose="020B0604020202020204" pitchFamily="34" charset="0"/>
                <a:cs typeface="Arial" panose="020B0604020202020204" pitchFamily="34" charset="0"/>
              </a:rPr>
              <a:t>Girdi: Ham bilgileri toplar.</a:t>
            </a:r>
          </a:p>
          <a:p>
            <a:r>
              <a:rPr lang="tr-TR" dirty="0">
                <a:latin typeface="Arial" panose="020B0604020202020204" pitchFamily="34" charset="0"/>
                <a:cs typeface="Arial" panose="020B0604020202020204" pitchFamily="34" charset="0"/>
              </a:rPr>
              <a:t>İşlem: Bu ham veriyi daha anlamlı biçime çevirir.</a:t>
            </a:r>
          </a:p>
          <a:p>
            <a:r>
              <a:rPr lang="tr-TR" dirty="0">
                <a:latin typeface="Arial" panose="020B0604020202020204" pitchFamily="34" charset="0"/>
                <a:cs typeface="Arial" panose="020B0604020202020204" pitchFamily="34" charset="0"/>
              </a:rPr>
              <a:t>Çıktı: İşlenmiş bilgiyi insanlara ve kullanılacak olan aktivitelere aktarır.</a:t>
            </a: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5765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6A290-41EE-CFD0-ACCF-BE401023D7AB}"/>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4D87EA93-4535-E437-D2D8-24AF3BC5370C}"/>
              </a:ext>
            </a:extLst>
          </p:cNvPr>
          <p:cNvSpPr>
            <a:spLocks noGrp="1"/>
          </p:cNvSpPr>
          <p:nvPr>
            <p:ph idx="1"/>
          </p:nvPr>
        </p:nvSpPr>
        <p:spPr>
          <a:xfrm>
            <a:off x="2585499" y="1066947"/>
            <a:ext cx="8915400" cy="4724106"/>
          </a:xfrm>
        </p:spPr>
        <p:txBody>
          <a:bodyPr/>
          <a:lstStyle/>
          <a:p>
            <a:r>
              <a:rPr lang="tr-TR" dirty="0"/>
              <a:t>Ölçüm metrikleri: Veri tabanlarının performansını ölçmek için ortak bir metrik gereklidir. Bir uygulama için en önemli faktör, bir görevi tamamlamak için gereken süre ve veri tabanının bir işlemi tamamlaması durumu için gerekli zamandır. </a:t>
            </a:r>
          </a:p>
          <a:p>
            <a:endParaRPr lang="tr-TR" dirty="0"/>
          </a:p>
          <a:p>
            <a:endParaRPr lang="tr-TR" dirty="0"/>
          </a:p>
          <a:p>
            <a:endParaRPr lang="tr-TR" dirty="0"/>
          </a:p>
          <a:p>
            <a:endParaRPr lang="tr-TR" dirty="0"/>
          </a:p>
          <a:p>
            <a:r>
              <a:rPr lang="tr-TR" dirty="0"/>
              <a:t>Her iş parçacığının saniye </a:t>
            </a:r>
            <a:r>
              <a:rPr lang="tr-TR" dirty="0" err="1"/>
              <a:t>saniye</a:t>
            </a:r>
            <a:r>
              <a:rPr lang="tr-TR" dirty="0"/>
              <a:t> sorgu başına nasıl tepki verdiğini ölçmek için aşağıdaki formül kullanılır.</a:t>
            </a:r>
          </a:p>
        </p:txBody>
      </p:sp>
      <p:pic>
        <p:nvPicPr>
          <p:cNvPr id="5" name="Resim 4">
            <a:extLst>
              <a:ext uri="{FF2B5EF4-FFF2-40B4-BE49-F238E27FC236}">
                <a16:creationId xmlns:a16="http://schemas.microsoft.com/office/drawing/2014/main" id="{BBC3C738-E9EF-6E03-D514-DC8E9C797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224" y="2389725"/>
            <a:ext cx="6102277" cy="1039275"/>
          </a:xfrm>
          <a:prstGeom prst="rect">
            <a:avLst/>
          </a:prstGeom>
        </p:spPr>
      </p:pic>
      <p:pic>
        <p:nvPicPr>
          <p:cNvPr id="7" name="Resim 6">
            <a:extLst>
              <a:ext uri="{FF2B5EF4-FFF2-40B4-BE49-F238E27FC236}">
                <a16:creationId xmlns:a16="http://schemas.microsoft.com/office/drawing/2014/main" id="{E57A1A3A-814F-7C67-312E-58DB1727B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224" y="5033168"/>
            <a:ext cx="6102277" cy="1039275"/>
          </a:xfrm>
          <a:prstGeom prst="rect">
            <a:avLst/>
          </a:prstGeom>
        </p:spPr>
      </p:pic>
    </p:spTree>
    <p:extLst>
      <p:ext uri="{BB962C8B-B14F-4D97-AF65-F5344CB8AC3E}">
        <p14:creationId xmlns:p14="http://schemas.microsoft.com/office/powerpoint/2010/main" val="361408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23DFE4-D45B-126B-64C9-2704E0674096}"/>
              </a:ext>
            </a:extLst>
          </p:cNvPr>
          <p:cNvSpPr>
            <a:spLocks noGrp="1"/>
          </p:cNvSpPr>
          <p:nvPr>
            <p:ph type="title"/>
          </p:nvPr>
        </p:nvSpPr>
        <p:spPr>
          <a:xfrm>
            <a:off x="2592925" y="624110"/>
            <a:ext cx="8911687" cy="57904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6B50E513-6A26-22E1-9EC1-946CA6F18FCB}"/>
              </a:ext>
            </a:extLst>
          </p:cNvPr>
          <p:cNvSpPr>
            <a:spLocks noGrp="1"/>
          </p:cNvSpPr>
          <p:nvPr>
            <p:ph idx="1"/>
          </p:nvPr>
        </p:nvSpPr>
        <p:spPr>
          <a:xfrm>
            <a:off x="2589212" y="1540188"/>
            <a:ext cx="8915400" cy="4693701"/>
          </a:xfrm>
        </p:spPr>
        <p:txBody>
          <a:bodyPr/>
          <a:lstStyle/>
          <a:p>
            <a:r>
              <a:rPr lang="tr-TR" dirty="0"/>
              <a:t>Analiz ve sonuçlar: öncelikle veri tabanlarının farklı sorgu türlerine göre nasıl yanıt verdiği hem okuma hem yazma ile analiz edilen sorguların toplam sayısı ve sonuçları şekillerle gösterilmiştir. Son olarak veri tabanı boyutunun performansa etkisi konusunda inceleme yapılmıştır. Yapılan çalışmada daha önce açıklanan koşullar kapsamında veri tabanlarının detaylı olarak karşılaştırılabilmesi için çok çeşitli durumlar yaratılmak istenmiştir. Ölçüm için kullanılan yapılandırmalar 1’den 3’e kadar işlemci sayısı ve 1’den 4’e kadar işlemci çekirdek sayısı olarak değişmektedir. Ölçümlerde yapılan sorgu sayısı 500 ile 2500 arasındadır. Her bir ölçüm beş adet test ile bitirilmiştir. Her test sonucunda sorgulardan her birini gerçekleştirmek için alınan ortalama süreler hesaplanarak raporlanmıştır. </a:t>
            </a:r>
          </a:p>
        </p:txBody>
      </p:sp>
    </p:spTree>
    <p:extLst>
      <p:ext uri="{BB962C8B-B14F-4D97-AF65-F5344CB8AC3E}">
        <p14:creationId xmlns:p14="http://schemas.microsoft.com/office/powerpoint/2010/main" val="424274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3FF39C-A5C3-5825-1927-2D7CB746943C}"/>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3BD638E3-91F2-E7F2-B190-C15A10A7101D}"/>
              </a:ext>
            </a:extLst>
          </p:cNvPr>
          <p:cNvSpPr>
            <a:spLocks noGrp="1"/>
          </p:cNvSpPr>
          <p:nvPr>
            <p:ph idx="1"/>
          </p:nvPr>
        </p:nvSpPr>
        <p:spPr>
          <a:xfrm>
            <a:off x="2589212" y="1155031"/>
            <a:ext cx="8915400" cy="5422231"/>
          </a:xfrm>
        </p:spPr>
        <p:txBody>
          <a:bodyPr/>
          <a:lstStyle/>
          <a:p>
            <a:r>
              <a:rPr lang="tr-TR" dirty="0"/>
              <a:t>Şekil 6.3’de MySQL ve </a:t>
            </a:r>
            <a:r>
              <a:rPr lang="tr-TR" dirty="0" err="1"/>
              <a:t>MongoDB</a:t>
            </a:r>
            <a:r>
              <a:rPr lang="tr-TR" dirty="0"/>
              <a:t> veri tabanlarına sorgu 1 (basit sorgu) ile karşılaştırma testi uygulanmıştır. Yapılan analizde; </a:t>
            </a:r>
            <a:r>
              <a:rPr lang="tr-TR" dirty="0" err="1"/>
              <a:t>MongoDB</a:t>
            </a:r>
            <a:r>
              <a:rPr lang="tr-TR" dirty="0"/>
              <a:t>, sorgu sayısı farkı arttıkça daha belirgin bir performans kötülüğü gösterdiği tespit edilmiştir. Bu karşılaştırma, işlemci çekirdeği sayılarının toplam sayısı aynı olduğu zaman, 2 ya da 1 işlemci kullanımının değişmez olduğunu açıkça ortaya koymuştur (1x2 ve 2x1). MySQL veri tabanının, özellikle 3 işlemci sayısı ile 1 işlemci çekirdeği sayısına göre incelendiğinde daha kötü performans gösterdiği görülmektedir</a:t>
            </a:r>
          </a:p>
          <a:p>
            <a:endParaRPr lang="tr-TR" dirty="0"/>
          </a:p>
        </p:txBody>
      </p:sp>
      <p:pic>
        <p:nvPicPr>
          <p:cNvPr id="5" name="Resim 4">
            <a:extLst>
              <a:ext uri="{FF2B5EF4-FFF2-40B4-BE49-F238E27FC236}">
                <a16:creationId xmlns:a16="http://schemas.microsoft.com/office/drawing/2014/main" id="{0C5E6C81-F4AD-5C64-18F6-45343495B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602" y="3533126"/>
            <a:ext cx="5369186" cy="2700763"/>
          </a:xfrm>
          <a:prstGeom prst="rect">
            <a:avLst/>
          </a:prstGeom>
        </p:spPr>
      </p:pic>
    </p:spTree>
    <p:extLst>
      <p:ext uri="{BB962C8B-B14F-4D97-AF65-F5344CB8AC3E}">
        <p14:creationId xmlns:p14="http://schemas.microsoft.com/office/powerpoint/2010/main" val="91449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A116F-D595-C5A3-698B-4A50161022EA}"/>
              </a:ext>
            </a:extLst>
          </p:cNvPr>
          <p:cNvSpPr>
            <a:spLocks noGrp="1"/>
          </p:cNvSpPr>
          <p:nvPr>
            <p:ph type="title"/>
          </p:nvPr>
        </p:nvSpPr>
        <p:spPr>
          <a:xfrm>
            <a:off x="2592925" y="624110"/>
            <a:ext cx="8911687" cy="530922"/>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C1687193-4175-9B72-9A1A-C3754FCE3375}"/>
              </a:ext>
            </a:extLst>
          </p:cNvPr>
          <p:cNvSpPr>
            <a:spLocks noGrp="1"/>
          </p:cNvSpPr>
          <p:nvPr>
            <p:ph idx="1"/>
          </p:nvPr>
        </p:nvSpPr>
        <p:spPr>
          <a:xfrm>
            <a:off x="2592925" y="1363578"/>
            <a:ext cx="8915400" cy="4467433"/>
          </a:xfrm>
        </p:spPr>
        <p:txBody>
          <a:bodyPr/>
          <a:lstStyle/>
          <a:p>
            <a:r>
              <a:rPr lang="tr-TR" dirty="0"/>
              <a:t>sorgular/saniye ölçüm metrik grafiği ile de ayrıntılı ortalama süre sonuçları elde edilmiştir.</a:t>
            </a:r>
          </a:p>
        </p:txBody>
      </p:sp>
      <p:pic>
        <p:nvPicPr>
          <p:cNvPr id="5" name="Resim 4">
            <a:extLst>
              <a:ext uri="{FF2B5EF4-FFF2-40B4-BE49-F238E27FC236}">
                <a16:creationId xmlns:a16="http://schemas.microsoft.com/office/drawing/2014/main" id="{58E4E2C3-9EE7-FB60-929F-6033CEC28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207" y="2066735"/>
            <a:ext cx="4465487" cy="3259244"/>
          </a:xfrm>
          <a:prstGeom prst="rect">
            <a:avLst/>
          </a:prstGeom>
        </p:spPr>
      </p:pic>
    </p:spTree>
    <p:extLst>
      <p:ext uri="{BB962C8B-B14F-4D97-AF65-F5344CB8AC3E}">
        <p14:creationId xmlns:p14="http://schemas.microsoft.com/office/powerpoint/2010/main" val="1895438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EB7114-7F68-076A-4DF4-67F611D656D2}"/>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4F608551-616E-A59E-A548-3F9A5A4579A3}"/>
              </a:ext>
            </a:extLst>
          </p:cNvPr>
          <p:cNvSpPr>
            <a:spLocks noGrp="1"/>
          </p:cNvSpPr>
          <p:nvPr>
            <p:ph idx="1"/>
          </p:nvPr>
        </p:nvSpPr>
        <p:spPr>
          <a:xfrm>
            <a:off x="2592925" y="1171074"/>
            <a:ext cx="8915400" cy="4940968"/>
          </a:xfrm>
        </p:spPr>
        <p:txBody>
          <a:bodyPr/>
          <a:lstStyle/>
          <a:p>
            <a:r>
              <a:rPr lang="tr-TR" dirty="0"/>
              <a:t>Şekil 6.5’de MySQL veri tabanı sisteminin, sorgu sayıları arttığında </a:t>
            </a:r>
            <a:r>
              <a:rPr lang="tr-TR" dirty="0" err="1"/>
              <a:t>MongoDB</a:t>
            </a:r>
            <a:r>
              <a:rPr lang="tr-TR" dirty="0"/>
              <a:t> üzerinde avantaj sahibi olduğu görülmektedir. </a:t>
            </a:r>
          </a:p>
          <a:p>
            <a:endParaRPr lang="tr-TR" dirty="0"/>
          </a:p>
          <a:p>
            <a:endParaRPr lang="tr-TR" dirty="0"/>
          </a:p>
          <a:p>
            <a:endParaRPr lang="tr-TR" dirty="0"/>
          </a:p>
          <a:p>
            <a:endParaRPr lang="tr-TR" dirty="0"/>
          </a:p>
          <a:p>
            <a:endParaRPr lang="tr-TR" dirty="0"/>
          </a:p>
          <a:p>
            <a:endParaRPr lang="tr-TR" dirty="0"/>
          </a:p>
          <a:p>
            <a:r>
              <a:rPr lang="tr-TR" dirty="0"/>
              <a:t>Şekil 6.6’da işlemci çekirdeği miktarı ile saniye başına yapılan sorgu sayıları arasındaki ilişki analizi gösterilmektedir. </a:t>
            </a:r>
          </a:p>
        </p:txBody>
      </p:sp>
      <p:pic>
        <p:nvPicPr>
          <p:cNvPr id="5" name="Resim 4">
            <a:extLst>
              <a:ext uri="{FF2B5EF4-FFF2-40B4-BE49-F238E27FC236}">
                <a16:creationId xmlns:a16="http://schemas.microsoft.com/office/drawing/2014/main" id="{6B52B470-17AD-212C-69B8-2F2361B44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480" y="1902357"/>
            <a:ext cx="5238519" cy="2156296"/>
          </a:xfrm>
          <a:prstGeom prst="rect">
            <a:avLst/>
          </a:prstGeom>
        </p:spPr>
      </p:pic>
      <p:pic>
        <p:nvPicPr>
          <p:cNvPr id="7" name="Resim 6">
            <a:extLst>
              <a:ext uri="{FF2B5EF4-FFF2-40B4-BE49-F238E27FC236}">
                <a16:creationId xmlns:a16="http://schemas.microsoft.com/office/drawing/2014/main" id="{5E82733B-B71E-9920-5ACF-A54C3ACC7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887" y="5047430"/>
            <a:ext cx="3762900" cy="1610044"/>
          </a:xfrm>
          <a:prstGeom prst="rect">
            <a:avLst/>
          </a:prstGeom>
        </p:spPr>
      </p:pic>
    </p:spTree>
    <p:extLst>
      <p:ext uri="{BB962C8B-B14F-4D97-AF65-F5344CB8AC3E}">
        <p14:creationId xmlns:p14="http://schemas.microsoft.com/office/powerpoint/2010/main" val="215664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42F575-72D5-399B-78E4-48206D0E221B}"/>
              </a:ext>
            </a:extLst>
          </p:cNvPr>
          <p:cNvSpPr>
            <a:spLocks noGrp="1"/>
          </p:cNvSpPr>
          <p:nvPr>
            <p:ph type="title"/>
          </p:nvPr>
        </p:nvSpPr>
        <p:spPr>
          <a:xfrm>
            <a:off x="2592925" y="624110"/>
            <a:ext cx="8911687" cy="466753"/>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A32E22C3-2ADC-3CF6-6FA3-A41566532356}"/>
              </a:ext>
            </a:extLst>
          </p:cNvPr>
          <p:cNvSpPr>
            <a:spLocks noGrp="1"/>
          </p:cNvSpPr>
          <p:nvPr>
            <p:ph idx="1"/>
          </p:nvPr>
        </p:nvSpPr>
        <p:spPr>
          <a:xfrm>
            <a:off x="2585499" y="1331495"/>
            <a:ext cx="8915400" cy="5245768"/>
          </a:xfrm>
        </p:spPr>
        <p:txBody>
          <a:bodyPr/>
          <a:lstStyle/>
          <a:p>
            <a:r>
              <a:rPr lang="tr-TR" dirty="0"/>
              <a:t>Şekil 6.7’de MySQL ve </a:t>
            </a:r>
            <a:r>
              <a:rPr lang="tr-TR" dirty="0" err="1"/>
              <a:t>MongoDB</a:t>
            </a:r>
            <a:r>
              <a:rPr lang="tr-TR" dirty="0"/>
              <a:t> veri tabanlarına ikinci sorgu kodu ile karşılaştırma testi uygulanmıştır. Yapılan analizde; MySQL veri tabanı sisteminin </a:t>
            </a:r>
            <a:r>
              <a:rPr lang="tr-TR" dirty="0" err="1"/>
              <a:t>MongoDB’ye</a:t>
            </a:r>
            <a:r>
              <a:rPr lang="tr-TR" dirty="0"/>
              <a:t> göre ortalama sorgu süreleri sonuçları, sorgu sayısı farkı arttıkça daha belirgin bir performans kötülüğü göstermiştir.</a:t>
            </a:r>
          </a:p>
        </p:txBody>
      </p:sp>
      <p:pic>
        <p:nvPicPr>
          <p:cNvPr id="5" name="Resim 4">
            <a:extLst>
              <a:ext uri="{FF2B5EF4-FFF2-40B4-BE49-F238E27FC236}">
                <a16:creationId xmlns:a16="http://schemas.microsoft.com/office/drawing/2014/main" id="{D707AD0D-EA98-92B7-298B-30A614BEF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392" y="2897238"/>
            <a:ext cx="5628292" cy="3336652"/>
          </a:xfrm>
          <a:prstGeom prst="rect">
            <a:avLst/>
          </a:prstGeom>
        </p:spPr>
      </p:pic>
    </p:spTree>
    <p:extLst>
      <p:ext uri="{BB962C8B-B14F-4D97-AF65-F5344CB8AC3E}">
        <p14:creationId xmlns:p14="http://schemas.microsoft.com/office/powerpoint/2010/main" val="3156784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029D8B-F06D-2738-8725-2A736F4C7865}"/>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C14F2AA4-A57A-FE32-876F-55B740E274A0}"/>
              </a:ext>
            </a:extLst>
          </p:cNvPr>
          <p:cNvSpPr>
            <a:spLocks noGrp="1"/>
          </p:cNvSpPr>
          <p:nvPr>
            <p:ph idx="1"/>
          </p:nvPr>
        </p:nvSpPr>
        <p:spPr>
          <a:xfrm>
            <a:off x="2589212" y="1588167"/>
            <a:ext cx="8915400" cy="5021179"/>
          </a:xfrm>
        </p:spPr>
        <p:txBody>
          <a:bodyPr/>
          <a:lstStyle/>
          <a:p>
            <a:r>
              <a:rPr lang="tr-TR" dirty="0"/>
              <a:t>Şekil 6.8’de MySQL ve </a:t>
            </a:r>
            <a:r>
              <a:rPr lang="tr-TR" dirty="0" err="1"/>
              <a:t>MongoDB</a:t>
            </a:r>
            <a:r>
              <a:rPr lang="tr-TR" dirty="0"/>
              <a:t> veri tabanlarına ikinci sorgu kodu ile karşılaştırma testi uygulanmıştır. </a:t>
            </a:r>
            <a:r>
              <a:rPr lang="tr-TR" dirty="0" err="1"/>
              <a:t>MongoDB</a:t>
            </a:r>
            <a:r>
              <a:rPr lang="tr-TR" dirty="0"/>
              <a:t> veri tabanı sisteminin, daha az bir sürede daha çok sorgu yürütmesinin mümkün olduğu, sorgu sayısı değiştikçe performans ölçümünün daha belirgin hale gelerek sorgu/saniye başına %40 oranında daha iyi performans sergilediği gözlemlenmiştir.</a:t>
            </a:r>
          </a:p>
        </p:txBody>
      </p:sp>
      <p:pic>
        <p:nvPicPr>
          <p:cNvPr id="5" name="Resim 4">
            <a:extLst>
              <a:ext uri="{FF2B5EF4-FFF2-40B4-BE49-F238E27FC236}">
                <a16:creationId xmlns:a16="http://schemas.microsoft.com/office/drawing/2014/main" id="{65178504-D9DE-CD8F-14D6-F88663188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718" y="3137833"/>
            <a:ext cx="5647345" cy="3096057"/>
          </a:xfrm>
          <a:prstGeom prst="rect">
            <a:avLst/>
          </a:prstGeom>
        </p:spPr>
      </p:pic>
    </p:spTree>
    <p:extLst>
      <p:ext uri="{BB962C8B-B14F-4D97-AF65-F5344CB8AC3E}">
        <p14:creationId xmlns:p14="http://schemas.microsoft.com/office/powerpoint/2010/main" val="20812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298EF8-C2FB-F354-827B-6D9605EC46EC}"/>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44C0B0AA-05D8-E739-9F7E-6AF0E3587B1A}"/>
              </a:ext>
            </a:extLst>
          </p:cNvPr>
          <p:cNvSpPr>
            <a:spLocks noGrp="1"/>
          </p:cNvSpPr>
          <p:nvPr>
            <p:ph idx="1"/>
          </p:nvPr>
        </p:nvSpPr>
        <p:spPr>
          <a:xfrm>
            <a:off x="2589212" y="1187116"/>
            <a:ext cx="8915400" cy="5046774"/>
          </a:xfrm>
        </p:spPr>
        <p:txBody>
          <a:bodyPr/>
          <a:lstStyle/>
          <a:p>
            <a:r>
              <a:rPr lang="tr-TR" dirty="0"/>
              <a:t>İşlemci çekirdeği miktarı ile saniye başına yapılan sorgu sayıları arasındaki ilişki analizi şekil 6.9’da gösterilmektedir. </a:t>
            </a:r>
            <a:r>
              <a:rPr lang="tr-TR" dirty="0" err="1"/>
              <a:t>MongoDB</a:t>
            </a:r>
            <a:r>
              <a:rPr lang="tr-TR" dirty="0"/>
              <a:t> veri tabanı sisteminin, MySQL’e göre oldukça yüksek bir performans sergilediği gözlemlenmiştir. </a:t>
            </a:r>
          </a:p>
        </p:txBody>
      </p:sp>
      <p:pic>
        <p:nvPicPr>
          <p:cNvPr id="5" name="Resim 4">
            <a:extLst>
              <a:ext uri="{FF2B5EF4-FFF2-40B4-BE49-F238E27FC236}">
                <a16:creationId xmlns:a16="http://schemas.microsoft.com/office/drawing/2014/main" id="{533E7561-0256-0E55-7F9C-587727E89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3" y="2576308"/>
            <a:ext cx="6208294" cy="3295103"/>
          </a:xfrm>
          <a:prstGeom prst="rect">
            <a:avLst/>
          </a:prstGeom>
        </p:spPr>
      </p:pic>
    </p:spTree>
    <p:extLst>
      <p:ext uri="{BB962C8B-B14F-4D97-AF65-F5344CB8AC3E}">
        <p14:creationId xmlns:p14="http://schemas.microsoft.com/office/powerpoint/2010/main" val="390710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93B36-A27B-4618-2561-9535DC5AB818}"/>
              </a:ext>
            </a:extLst>
          </p:cNvPr>
          <p:cNvSpPr>
            <a:spLocks noGrp="1"/>
          </p:cNvSpPr>
          <p:nvPr>
            <p:ph type="title"/>
          </p:nvPr>
        </p:nvSpPr>
        <p:spPr>
          <a:xfrm>
            <a:off x="2592925" y="624110"/>
            <a:ext cx="8911687" cy="450711"/>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0303C522-D3C1-C969-FAB5-7A62F8F4B738}"/>
              </a:ext>
            </a:extLst>
          </p:cNvPr>
          <p:cNvSpPr>
            <a:spLocks noGrp="1"/>
          </p:cNvSpPr>
          <p:nvPr>
            <p:ph idx="1"/>
          </p:nvPr>
        </p:nvSpPr>
        <p:spPr>
          <a:xfrm>
            <a:off x="2589212" y="1411705"/>
            <a:ext cx="8915400" cy="4499517"/>
          </a:xfrm>
        </p:spPr>
        <p:txBody>
          <a:bodyPr/>
          <a:lstStyle/>
          <a:p>
            <a:r>
              <a:rPr lang="tr-TR" dirty="0"/>
              <a:t>Şekil 6.10’da iç içe geçmiş “SELECT” ve “WHERE” işlemlerini içeren üçüncü sorgu neticesinde ortaya çıkan performans değerleri gösterilmektedir. Yapılan analizlerde; MySQL veri tabanı sisteminin </a:t>
            </a:r>
            <a:r>
              <a:rPr lang="tr-TR" dirty="0" err="1"/>
              <a:t>MongoDB</a:t>
            </a:r>
            <a:r>
              <a:rPr lang="tr-TR" dirty="0"/>
              <a:t> ’ye göre sorgu süresi sonuçları, veri kayıt sayısı farkı arttıkça iyi bir performans göstermiştir.</a:t>
            </a:r>
          </a:p>
        </p:txBody>
      </p:sp>
      <p:pic>
        <p:nvPicPr>
          <p:cNvPr id="5" name="Resim 4">
            <a:extLst>
              <a:ext uri="{FF2B5EF4-FFF2-40B4-BE49-F238E27FC236}">
                <a16:creationId xmlns:a16="http://schemas.microsoft.com/office/drawing/2014/main" id="{45DA72CD-F1CC-A9A8-1422-C4D37C981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165" y="2740816"/>
            <a:ext cx="5623530" cy="3170405"/>
          </a:xfrm>
          <a:prstGeom prst="rect">
            <a:avLst/>
          </a:prstGeom>
        </p:spPr>
      </p:pic>
    </p:spTree>
    <p:extLst>
      <p:ext uri="{BB962C8B-B14F-4D97-AF65-F5344CB8AC3E}">
        <p14:creationId xmlns:p14="http://schemas.microsoft.com/office/powerpoint/2010/main" val="4145403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6979DC-AA49-1823-FE6C-5B4AA1FE50E9}"/>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A2DFD424-2FCF-0CA4-F25A-04C3628928CB}"/>
              </a:ext>
            </a:extLst>
          </p:cNvPr>
          <p:cNvSpPr>
            <a:spLocks noGrp="1"/>
          </p:cNvSpPr>
          <p:nvPr>
            <p:ph idx="1"/>
          </p:nvPr>
        </p:nvSpPr>
        <p:spPr>
          <a:xfrm>
            <a:off x="2589212" y="1347537"/>
            <a:ext cx="8915400" cy="5149516"/>
          </a:xfrm>
        </p:spPr>
        <p:txBody>
          <a:bodyPr/>
          <a:lstStyle/>
          <a:p>
            <a:r>
              <a:rPr lang="tr-TR" dirty="0"/>
              <a:t>MySQL ve </a:t>
            </a:r>
            <a:r>
              <a:rPr lang="tr-TR" dirty="0" err="1"/>
              <a:t>MongoDB</a:t>
            </a:r>
            <a:r>
              <a:rPr lang="tr-TR" dirty="0"/>
              <a:t> veri tabanlarına üçüncü sorgu kullanılarak uygulanan karşılaştırma testi sonuçları Şekil 6.11’de gösterilmiştir. MySQL veri tabanı sisteminin 2x4 işlemci ve işlemci çekirdeği yapılandırmasında en iyi performansı gösterdiği görülmektedir.</a:t>
            </a:r>
          </a:p>
        </p:txBody>
      </p:sp>
      <p:pic>
        <p:nvPicPr>
          <p:cNvPr id="5" name="Resim 4">
            <a:extLst>
              <a:ext uri="{FF2B5EF4-FFF2-40B4-BE49-F238E27FC236}">
                <a16:creationId xmlns:a16="http://schemas.microsoft.com/office/drawing/2014/main" id="{ECF8F04A-0034-4791-AD53-2360F36E1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297" y="2700196"/>
            <a:ext cx="5349556" cy="3211026"/>
          </a:xfrm>
          <a:prstGeom prst="rect">
            <a:avLst/>
          </a:prstGeom>
        </p:spPr>
      </p:pic>
    </p:spTree>
    <p:extLst>
      <p:ext uri="{BB962C8B-B14F-4D97-AF65-F5344CB8AC3E}">
        <p14:creationId xmlns:p14="http://schemas.microsoft.com/office/powerpoint/2010/main" val="34488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C2605C-55B4-83AA-646C-5C6BC81C8F19}"/>
              </a:ext>
            </a:extLst>
          </p:cNvPr>
          <p:cNvSpPr>
            <a:spLocks noGrp="1"/>
          </p:cNvSpPr>
          <p:nvPr>
            <p:ph type="title"/>
          </p:nvPr>
        </p:nvSpPr>
        <p:spPr/>
        <p:txBody>
          <a:bodyPr>
            <a:normAutofit/>
          </a:bodyPr>
          <a:lstStyle/>
          <a:p>
            <a:pPr algn="ctr"/>
            <a:r>
              <a:rPr lang="tr-TR" sz="2400" dirty="0" err="1">
                <a:highlight>
                  <a:srgbClr val="C0C0C0"/>
                </a:highlight>
                <a:latin typeface="Bahnschrift Light" panose="020B0502040204020203" pitchFamily="34" charset="0"/>
                <a:cs typeface="Arial" panose="020B0604020202020204" pitchFamily="34" charset="0"/>
              </a:rPr>
              <a:t>VERi</a:t>
            </a:r>
            <a:r>
              <a:rPr lang="tr-TR" sz="2400" dirty="0">
                <a:highlight>
                  <a:srgbClr val="C0C0C0"/>
                </a:highlight>
                <a:latin typeface="Bahnschrift Light" panose="020B0502040204020203" pitchFamily="34" charset="0"/>
                <a:cs typeface="Arial" panose="020B0604020202020204" pitchFamily="34" charset="0"/>
              </a:rPr>
              <a:t> TABANI VE </a:t>
            </a:r>
            <a:r>
              <a:rPr lang="tr-TR" sz="2400" dirty="0" err="1">
                <a:highlight>
                  <a:srgbClr val="C0C0C0"/>
                </a:highlight>
                <a:latin typeface="Bahnschrift Light" panose="020B0502040204020203" pitchFamily="34" charset="0"/>
                <a:cs typeface="Arial" panose="020B0604020202020204" pitchFamily="34" charset="0"/>
              </a:rPr>
              <a:t>VERi</a:t>
            </a:r>
            <a:r>
              <a:rPr lang="tr-TR" sz="2400" dirty="0">
                <a:highlight>
                  <a:srgbClr val="C0C0C0"/>
                </a:highlight>
                <a:latin typeface="Bahnschrift Light" panose="020B0502040204020203" pitchFamily="34" charset="0"/>
                <a:cs typeface="Arial" panose="020B0604020202020204" pitchFamily="34" charset="0"/>
              </a:rPr>
              <a:t> TABANI </a:t>
            </a:r>
            <a:r>
              <a:rPr lang="tr-TR" sz="2400" dirty="0" err="1">
                <a:highlight>
                  <a:srgbClr val="C0C0C0"/>
                </a:highlight>
                <a:latin typeface="Bahnschrift Light" panose="020B0502040204020203" pitchFamily="34" charset="0"/>
                <a:cs typeface="Arial" panose="020B0604020202020204" pitchFamily="34" charset="0"/>
              </a:rPr>
              <a:t>YÖNETiM</a:t>
            </a:r>
            <a:r>
              <a:rPr lang="tr-TR" sz="2400" dirty="0">
                <a:highlight>
                  <a:srgbClr val="C0C0C0"/>
                </a:highlight>
                <a:latin typeface="Bahnschrift Light" panose="020B0502040204020203" pitchFamily="34" charset="0"/>
                <a:cs typeface="Arial" panose="020B0604020202020204" pitchFamily="34" charset="0"/>
              </a:rPr>
              <a:t> </a:t>
            </a:r>
            <a:r>
              <a:rPr lang="tr-TR" sz="2400" dirty="0" err="1">
                <a:highlight>
                  <a:srgbClr val="C0C0C0"/>
                </a:highlight>
                <a:latin typeface="Bahnschrift Light" panose="020B0502040204020203" pitchFamily="34" charset="0"/>
                <a:cs typeface="Arial" panose="020B0604020202020204" pitchFamily="34" charset="0"/>
              </a:rPr>
              <a:t>SiSTEMLERi</a:t>
            </a:r>
            <a:r>
              <a:rPr lang="tr-TR" sz="2400" dirty="0">
                <a:highlight>
                  <a:srgbClr val="C0C0C0"/>
                </a:highlight>
                <a:latin typeface="Bahnschrift Light" panose="020B0502040204020203" pitchFamily="34" charset="0"/>
                <a:cs typeface="Arial" panose="020B0604020202020204" pitchFamily="34" charset="0"/>
              </a:rPr>
              <a:t> (DATABASE MANAGEMENT SYSTEM) AND DATABASE </a:t>
            </a:r>
          </a:p>
        </p:txBody>
      </p:sp>
      <p:sp>
        <p:nvSpPr>
          <p:cNvPr id="3" name="İçerik Yer Tutucusu 2">
            <a:extLst>
              <a:ext uri="{FF2B5EF4-FFF2-40B4-BE49-F238E27FC236}">
                <a16:creationId xmlns:a16="http://schemas.microsoft.com/office/drawing/2014/main" id="{E0992EEB-FD01-D452-7526-9312FDB3EB49}"/>
              </a:ext>
            </a:extLst>
          </p:cNvPr>
          <p:cNvSpPr>
            <a:spLocks noGrp="1"/>
          </p:cNvSpPr>
          <p:nvPr>
            <p:ph idx="1"/>
          </p:nvPr>
        </p:nvSpPr>
        <p:spPr/>
        <p:txBody>
          <a:bodyPr/>
          <a:lstStyle/>
          <a:p>
            <a:r>
              <a:rPr lang="tr-TR" dirty="0"/>
              <a:t>Veri tabanı kullanım amacına uygun olarak düzenlenmiş veriler topluluğudur. Birbiriyle ilişkili verilerin tutulduğu bilgi depolarıdır. Veri tabanları gerçekte var olan ve birbirleriyle ilişkisi olan nesneleri ve ilişkileri modeller. </a:t>
            </a:r>
          </a:p>
          <a:p>
            <a:r>
              <a:rPr lang="tr-TR" dirty="0"/>
              <a:t>Veri tabanı yönetim sistemleri, verilere aynı anda birden çok bağlantı sağlayabilme özelliği sağlar. Bu sistemler verini nasıl depolanacağını, kullanılacağını ve erişileceğini mantıksal olarak yönlendiren kurallar sistemidir. Veri tabanı VTYS ve uygulama programları ile kullanıcı ara yüzlerini içeren yapıya «veri tabanı sistemi» denir. </a:t>
            </a:r>
          </a:p>
        </p:txBody>
      </p:sp>
    </p:spTree>
    <p:extLst>
      <p:ext uri="{BB962C8B-B14F-4D97-AF65-F5344CB8AC3E}">
        <p14:creationId xmlns:p14="http://schemas.microsoft.com/office/powerpoint/2010/main" val="172431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CEDA77-291E-AF0A-2E29-F54B42235895}"/>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1DA7CAC1-2596-BD23-DCCF-A465F6F622E4}"/>
              </a:ext>
            </a:extLst>
          </p:cNvPr>
          <p:cNvSpPr>
            <a:spLocks noGrp="1"/>
          </p:cNvSpPr>
          <p:nvPr>
            <p:ph idx="1"/>
          </p:nvPr>
        </p:nvSpPr>
        <p:spPr>
          <a:xfrm>
            <a:off x="2592925" y="1091010"/>
            <a:ext cx="8915400" cy="5293748"/>
          </a:xfrm>
        </p:spPr>
        <p:txBody>
          <a:bodyPr/>
          <a:lstStyle/>
          <a:p>
            <a:r>
              <a:rPr lang="tr-TR" dirty="0"/>
              <a:t>Şekil 6.12’de üçüncü sorgu ile ortalama süre ölçümleri gösterilmiştir. Yapılan analizde; MySQL veri tabanı sisteminin </a:t>
            </a:r>
            <a:r>
              <a:rPr lang="tr-TR" dirty="0" err="1"/>
              <a:t>MongoDB’ye</a:t>
            </a:r>
            <a:r>
              <a:rPr lang="tr-TR" dirty="0"/>
              <a:t> göre ortalama sorgu süreleri sonuçları, veri kayıt sayısı farkı arttıkça oldukça belirgin bir performans kötülüğü gösterdiği gözlemlenmiştir. </a:t>
            </a:r>
            <a:r>
              <a:rPr lang="tr-TR" dirty="0" err="1"/>
              <a:t>MongoDB</a:t>
            </a:r>
            <a:r>
              <a:rPr lang="tr-TR" dirty="0"/>
              <a:t> daha istikrarlı performans sergilemiştir.</a:t>
            </a:r>
          </a:p>
        </p:txBody>
      </p:sp>
      <p:pic>
        <p:nvPicPr>
          <p:cNvPr id="5" name="Resim 4">
            <a:extLst>
              <a:ext uri="{FF2B5EF4-FFF2-40B4-BE49-F238E27FC236}">
                <a16:creationId xmlns:a16="http://schemas.microsoft.com/office/drawing/2014/main" id="{10A1DC21-701F-5F30-996C-9FB8B1720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970" y="2899565"/>
            <a:ext cx="5615755" cy="3334325"/>
          </a:xfrm>
          <a:prstGeom prst="rect">
            <a:avLst/>
          </a:prstGeom>
        </p:spPr>
      </p:pic>
    </p:spTree>
    <p:extLst>
      <p:ext uri="{BB962C8B-B14F-4D97-AF65-F5344CB8AC3E}">
        <p14:creationId xmlns:p14="http://schemas.microsoft.com/office/powerpoint/2010/main" val="634777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2625A8-005E-BBA3-383A-E50CA4B576AC}"/>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2A00D34C-A521-F011-5CB5-36D4ADFFEBA4}"/>
              </a:ext>
            </a:extLst>
          </p:cNvPr>
          <p:cNvSpPr>
            <a:spLocks noGrp="1"/>
          </p:cNvSpPr>
          <p:nvPr>
            <p:ph idx="1"/>
          </p:nvPr>
        </p:nvSpPr>
        <p:spPr>
          <a:xfrm>
            <a:off x="2589212" y="1138989"/>
            <a:ext cx="8915400" cy="5309937"/>
          </a:xfrm>
        </p:spPr>
        <p:txBody>
          <a:bodyPr/>
          <a:lstStyle/>
          <a:p>
            <a:r>
              <a:rPr lang="tr-TR" dirty="0"/>
              <a:t>MySQL ve </a:t>
            </a:r>
            <a:r>
              <a:rPr lang="tr-TR" dirty="0" err="1"/>
              <a:t>MongoDB</a:t>
            </a:r>
            <a:r>
              <a:rPr lang="tr-TR" dirty="0"/>
              <a:t> veri tabanlarına üçüncü sorgu olarak tanımlanan detaylı ve karmaşık sorgu kodu içeren karşılaştırma testi analizi Şekil 6.13’de gösterilmiştir. MySQL veri tabanı sistemi, iki eksen boyunca logaritma kullanılarak çizilen grafikte logaritmik bir eğilim olduğu görüntüsü sergilemektedir. </a:t>
            </a:r>
            <a:r>
              <a:rPr lang="tr-TR" dirty="0" err="1"/>
              <a:t>MongoDB’nin</a:t>
            </a:r>
            <a:r>
              <a:rPr lang="tr-TR" dirty="0"/>
              <a:t> ise eğilimi nerede ve nasıl gösterdiği net olarak görülmemektedir. </a:t>
            </a:r>
          </a:p>
        </p:txBody>
      </p:sp>
      <p:pic>
        <p:nvPicPr>
          <p:cNvPr id="5" name="Resim 4">
            <a:extLst>
              <a:ext uri="{FF2B5EF4-FFF2-40B4-BE49-F238E27FC236}">
                <a16:creationId xmlns:a16="http://schemas.microsoft.com/office/drawing/2014/main" id="{036BA06F-7893-3E09-0EAF-6B7BA52D6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500" y="3005692"/>
            <a:ext cx="6082234" cy="2905530"/>
          </a:xfrm>
          <a:prstGeom prst="rect">
            <a:avLst/>
          </a:prstGeom>
        </p:spPr>
      </p:pic>
    </p:spTree>
    <p:extLst>
      <p:ext uri="{BB962C8B-B14F-4D97-AF65-F5344CB8AC3E}">
        <p14:creationId xmlns:p14="http://schemas.microsoft.com/office/powerpoint/2010/main" val="1067514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158622-3471-2CBD-24A2-D1C191BA8F6D}"/>
              </a:ext>
            </a:extLst>
          </p:cNvPr>
          <p:cNvSpPr>
            <a:spLocks noGrp="1"/>
          </p:cNvSpPr>
          <p:nvPr>
            <p:ph type="title"/>
          </p:nvPr>
        </p:nvSpPr>
        <p:spPr>
          <a:xfrm>
            <a:off x="2592925" y="624110"/>
            <a:ext cx="8911687" cy="563006"/>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C64662B7-B874-460F-0E26-E09E5F0A91DA}"/>
              </a:ext>
            </a:extLst>
          </p:cNvPr>
          <p:cNvSpPr>
            <a:spLocks noGrp="1"/>
          </p:cNvSpPr>
          <p:nvPr>
            <p:ph idx="1"/>
          </p:nvPr>
        </p:nvSpPr>
        <p:spPr>
          <a:xfrm>
            <a:off x="2589212" y="1459831"/>
            <a:ext cx="8915400" cy="5117431"/>
          </a:xfrm>
        </p:spPr>
        <p:txBody>
          <a:bodyPr/>
          <a:lstStyle/>
          <a:p>
            <a:r>
              <a:rPr lang="tr-TR" dirty="0"/>
              <a:t>Zamanlama ölçeği büyütülerek veri tabanları sistemleri arasındaki performans farkı anlaşılır bir şekilde Şekil 6.14’te gösterilmiştir. Ölçeğin büyümesi MySQL’in performansı için dezavantajlı olduğu görülmektedir. </a:t>
            </a:r>
            <a:r>
              <a:rPr lang="tr-TR" dirty="0" err="1"/>
              <a:t>MongoDB’nin</a:t>
            </a:r>
            <a:r>
              <a:rPr lang="tr-TR" dirty="0"/>
              <a:t> tüm veri kayıt setlerinde oldukça iyi bir performans gösterdiği görülmektedir.</a:t>
            </a:r>
          </a:p>
        </p:txBody>
      </p:sp>
      <p:pic>
        <p:nvPicPr>
          <p:cNvPr id="5" name="Resim 4">
            <a:extLst>
              <a:ext uri="{FF2B5EF4-FFF2-40B4-BE49-F238E27FC236}">
                <a16:creationId xmlns:a16="http://schemas.microsoft.com/office/drawing/2014/main" id="{08268509-6C92-D48E-5C3F-42954F54E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918" y="2885377"/>
            <a:ext cx="4800619" cy="2819794"/>
          </a:xfrm>
          <a:prstGeom prst="rect">
            <a:avLst/>
          </a:prstGeom>
        </p:spPr>
      </p:pic>
    </p:spTree>
    <p:extLst>
      <p:ext uri="{BB962C8B-B14F-4D97-AF65-F5344CB8AC3E}">
        <p14:creationId xmlns:p14="http://schemas.microsoft.com/office/powerpoint/2010/main" val="220551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3F733E-B6FE-61A9-F8DD-3065EBB372AF}"/>
              </a:ext>
            </a:extLst>
          </p:cNvPr>
          <p:cNvSpPr>
            <a:spLocks noGrp="1"/>
          </p:cNvSpPr>
          <p:nvPr>
            <p:ph type="title"/>
          </p:nvPr>
        </p:nvSpPr>
        <p:spPr>
          <a:xfrm>
            <a:off x="2592925" y="624110"/>
            <a:ext cx="8911687" cy="466753"/>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F37F50F5-0427-F781-76D2-09A49D049E49}"/>
              </a:ext>
            </a:extLst>
          </p:cNvPr>
          <p:cNvSpPr>
            <a:spLocks noGrp="1"/>
          </p:cNvSpPr>
          <p:nvPr>
            <p:ph idx="1"/>
          </p:nvPr>
        </p:nvSpPr>
        <p:spPr>
          <a:xfrm>
            <a:off x="2589212" y="1443789"/>
            <a:ext cx="8915400" cy="5005137"/>
          </a:xfrm>
        </p:spPr>
        <p:txBody>
          <a:bodyPr/>
          <a:lstStyle/>
          <a:p>
            <a:r>
              <a:rPr lang="tr-TR" dirty="0"/>
              <a:t>Son olarak MySQL ve </a:t>
            </a:r>
            <a:r>
              <a:rPr lang="tr-TR" dirty="0" err="1"/>
              <a:t>MongoDB</a:t>
            </a:r>
            <a:r>
              <a:rPr lang="tr-TR" dirty="0"/>
              <a:t> veri tabanlarına veri ekleme “INSERT” ve silme “DELETE” işlemleri uygulanmıştır. Şekil 6.15’de her iki veri tabanı sisteminin INSERT ve DELETE işlemlerine ait performans grafiği gösterilmektedir. </a:t>
            </a:r>
          </a:p>
          <a:p>
            <a:r>
              <a:rPr lang="tr-TR" dirty="0"/>
              <a:t>Yapılan analizde </a:t>
            </a:r>
            <a:r>
              <a:rPr lang="tr-TR" dirty="0" err="1"/>
              <a:t>MongoDB’nin</a:t>
            </a:r>
            <a:r>
              <a:rPr lang="tr-TR" dirty="0"/>
              <a:t> veri ekleme işlemi MySQL’e göre çok daha iyi bir performansa sahip olduğu görülmüştür.</a:t>
            </a:r>
          </a:p>
          <a:p>
            <a:r>
              <a:rPr lang="tr-TR" dirty="0"/>
              <a:t>Veri silme işleminde ise </a:t>
            </a:r>
            <a:r>
              <a:rPr lang="tr-TR" dirty="0" err="1"/>
              <a:t>MongoDB’nin</a:t>
            </a:r>
            <a:r>
              <a:rPr lang="tr-TR" dirty="0"/>
              <a:t> MySQL ile benzer bir performansa sahip olduğu fakat veri silme komut sayılarının artışı ile MySQL veri tabanı sisteminin silme işleminde iyi bir performans sergilediği gözlemlenmiştir.</a:t>
            </a:r>
          </a:p>
        </p:txBody>
      </p:sp>
      <p:pic>
        <p:nvPicPr>
          <p:cNvPr id="5" name="Resim 4">
            <a:extLst>
              <a:ext uri="{FF2B5EF4-FFF2-40B4-BE49-F238E27FC236}">
                <a16:creationId xmlns:a16="http://schemas.microsoft.com/office/drawing/2014/main" id="{5D860CD2-30A7-C6C8-FD19-D2737B7B6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097" y="4264429"/>
            <a:ext cx="4589060" cy="2299564"/>
          </a:xfrm>
          <a:prstGeom prst="rect">
            <a:avLst/>
          </a:prstGeom>
        </p:spPr>
      </p:pic>
    </p:spTree>
    <p:extLst>
      <p:ext uri="{BB962C8B-B14F-4D97-AF65-F5344CB8AC3E}">
        <p14:creationId xmlns:p14="http://schemas.microsoft.com/office/powerpoint/2010/main" val="888719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0F40FD-E33C-C083-FF28-8A553C93AA0C}"/>
              </a:ext>
            </a:extLst>
          </p:cNvPr>
          <p:cNvSpPr>
            <a:spLocks noGrp="1"/>
          </p:cNvSpPr>
          <p:nvPr>
            <p:ph type="title"/>
          </p:nvPr>
        </p:nvSpPr>
        <p:spPr>
          <a:xfrm>
            <a:off x="2592925" y="624110"/>
            <a:ext cx="8911687" cy="931974"/>
          </a:xfrm>
        </p:spPr>
        <p:txBody>
          <a:bodyPr>
            <a:normAutofit/>
          </a:bodyPr>
          <a:lstStyle/>
          <a:p>
            <a:r>
              <a:rPr lang="en-US" sz="2400" dirty="0">
                <a:highlight>
                  <a:srgbClr val="C0C0C0"/>
                </a:highlight>
              </a:rPr>
              <a:t>SONUÇ VE DEĞERLEND</a:t>
            </a:r>
            <a:r>
              <a:rPr lang="tr-TR" sz="2400" dirty="0">
                <a:highlight>
                  <a:srgbClr val="C0C0C0"/>
                </a:highlight>
              </a:rPr>
              <a:t>İ</a:t>
            </a:r>
            <a:r>
              <a:rPr lang="en-US" sz="2400" dirty="0">
                <a:highlight>
                  <a:srgbClr val="C0C0C0"/>
                </a:highlight>
              </a:rPr>
              <a:t>RME (RESULT AND EVALUATION) </a:t>
            </a:r>
            <a:endParaRPr lang="tr-TR" sz="2400" dirty="0">
              <a:highlight>
                <a:srgbClr val="C0C0C0"/>
              </a:highlight>
            </a:endParaRPr>
          </a:p>
        </p:txBody>
      </p:sp>
      <p:sp>
        <p:nvSpPr>
          <p:cNvPr id="3" name="İçerik Yer Tutucusu 2">
            <a:extLst>
              <a:ext uri="{FF2B5EF4-FFF2-40B4-BE49-F238E27FC236}">
                <a16:creationId xmlns:a16="http://schemas.microsoft.com/office/drawing/2014/main" id="{52B994DE-1CA4-F40C-FC2D-C143792E6BC5}"/>
              </a:ext>
            </a:extLst>
          </p:cNvPr>
          <p:cNvSpPr>
            <a:spLocks noGrp="1"/>
          </p:cNvSpPr>
          <p:nvPr>
            <p:ph idx="1"/>
          </p:nvPr>
        </p:nvSpPr>
        <p:spPr>
          <a:xfrm>
            <a:off x="2589212" y="1331495"/>
            <a:ext cx="8915400" cy="4579727"/>
          </a:xfrm>
        </p:spPr>
        <p:txBody>
          <a:bodyPr/>
          <a:lstStyle/>
          <a:p>
            <a:r>
              <a:rPr lang="tr-TR" dirty="0"/>
              <a:t>Dağıtık veri tabanları ile ilişkisel veri tabanları karşılaştırılmış ve yönetim bilişim sistemleri açısından incelenmiştir. Bu çalışmada veri tabanlarının modellenmesi ve veri tabanı seçiminde kullanıcılara ışık tutulması hedeflenmiştir. </a:t>
            </a:r>
            <a:r>
              <a:rPr lang="tr-TR" dirty="0" err="1"/>
              <a:t>NoSQL</a:t>
            </a:r>
            <a:r>
              <a:rPr lang="tr-TR" dirty="0"/>
              <a:t> kavramı incelenmiştir. </a:t>
            </a:r>
          </a:p>
          <a:p>
            <a:r>
              <a:rPr lang="tr-TR" dirty="0"/>
              <a:t>Yapılan analizlerde </a:t>
            </a:r>
            <a:r>
              <a:rPr lang="tr-TR" dirty="0" err="1"/>
              <a:t>NoSQL</a:t>
            </a:r>
            <a:r>
              <a:rPr lang="tr-TR" dirty="0"/>
              <a:t> ağırlıklı bir veri tabanının büyük miktarda veri çiftleri içerebildiği, veri çoğaltmada da basit şeması nedeniyle </a:t>
            </a:r>
            <a:r>
              <a:rPr lang="tr-TR" dirty="0" err="1"/>
              <a:t>MongoDB</a:t>
            </a:r>
            <a:r>
              <a:rPr lang="tr-TR" dirty="0"/>
              <a:t> kullanılarak daha hızlı daha karmaşık sorgu tiplerinin çalıştırılabildiği izlenmiştir. Her iki veri tabanı sisteminde farklı yapılandırma durumlarında ikinci sorgu tipi ile yapılan performans testlerinde, </a:t>
            </a:r>
            <a:r>
              <a:rPr lang="tr-TR" dirty="0" err="1"/>
              <a:t>MongoDB</a:t>
            </a:r>
            <a:r>
              <a:rPr lang="tr-TR" dirty="0"/>
              <a:t> veri tabanı sistemi MySQL’e göre en iyi performansı göstermiştir. </a:t>
            </a:r>
            <a:r>
              <a:rPr lang="tr-TR" dirty="0" err="1"/>
              <a:t>MongoDB</a:t>
            </a:r>
            <a:r>
              <a:rPr lang="tr-TR" dirty="0"/>
              <a:t>, alt belge koleksiyonu kullanımı nedeniyle MySQL üzerinde çok büyük bir avantaja sahip olduğunu gösterilmiştir.  Yapılan yazma ve silme işlemlerinde MySQL iyi bir performans sergilemiştir. </a:t>
            </a:r>
            <a:r>
              <a:rPr lang="tr-TR" dirty="0" err="1"/>
              <a:t>MongoDB</a:t>
            </a:r>
            <a:r>
              <a:rPr lang="tr-TR" dirty="0"/>
              <a:t> ve </a:t>
            </a:r>
            <a:r>
              <a:rPr lang="tr-TR" dirty="0" err="1"/>
              <a:t>MySQl</a:t>
            </a:r>
            <a:r>
              <a:rPr lang="tr-TR" dirty="0"/>
              <a:t> karşılaştırmasında </a:t>
            </a:r>
            <a:r>
              <a:rPr lang="tr-TR" dirty="0" err="1"/>
              <a:t>mongoDB</a:t>
            </a:r>
            <a:r>
              <a:rPr lang="tr-TR" dirty="0"/>
              <a:t> daha iyi performans sergilemiştir. </a:t>
            </a:r>
          </a:p>
        </p:txBody>
      </p:sp>
    </p:spTree>
    <p:extLst>
      <p:ext uri="{BB962C8B-B14F-4D97-AF65-F5344CB8AC3E}">
        <p14:creationId xmlns:p14="http://schemas.microsoft.com/office/powerpoint/2010/main" val="2731410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F6640-2CE0-E69A-FADC-C7246F0060FD}"/>
              </a:ext>
            </a:extLst>
          </p:cNvPr>
          <p:cNvSpPr>
            <a:spLocks noGrp="1"/>
          </p:cNvSpPr>
          <p:nvPr>
            <p:ph type="title"/>
          </p:nvPr>
        </p:nvSpPr>
        <p:spPr>
          <a:xfrm>
            <a:off x="2592925" y="624110"/>
            <a:ext cx="8911687" cy="322668"/>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68389521-D38D-777A-0F99-B1DC7FDF9644}"/>
              </a:ext>
            </a:extLst>
          </p:cNvPr>
          <p:cNvSpPr>
            <a:spLocks noGrp="1"/>
          </p:cNvSpPr>
          <p:nvPr>
            <p:ph idx="1"/>
          </p:nvPr>
        </p:nvSpPr>
        <p:spPr>
          <a:xfrm>
            <a:off x="2585499" y="1099031"/>
            <a:ext cx="8915400" cy="4659938"/>
          </a:xfrm>
        </p:spPr>
        <p:txBody>
          <a:bodyPr/>
          <a:lstStyle/>
          <a:p>
            <a:r>
              <a:rPr lang="tr-TR" dirty="0"/>
              <a:t>Sonuç olarak her iki veri tabanın avantaj ve dezavantajları vardır. İlişkisel veri tabanı yönetim sistemlerinin kullanıldığı uygulamalar ilişkisel olmayan sistemlere taşınmada veri kaybı söz konusu olabilir, bu da dezavantajlı olmaktadır. Diğer yandan hız, geliştirme zamanı ve ölçeklenebilirlik gibi özellikler ilişkisel olmayan veri tabanlarının kullanılması avantajlı olacaktır.</a:t>
            </a:r>
          </a:p>
        </p:txBody>
      </p:sp>
    </p:spTree>
    <p:extLst>
      <p:ext uri="{BB962C8B-B14F-4D97-AF65-F5344CB8AC3E}">
        <p14:creationId xmlns:p14="http://schemas.microsoft.com/office/powerpoint/2010/main" val="387167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017738-17F9-14C4-376B-52D085F1A116}"/>
              </a:ext>
            </a:extLst>
          </p:cNvPr>
          <p:cNvSpPr>
            <a:spLocks noGrp="1"/>
          </p:cNvSpPr>
          <p:nvPr>
            <p:ph type="title"/>
          </p:nvPr>
        </p:nvSpPr>
        <p:spPr/>
        <p:txBody>
          <a:bodyPr>
            <a:normAutofit/>
          </a:bodyPr>
          <a:lstStyle/>
          <a:p>
            <a:pPr algn="ctr"/>
            <a:r>
              <a:rPr lang="tr-TR" sz="2000" dirty="0"/>
              <a:t>VT-VTYS-VTS Arasındaki İlişki ve İşlevler (</a:t>
            </a:r>
            <a:r>
              <a:rPr lang="tr-TR" sz="2000" dirty="0" err="1"/>
              <a:t>Relation</a:t>
            </a:r>
            <a:r>
              <a:rPr lang="tr-TR" sz="2000" dirty="0"/>
              <a:t> </a:t>
            </a:r>
            <a:r>
              <a:rPr lang="tr-TR" sz="2000" dirty="0" err="1"/>
              <a:t>and</a:t>
            </a:r>
            <a:r>
              <a:rPr lang="tr-TR" sz="2000" dirty="0"/>
              <a:t> </a:t>
            </a:r>
            <a:r>
              <a:rPr lang="tr-TR" sz="2000" dirty="0" err="1"/>
              <a:t>Functions</a:t>
            </a:r>
            <a:r>
              <a:rPr lang="tr-TR" sz="2000" dirty="0"/>
              <a:t> </a:t>
            </a:r>
            <a:r>
              <a:rPr lang="tr-TR" sz="2000" dirty="0" err="1"/>
              <a:t>between</a:t>
            </a:r>
            <a:r>
              <a:rPr lang="tr-TR" sz="2000" dirty="0"/>
              <a:t> DB-DBMS-DBS) </a:t>
            </a:r>
          </a:p>
        </p:txBody>
      </p:sp>
      <p:pic>
        <p:nvPicPr>
          <p:cNvPr id="5" name="İçerik Yer Tutucusu 4">
            <a:extLst>
              <a:ext uri="{FF2B5EF4-FFF2-40B4-BE49-F238E27FC236}">
                <a16:creationId xmlns:a16="http://schemas.microsoft.com/office/drawing/2014/main" id="{0C33F7B6-D614-2416-4DD7-6DB3E8E35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432" y="1470563"/>
            <a:ext cx="6005643" cy="5058574"/>
          </a:xfrm>
        </p:spPr>
      </p:pic>
      <p:sp>
        <p:nvSpPr>
          <p:cNvPr id="7" name="Metin kutusu 6">
            <a:extLst>
              <a:ext uri="{FF2B5EF4-FFF2-40B4-BE49-F238E27FC236}">
                <a16:creationId xmlns:a16="http://schemas.microsoft.com/office/drawing/2014/main" id="{70B5EA24-E365-9714-C6E6-87A0927728C0}"/>
              </a:ext>
            </a:extLst>
          </p:cNvPr>
          <p:cNvSpPr txBox="1"/>
          <p:nvPr/>
        </p:nvSpPr>
        <p:spPr>
          <a:xfrm flipV="1">
            <a:off x="5630779" y="678005"/>
            <a:ext cx="4620126" cy="369332"/>
          </a:xfrm>
          <a:prstGeom prst="rect">
            <a:avLst/>
          </a:prstGeom>
          <a:noFill/>
        </p:spPr>
        <p:txBody>
          <a:bodyPr wrap="square">
            <a:spAutoFit/>
          </a:bodyPr>
          <a:lstStyle/>
          <a:p>
            <a:r>
              <a:rPr lang="tr-TR" dirty="0"/>
              <a:t>) </a:t>
            </a:r>
          </a:p>
        </p:txBody>
      </p:sp>
    </p:spTree>
    <p:extLst>
      <p:ext uri="{BB962C8B-B14F-4D97-AF65-F5344CB8AC3E}">
        <p14:creationId xmlns:p14="http://schemas.microsoft.com/office/powerpoint/2010/main" val="140087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AA8D4-96DD-4BDD-AAFB-51B88CE4FB5C}"/>
              </a:ext>
            </a:extLst>
          </p:cNvPr>
          <p:cNvSpPr>
            <a:spLocks noGrp="1"/>
          </p:cNvSpPr>
          <p:nvPr>
            <p:ph type="title"/>
          </p:nvPr>
        </p:nvSpPr>
        <p:spPr/>
        <p:txBody>
          <a:bodyPr/>
          <a:lstStyle/>
          <a:p>
            <a:r>
              <a:rPr lang="tr-TR" dirty="0"/>
              <a:t>Veri tabanı sistemleri sekiz kategoriye ayrılır.</a:t>
            </a:r>
          </a:p>
        </p:txBody>
      </p:sp>
      <p:sp>
        <p:nvSpPr>
          <p:cNvPr id="3" name="İçerik Yer Tutucusu 2">
            <a:extLst>
              <a:ext uri="{FF2B5EF4-FFF2-40B4-BE49-F238E27FC236}">
                <a16:creationId xmlns:a16="http://schemas.microsoft.com/office/drawing/2014/main" id="{3F4D9491-F70D-E3C9-F549-6EB6138BF74B}"/>
              </a:ext>
            </a:extLst>
          </p:cNvPr>
          <p:cNvSpPr>
            <a:spLocks noGrp="1"/>
          </p:cNvSpPr>
          <p:nvPr>
            <p:ph idx="1"/>
          </p:nvPr>
        </p:nvSpPr>
        <p:spPr>
          <a:xfrm>
            <a:off x="2585499" y="2261937"/>
            <a:ext cx="8915400" cy="3777622"/>
          </a:xfrm>
        </p:spPr>
        <p:txBody>
          <a:bodyPr/>
          <a:lstStyle/>
          <a:p>
            <a:r>
              <a:rPr lang="tr-TR" dirty="0"/>
              <a:t>1- Düz model ve ya tablo modeli: İki boyutlu veri grubundan oluşur. Sütunlarda verilerin benzer özelliklerini, satırlarda ise veri grupları yer alır.</a:t>
            </a:r>
          </a:p>
          <a:p>
            <a:pPr marL="0" indent="0">
              <a:buNone/>
            </a:pPr>
            <a:endParaRPr lang="tr-TR" dirty="0"/>
          </a:p>
        </p:txBody>
      </p:sp>
      <p:pic>
        <p:nvPicPr>
          <p:cNvPr id="5" name="Resim 4">
            <a:extLst>
              <a:ext uri="{FF2B5EF4-FFF2-40B4-BE49-F238E27FC236}">
                <a16:creationId xmlns:a16="http://schemas.microsoft.com/office/drawing/2014/main" id="{D711B690-09F3-D109-A10D-292F3F97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560" y="3618677"/>
            <a:ext cx="6159165" cy="1715418"/>
          </a:xfrm>
          <a:prstGeom prst="rect">
            <a:avLst/>
          </a:prstGeom>
        </p:spPr>
      </p:pic>
    </p:spTree>
    <p:extLst>
      <p:ext uri="{BB962C8B-B14F-4D97-AF65-F5344CB8AC3E}">
        <p14:creationId xmlns:p14="http://schemas.microsoft.com/office/powerpoint/2010/main" val="204987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2A432-35F5-BEF2-9264-435F412CD891}"/>
              </a:ext>
            </a:extLst>
          </p:cNvPr>
          <p:cNvSpPr>
            <a:spLocks noGrp="1"/>
          </p:cNvSpPr>
          <p:nvPr>
            <p:ph type="title"/>
          </p:nvPr>
        </p:nvSpPr>
        <p:spPr>
          <a:xfrm>
            <a:off x="2592925" y="240631"/>
            <a:ext cx="8911687" cy="513347"/>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E1F9A3DB-DFD5-BDC8-610B-67802C7E4391}"/>
              </a:ext>
            </a:extLst>
          </p:cNvPr>
          <p:cNvSpPr>
            <a:spLocks noGrp="1"/>
          </p:cNvSpPr>
          <p:nvPr>
            <p:ph idx="1"/>
          </p:nvPr>
        </p:nvSpPr>
        <p:spPr>
          <a:xfrm>
            <a:off x="2585499" y="1540189"/>
            <a:ext cx="8915400" cy="3777622"/>
          </a:xfrm>
        </p:spPr>
        <p:txBody>
          <a:bodyPr/>
          <a:lstStyle/>
          <a:p>
            <a:r>
              <a:rPr lang="tr-TR" dirty="0"/>
              <a:t>2- Hiyerarşik Veri Modeli: Adını veriyi depolama yönteminden almıştır. Bu veri tabanının depoladığı yapısal verilere «kayıt» adı verildi. Kayıtlar ağaç mimarisi şeklinde yukarıdan aşağıya sıralanmaktadır. Kök adı verilen ilk kaydın bir veya daha çok çocuk kayıtları olabilir. Kök haricinde bütün kayıtların bir ebeveyni vardır.</a:t>
            </a:r>
          </a:p>
          <a:p>
            <a:endParaRPr lang="tr-TR" dirty="0"/>
          </a:p>
        </p:txBody>
      </p:sp>
      <p:pic>
        <p:nvPicPr>
          <p:cNvPr id="5" name="Resim 4">
            <a:extLst>
              <a:ext uri="{FF2B5EF4-FFF2-40B4-BE49-F238E27FC236}">
                <a16:creationId xmlns:a16="http://schemas.microsoft.com/office/drawing/2014/main" id="{3AD61B35-CE71-B638-B54F-07C14892C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786" y="3429000"/>
            <a:ext cx="5543813" cy="2362200"/>
          </a:xfrm>
          <a:prstGeom prst="rect">
            <a:avLst/>
          </a:prstGeom>
        </p:spPr>
      </p:pic>
    </p:spTree>
    <p:extLst>
      <p:ext uri="{BB962C8B-B14F-4D97-AF65-F5344CB8AC3E}">
        <p14:creationId xmlns:p14="http://schemas.microsoft.com/office/powerpoint/2010/main" val="428495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9BDEE8-153B-231C-7236-CFD283FA8B83}"/>
              </a:ext>
            </a:extLst>
          </p:cNvPr>
          <p:cNvSpPr>
            <a:spLocks noGrp="1"/>
          </p:cNvSpPr>
          <p:nvPr>
            <p:ph type="title"/>
          </p:nvPr>
        </p:nvSpPr>
        <p:spPr>
          <a:xfrm>
            <a:off x="2592925" y="624110"/>
            <a:ext cx="8911687" cy="482795"/>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79D89BAF-F4B2-8A1A-F80B-C0CB1C374842}"/>
              </a:ext>
            </a:extLst>
          </p:cNvPr>
          <p:cNvSpPr>
            <a:spLocks noGrp="1"/>
          </p:cNvSpPr>
          <p:nvPr>
            <p:ph idx="1"/>
          </p:nvPr>
        </p:nvSpPr>
        <p:spPr>
          <a:xfrm>
            <a:off x="2592925" y="1540189"/>
            <a:ext cx="8915400" cy="3777622"/>
          </a:xfrm>
        </p:spPr>
        <p:txBody>
          <a:bodyPr/>
          <a:lstStyle/>
          <a:p>
            <a:r>
              <a:rPr lang="tr-TR" dirty="0"/>
              <a:t>3- Ağ veri modeli: Hiyerarşik modelin geliştirilmiş halidir. Hiyerarşik modelden an önemli farkı uç-düğüm pozisyonundaki verinin iç-düğüme işaret edebilmesidir. </a:t>
            </a:r>
          </a:p>
        </p:txBody>
      </p:sp>
      <p:pic>
        <p:nvPicPr>
          <p:cNvPr id="5" name="Resim 4">
            <a:extLst>
              <a:ext uri="{FF2B5EF4-FFF2-40B4-BE49-F238E27FC236}">
                <a16:creationId xmlns:a16="http://schemas.microsoft.com/office/drawing/2014/main" id="{948A77E3-71B4-F342-218A-E0EE1BB0B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895" y="3076525"/>
            <a:ext cx="6705599" cy="1639853"/>
          </a:xfrm>
          <a:prstGeom prst="rect">
            <a:avLst/>
          </a:prstGeom>
        </p:spPr>
      </p:pic>
    </p:spTree>
    <p:extLst>
      <p:ext uri="{BB962C8B-B14F-4D97-AF65-F5344CB8AC3E}">
        <p14:creationId xmlns:p14="http://schemas.microsoft.com/office/powerpoint/2010/main" val="28128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E0EE10-45CA-54F2-7763-C791ABE28483}"/>
              </a:ext>
            </a:extLst>
          </p:cNvPr>
          <p:cNvSpPr>
            <a:spLocks noGrp="1"/>
          </p:cNvSpPr>
          <p:nvPr>
            <p:ph type="title"/>
          </p:nvPr>
        </p:nvSpPr>
        <p:spPr>
          <a:xfrm>
            <a:off x="2592925" y="624110"/>
            <a:ext cx="8911687" cy="482795"/>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B94A9997-1F1F-2365-53A2-12AFF1607BB6}"/>
              </a:ext>
            </a:extLst>
          </p:cNvPr>
          <p:cNvSpPr>
            <a:spLocks noGrp="1"/>
          </p:cNvSpPr>
          <p:nvPr>
            <p:ph idx="1"/>
          </p:nvPr>
        </p:nvSpPr>
        <p:spPr>
          <a:xfrm>
            <a:off x="2592925" y="1540189"/>
            <a:ext cx="8915400" cy="3777622"/>
          </a:xfrm>
        </p:spPr>
        <p:txBody>
          <a:bodyPr/>
          <a:lstStyle/>
          <a:p>
            <a:r>
              <a:rPr lang="tr-TR" dirty="0"/>
              <a:t>4- İlişkisel veri modeli: Hiyerarşik ve ağ veri modellerinin çeşitlenen beklentilerinin karşılanmakta yetersiz kalması nedeniyle geliştirilmiştir. Temel kavramı, ilişkidir. Genellikle veri tabanında her tablo için bir dosya bulunur. Tablonun her satırı birbiriyle ilişkili verilerin bir topluluğudur. Sütunlarda ise nitelikler bulunur.</a:t>
            </a:r>
          </a:p>
        </p:txBody>
      </p:sp>
      <p:pic>
        <p:nvPicPr>
          <p:cNvPr id="5" name="Resim 4">
            <a:extLst>
              <a:ext uri="{FF2B5EF4-FFF2-40B4-BE49-F238E27FC236}">
                <a16:creationId xmlns:a16="http://schemas.microsoft.com/office/drawing/2014/main" id="{DC4DFEB1-03D7-2689-6491-3C5E951F2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845" y="3207201"/>
            <a:ext cx="6800850" cy="2110610"/>
          </a:xfrm>
          <a:prstGeom prst="rect">
            <a:avLst/>
          </a:prstGeom>
        </p:spPr>
      </p:pic>
    </p:spTree>
    <p:extLst>
      <p:ext uri="{BB962C8B-B14F-4D97-AF65-F5344CB8AC3E}">
        <p14:creationId xmlns:p14="http://schemas.microsoft.com/office/powerpoint/2010/main" val="13118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C11C8-2959-2715-8023-F1A737EAFF4E}"/>
              </a:ext>
            </a:extLst>
          </p:cNvPr>
          <p:cNvSpPr>
            <a:spLocks noGrp="1"/>
          </p:cNvSpPr>
          <p:nvPr>
            <p:ph type="title"/>
          </p:nvPr>
        </p:nvSpPr>
        <p:spPr>
          <a:xfrm>
            <a:off x="2592925" y="624110"/>
            <a:ext cx="8911687" cy="514879"/>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1195845A-B29B-ADAE-D552-BEE4FA115F5B}"/>
              </a:ext>
            </a:extLst>
          </p:cNvPr>
          <p:cNvSpPr>
            <a:spLocks noGrp="1"/>
          </p:cNvSpPr>
          <p:nvPr>
            <p:ph idx="1"/>
          </p:nvPr>
        </p:nvSpPr>
        <p:spPr>
          <a:xfrm>
            <a:off x="2592925" y="1618721"/>
            <a:ext cx="8915400" cy="3777622"/>
          </a:xfrm>
        </p:spPr>
        <p:txBody>
          <a:bodyPr/>
          <a:lstStyle/>
          <a:p>
            <a:r>
              <a:rPr lang="tr-TR" dirty="0"/>
              <a:t>5- Nesne yönelimli veri modeli: Nesne yönelimli programlamaya dayanan veri modelidir.</a:t>
            </a:r>
          </a:p>
        </p:txBody>
      </p:sp>
      <p:pic>
        <p:nvPicPr>
          <p:cNvPr id="5" name="Resim 4">
            <a:extLst>
              <a:ext uri="{FF2B5EF4-FFF2-40B4-BE49-F238E27FC236}">
                <a16:creationId xmlns:a16="http://schemas.microsoft.com/office/drawing/2014/main" id="{A2C1C843-2F3C-B462-0458-D4C5B2F9A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638" y="2518612"/>
            <a:ext cx="8796154" cy="2277978"/>
          </a:xfrm>
          <a:prstGeom prst="rect">
            <a:avLst/>
          </a:prstGeom>
        </p:spPr>
      </p:pic>
    </p:spTree>
    <p:extLst>
      <p:ext uri="{BB962C8B-B14F-4D97-AF65-F5344CB8AC3E}">
        <p14:creationId xmlns:p14="http://schemas.microsoft.com/office/powerpoint/2010/main" val="2581987520"/>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2035</Words>
  <Application>Microsoft Office PowerPoint</Application>
  <PresentationFormat>Geniş ekran</PresentationFormat>
  <Paragraphs>84</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Bahnschrift Light</vt:lpstr>
      <vt:lpstr>Century Gothic</vt:lpstr>
      <vt:lpstr>Wingdings 3</vt:lpstr>
      <vt:lpstr>Duman</vt:lpstr>
      <vt:lpstr>İlişkisel ve İlişkisel Olmayan (NoSQL) Veri Tabanı Sistemleri Mimari Performansının Yönetim Bilişim Sistemleri Kapsamında İncelenmesi</vt:lpstr>
      <vt:lpstr>BİLİŞİM SİSTEMLERİ VE YÖNETİMİ (INFORMATION SYSTEMS AND MANAGEMENT) </vt:lpstr>
      <vt:lpstr>VERi TABANI VE VERi TABANI YÖNETiM SiSTEMLERi (DATABASE MANAGEMENT SYSTEM) AND DATABASE </vt:lpstr>
      <vt:lpstr>VT-VTYS-VTS Arasındaki İlişki ve İşlevler (Relation and Functions between DB-DBMS-DBS) </vt:lpstr>
      <vt:lpstr>Veri tabanı sistemleri sekiz kategoriye ayrılır.</vt:lpstr>
      <vt:lpstr>PowerPoint Sunusu</vt:lpstr>
      <vt:lpstr>PowerPoint Sunusu</vt:lpstr>
      <vt:lpstr>PowerPoint Sunusu</vt:lpstr>
      <vt:lpstr>PowerPoint Sunusu</vt:lpstr>
      <vt:lpstr>PowerPoint Sunusu</vt:lpstr>
      <vt:lpstr>PowerPoint Sunusu</vt:lpstr>
      <vt:lpstr>VERi TABANI TASARIMI (DATABASE DESIGN)</vt:lpstr>
      <vt:lpstr>PowerPoint Sunusu</vt:lpstr>
      <vt:lpstr>İLİŞKİSEL VE İLİŞKİSEL OLMAYAN (NoSQL) VERİ TABANI SİSTEMLERİ (RELATIONAL AND NON RELATIONAL DATABASE (NoSQL) SYSTEMS)</vt:lpstr>
      <vt:lpstr>PowerPoint Sunusu</vt:lpstr>
      <vt:lpstr>VERi TABANI MiMARiLERiNiN PERFORMANS KARŞILAŞTIRMASI (PERFORMANCE COMPARISON OF DATABASE ARCHITECTURE)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 VE DEĞERLENDİRME (RESULT AND EVALUATION)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aysel kolcu</dc:creator>
  <cp:lastModifiedBy>aysel kolcu</cp:lastModifiedBy>
  <cp:revision>4</cp:revision>
  <dcterms:created xsi:type="dcterms:W3CDTF">2024-03-19T09:45:12Z</dcterms:created>
  <dcterms:modified xsi:type="dcterms:W3CDTF">2024-03-19T14:52:27Z</dcterms:modified>
</cp:coreProperties>
</file>