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325" r:id="rId3"/>
    <p:sldId id="313" r:id="rId4"/>
    <p:sldId id="329" r:id="rId5"/>
    <p:sldId id="316" r:id="rId6"/>
    <p:sldId id="319" r:id="rId7"/>
    <p:sldId id="315" r:id="rId8"/>
    <p:sldId id="326" r:id="rId9"/>
    <p:sldId id="324" r:id="rId10"/>
    <p:sldId id="328" r:id="rId11"/>
    <p:sldId id="330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A2B837F-41A9-2EE3-3BE0-85680255EB9B}" name="Creese, Byron" initials="CB" userId="S::b.creese@exeter.ac.uk::f1b7d744-e426-44ef-a4eb-4af69f176ea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>
      <p:cViewPr varScale="1">
        <p:scale>
          <a:sx n="104" d="100"/>
          <a:sy n="104" d="100"/>
        </p:scale>
        <p:origin x="23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73981-629C-3E4A-89CC-C544BAFA47C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594B9-E1E6-BB45-9DA9-0A80BF63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6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41C9-2D00-4F6A-AB41-FC40C579E7B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34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and </a:t>
            </a:r>
            <a:r>
              <a:rPr lang="en-US" dirty="0" err="1"/>
              <a:t>snomed</a:t>
            </a:r>
            <a:r>
              <a:rPr lang="en-US" dirty="0"/>
              <a:t> are old versions of med codes. CPRD includes med codes. Generating correct </a:t>
            </a:r>
            <a:r>
              <a:rPr lang="en-US" dirty="0" err="1"/>
              <a:t>codelist</a:t>
            </a:r>
            <a:r>
              <a:rPr lang="en-US" dirty="0"/>
              <a:t> is vitally importing </a:t>
            </a:r>
          </a:p>
          <a:p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challenge is to find the up-to-date med-codes by using read and </a:t>
            </a:r>
            <a:r>
              <a:rPr lang="en-GB" dirty="0" err="1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snomed</a:t>
            </a: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codes </a:t>
            </a:r>
            <a:endParaRPr lang="en-GB" sz="1200" b="0" i="0" u="none" strike="noStrike" baseline="0" dirty="0">
              <a:solidFill>
                <a:srgbClr val="00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41C9-2D00-4F6A-AB41-FC40C579E7B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92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A0AA-43A5-245C-894A-6144B3A65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ADE77-C86F-9A9C-DAA9-D8B4B1AE1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5B52-E856-8216-D243-E910547E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99D-94A6-FD4B-A326-7322D425AC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4882-DE48-2A76-39E2-B1946335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9AAFC-4A12-F4F8-CD10-DABCF19F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B99-12E5-9B49-A660-BCDDB2A9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4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2FD9-A2B5-89F8-CFEB-E65E2C15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5056C-39D0-3655-D4E3-44AFA498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EA62D-3FD4-0A20-6BE4-6CBAD202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99D-94A6-FD4B-A326-7322D425AC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FAAA-F30C-9ED5-ECF3-43D209F2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592D-1DF9-1CA7-3DEC-5F66BF64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B99-12E5-9B49-A660-BCDDB2A9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2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4BACE-D6BA-77C6-489B-2811A897F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9DC7C-90F4-8D77-B13B-B9EDE718F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C10B5-7858-0D63-4430-C8636829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99D-94A6-FD4B-A326-7322D425AC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DBC12-A926-CB89-8288-2425CBFD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54A0-3741-D67A-85C2-EEA9C39E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B99-12E5-9B49-A660-BCDDB2A9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8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_green_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73FC7192-5640-E4D1-6D94-EF9E536C58AD}"/>
              </a:ext>
            </a:extLst>
          </p:cNvPr>
          <p:cNvSpPr/>
          <p:nvPr userDrawn="1"/>
        </p:nvSpPr>
        <p:spPr>
          <a:xfrm>
            <a:off x="-8869" y="-9918"/>
            <a:ext cx="12200869" cy="6877743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3C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D4224B5-A0CB-32E5-E19F-DD77DD8201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053" y="433212"/>
            <a:ext cx="5514231" cy="362919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5362597-C858-FCD7-A727-9D8CE81A8D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3045" y="10306"/>
            <a:ext cx="5178955" cy="6857519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D6B1C71-2C1E-E168-354C-EF9EBB1819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76" y="4129531"/>
            <a:ext cx="6275824" cy="1330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367" b="1" i="0">
                <a:solidFill>
                  <a:schemeClr val="bg1"/>
                </a:solidFill>
                <a:latin typeface="Outfit" pitchFamily="2" charset="0"/>
              </a:defRPr>
            </a:lvl1pPr>
          </a:lstStyle>
          <a:p>
            <a:r>
              <a:rPr lang="en-GB"/>
              <a:t>Cover Slide title maximum of 2 lines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7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Slide_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13F97722-3FB0-2EA8-A78E-F69F471EA82E}"/>
              </a:ext>
            </a:extLst>
          </p:cNvPr>
          <p:cNvSpPr/>
          <p:nvPr userDrawn="1"/>
        </p:nvSpPr>
        <p:spPr>
          <a:xfrm>
            <a:off x="12026901" y="1"/>
            <a:ext cx="165204" cy="6857615"/>
          </a:xfrm>
          <a:custGeom>
            <a:avLst/>
            <a:gdLst/>
            <a:ahLst/>
            <a:cxnLst/>
            <a:rect l="l" t="t" r="r" b="b"/>
            <a:pathLst>
              <a:path w="272415" h="11308715">
                <a:moveTo>
                  <a:pt x="272243" y="0"/>
                </a:moveTo>
                <a:lnTo>
                  <a:pt x="0" y="0"/>
                </a:lnTo>
                <a:lnTo>
                  <a:pt x="0" y="11308556"/>
                </a:lnTo>
                <a:lnTo>
                  <a:pt x="272243" y="11308556"/>
                </a:lnTo>
                <a:lnTo>
                  <a:pt x="272243" y="0"/>
                </a:lnTo>
                <a:close/>
              </a:path>
            </a:pathLst>
          </a:custGeom>
          <a:solidFill>
            <a:srgbClr val="01DCA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66FC306-B4B3-F80E-CAC0-B419EBDE35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0" y="627294"/>
            <a:ext cx="9226509" cy="615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003" b="0" i="0">
                <a:solidFill>
                  <a:srgbClr val="003C3B"/>
                </a:solidFill>
                <a:latin typeface="Outfit" pitchFamily="2" charset="0"/>
              </a:defRPr>
            </a:lvl1pPr>
          </a:lstStyle>
          <a:p>
            <a:r>
              <a:rPr lang="en-GB"/>
              <a:t>Text only slide title maximum of 1 line</a:t>
            </a:r>
            <a:endParaRPr lang="en-US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0D9F827A-E976-6ABC-1466-86F285CB7C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250" y="5294523"/>
            <a:ext cx="2190567" cy="14417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1A5B-745A-E6EC-8F3D-4FD608B1B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63" y="1583361"/>
            <a:ext cx="10980263" cy="3394728"/>
          </a:xfrm>
          <a:prstGeom prst="rect">
            <a:avLst/>
          </a:prstGeom>
        </p:spPr>
        <p:txBody>
          <a:bodyPr/>
          <a:lstStyle>
            <a:lvl1pPr>
              <a:defRPr sz="1940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1pPr>
            <a:lvl2pPr>
              <a:defRPr sz="1697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2pPr>
            <a:lvl3pPr>
              <a:defRPr sz="1456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3pPr>
            <a:lvl4pPr>
              <a:defRPr sz="1213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4pPr>
            <a:lvl5pPr>
              <a:defRPr sz="1092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9F83-3E7B-1DAB-1387-6CC7AEEB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07D2-81A0-EBCF-16A6-4DC58902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E334-B3C3-055A-CD6B-6D70B558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99D-94A6-FD4B-A326-7322D425AC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D077-A133-90F5-0912-12910B66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ADB5-C624-5767-2E80-A8FEE774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B99-12E5-9B49-A660-BCDDB2A9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0082-A626-AC29-A4B9-6B7C6DEF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912A-B2E5-7C3D-3F5F-66E702386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E813B-C5DF-A221-DBEE-43A29985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99D-94A6-FD4B-A326-7322D425AC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1C82-F1C3-074F-A02C-7104CE75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01DD-9E3A-0891-932D-56DD05C7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B99-12E5-9B49-A660-BCDDB2A9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FB45-4FA6-72B1-55C0-779AB265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4DAB-82E3-FDE1-0FE7-679D69434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039E6-288E-6C3C-D6B6-B8B67F51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B4FCC-418A-5D57-4449-1182AC9B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99D-94A6-FD4B-A326-7322D425AC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5BCE8-E24C-679E-F22B-7CCB56CF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EC1C-42FD-C0B8-73D5-25E69673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B99-12E5-9B49-A660-BCDDB2A9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4423-A6C1-7AF2-DE48-5D70F96A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178B8-B8A9-EDC2-3C84-DE92BD3E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B8371-9415-408D-3125-86D60CB7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E0AD0-98C3-EAB2-52B7-ECE9C01E1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125D5-5B40-5D1D-3976-90C569F0E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B7B81-A741-2BA5-ABA3-0C35A526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99D-94A6-FD4B-A326-7322D425AC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6950C-1792-DB6F-A652-BB973933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1BA1C-7091-42E2-FE55-1787520F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B99-12E5-9B49-A660-BCDDB2A9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15B-3F46-F049-B41B-8CA9758C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5FB40-A742-EA47-EB7A-B1AA0C58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99D-94A6-FD4B-A326-7322D425AC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C9B15-E617-CAAB-8123-5F7CFE72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5A3F5-A9A4-CE57-485A-40C423D2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B99-12E5-9B49-A660-BCDDB2A9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86564-BDCE-FF82-C115-DFCEBECF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99D-94A6-FD4B-A326-7322D425AC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CD9DB-148F-6235-B049-A40818B0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42DE6-2473-016A-57BD-4F6D2722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B99-12E5-9B49-A660-BCDDB2A9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333B-0D7A-11A9-540F-30FECFAB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6CA2-E691-424F-6A51-C6F5F65A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B60CE-BDAD-CF4A-B138-B81F84FA3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1AEA7-BB1E-0165-62BD-39CE9686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99D-94A6-FD4B-A326-7322D425AC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DA40-AC6F-9049-6603-5A11C2A9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7809E-52A6-05E1-9C8B-4C3AFE04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B99-12E5-9B49-A660-BCDDB2A9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FE63-B7E3-90D4-2E10-7081D849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CCF94-BEEB-5854-7B00-9090E7B26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C68EB-3C2D-1920-D9E8-6D8D4291A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90D8-44C3-201A-A1EE-1800AEB5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99D-94A6-FD4B-A326-7322D425AC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4649F-04E4-515E-C0A4-41E9EB03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3C2CD-0DF4-2529-4FBA-FBF8B1BC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B99-12E5-9B49-A660-BCDDB2A9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CA707-B6BF-686F-5E0E-C361BD87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20B4-15C5-D662-0D27-119EF095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7C9A-228A-35DF-A60A-15524F696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499D-94A6-FD4B-A326-7322D425AC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EB6D-2D0A-9DE8-4E28-0AC3B2074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0F7CA-A973-2CE9-BC43-D3F6F30BE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BB99-12E5-9B49-A660-BCDDB2A9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FD2C-FA50-6C3C-C598-B7749C68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46" y="3428999"/>
            <a:ext cx="6696056" cy="3058297"/>
          </a:xfrm>
        </p:spPr>
        <p:txBody>
          <a:bodyPr/>
          <a:lstStyle/>
          <a:p>
            <a:pPr algn="ctr"/>
            <a:r>
              <a:rPr lang="en-GB" sz="3700" dirty="0">
                <a:latin typeface="Outfit"/>
              </a:rPr>
              <a:t>Individual-level prediction of stroke risk following risperidone treatment in dementia </a:t>
            </a:r>
            <a:br>
              <a:rPr lang="en-GB" sz="3700" dirty="0"/>
            </a:br>
            <a:br>
              <a:rPr lang="en-GB" sz="1600" dirty="0"/>
            </a:br>
            <a:br>
              <a:rPr lang="en-GB" sz="1600" dirty="0">
                <a:latin typeface="Outfit"/>
              </a:rPr>
            </a:br>
            <a:r>
              <a:rPr lang="en-GB" sz="3200" dirty="0">
                <a:latin typeface="+mn-lt"/>
              </a:rPr>
              <a:t>AYSEL YUKSEL</a:t>
            </a:r>
            <a:br>
              <a:rPr lang="en-GB" sz="3200" dirty="0">
                <a:latin typeface="+mn-lt"/>
              </a:rPr>
            </a:br>
            <a:r>
              <a:rPr lang="en-GB" sz="3200" dirty="0">
                <a:latin typeface="+mn-lt"/>
              </a:rPr>
              <a:t>MSc Health Data Science</a:t>
            </a:r>
            <a:br>
              <a:rPr lang="en-GB" sz="1600" dirty="0"/>
            </a:br>
            <a:br>
              <a:rPr lang="en-GB" sz="1600" dirty="0"/>
            </a:br>
            <a:endParaRPr lang="en-GB" sz="3733" dirty="0">
              <a:latin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21998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A261-7ED3-5873-F815-5C0D704B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98" y="182451"/>
            <a:ext cx="11787170" cy="615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– Limitations-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Strenghts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-Future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9DE8-E048-0CB7-A5B0-36F7814C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63" y="798352"/>
            <a:ext cx="10980263" cy="55530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Missing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 Null observations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Quality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 Observation date &lt; Birth of Year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The Risperidone Cohort has not had any stroke occurrence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 is limited for further investigations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Collecting data from the internet takes too much time and accuracy problems between the internet web pages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Covariates  Age and Sex are used, BMI, blood pressure, cholesterol, etc….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Reusable and readable R codes can be used for other projects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is not any other project on CPRD (Dementia + Risperidone + Stroke)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be used as a framework for other projects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0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4859-006B-B800-8685-720CC1C9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A9C882-31E3-4095-9280-7AE479DB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+mj-lt"/>
              <a:buAutoNum type="arabicPeriod"/>
            </a:pP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Halpern, R. et al. Using electronic health records to estimate the prevalence of agitation in Alzheimer disease/dementia. Int. J.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Geriatr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Psychiatry 34, 420–431 (2019). </a:t>
            </a:r>
          </a:p>
          <a:p>
            <a:pPr>
              <a:buFont typeface="+mj-lt"/>
              <a:buAutoNum type="arabicPeriod"/>
            </a:pP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Ropacki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S. A. &amp;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Jeste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D. V. Epidemiology of and Risk Factors for Psychosis of Alzheimer’s Disease: A Review of 55 Studies Published From 1990 to 2003. Am. J. Psychiatry 162, 2022– 2030 (2005). </a:t>
            </a:r>
          </a:p>
          <a:p>
            <a:pPr>
              <a:buFont typeface="+mj-lt"/>
              <a:buAutoNum type="arabicPeriod"/>
            </a:pP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Katz, I. et al. The efficacy and safety of risperidone in the treatment of psychosis of Alzheimer’s disease and mixed dementia: a meta-analysis of 4 placebo-controlled clinical trials. Int. J.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Geriatr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Psychiatry 22, 475–484 (2007). </a:t>
            </a:r>
          </a:p>
          <a:p>
            <a:pPr>
              <a:buFont typeface="+mj-lt"/>
              <a:buAutoNum type="arabicPeriod"/>
            </a:pP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Deyn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P. P. et al. Management of agitation, aggression, and psychosis associated with dementia: A pooled analysis including three randomized, placebo-controlled double-blind trials in nursing home residents treated with risperidone. Clin. Neurol.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Neurosurg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107, 497– 508 (2005). </a:t>
            </a:r>
          </a:p>
          <a:p>
            <a:pPr>
              <a:buFont typeface="+mj-lt"/>
              <a:buAutoNum type="arabicPeriod"/>
            </a:pP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Ma, H. et al. The Efficacy and Safety of Atypical Antipsychotics for the Treatment of Dementia: A Meta-Analysis of Randomized Placebo-Controlled Trials. J. Alzheimer’s Dis. 42, 915–937 (2014). </a:t>
            </a:r>
          </a:p>
          <a:p>
            <a:pPr>
              <a:buFont typeface="+mj-lt"/>
              <a:buAutoNum type="arabicPeriod"/>
            </a:pP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R.,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D. J., Balachandran, S. &amp; Srinivasan, S. Antipsychotic use in dementia: a systematic review of benefits and risks from meta-analyses.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Adv. Chronic Dis. 7, 229– 245 (2016). </a:t>
            </a:r>
          </a:p>
          <a:p>
            <a:pPr>
              <a:buFont typeface="+mj-lt"/>
              <a:buAutoNum type="arabicPeriod"/>
            </a:pP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National Institute for Health and Care Excellence. Decision Aid: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Antipsychoticmedicines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treating agitation, aggression and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distressin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people living with dementia. (2018). </a:t>
            </a:r>
          </a:p>
          <a:p>
            <a:pPr>
              <a:buFont typeface="+mj-lt"/>
              <a:buAutoNum type="arabicPeriod"/>
            </a:pP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Stocks, S. J. et al. Antipsychotic Prescribing to Patients Diagnosed with Dementia Without a Diagnosis of Psychosis in the Context of National Guidance and Drug Safety Warnings: Longitudinal Study in UK General Practice. Drug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40, 679–692 (2017). </a:t>
            </a:r>
          </a:p>
          <a:p>
            <a:pPr>
              <a:buFont typeface="+mj-lt"/>
              <a:buAutoNum type="arabicPeriod"/>
            </a:pP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Mueller, C. et al. Antipsychotic use in dementia: the relationship between neuropsychiatric symptom profiles and adverse outcomes. Eur. J.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Epidemiol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36, 89–101 (2021). </a:t>
            </a:r>
          </a:p>
          <a:p>
            <a:pPr>
              <a:buFont typeface="+mj-lt"/>
              <a:buAutoNum type="arabicPeriod"/>
            </a:pP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Voorhees, J. R. et al. (-)-P7C3-S243 Protects a Rat Model of Alzheimer’s Disease From Neuropsychiatric Deficits and Neurodegeneration Without Altering Amyloid Deposition or Reactive Glia. Biol. Psychiatry 84, 488–498 (2018). </a:t>
            </a:r>
          </a:p>
          <a:p>
            <a:pPr>
              <a:buFont typeface="+mj-lt"/>
              <a:buAutoNum type="arabicPeriod"/>
            </a:pP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Tran, C. T. et al. Antipsychotic treatment patterns in Alzheimer’s disease patients with agitation: a cohort study using the UK clinical practice research datalink.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Med. Res.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Opin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38, 409–416 (2022). </a:t>
            </a:r>
          </a:p>
          <a:p>
            <a:pPr>
              <a:buFont typeface="+mj-lt"/>
              <a:buAutoNum type="arabicPeriod"/>
            </a:pP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Griffiths, A. W. et al. Pro re nata prescribing and administration for neuropsychiatric symptoms and pain in long-term care residents with dementia and memory problems: a cross-sectional study. Int. J. Clin. Pharm. 41, 1314–1322 (2019).</a:t>
            </a:r>
          </a:p>
          <a:p>
            <a:pPr>
              <a:buFont typeface="+mj-lt"/>
              <a:buAutoNum type="arabicPeriod"/>
            </a:pP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Creese, B., Da Silva, M. V.,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Johar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I. &amp; Ballard, C. The modern role of antipsychotics for the treatment of agitation and psychosis in Alzheimer’s disease. Expert Rev. 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Neurother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18, (2018). </a:t>
            </a:r>
          </a:p>
          <a:p>
            <a:pPr>
              <a:buFont typeface="+mj-lt"/>
              <a:buAutoNum type="arabicPeriod"/>
            </a:pP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Luo, H. et al. Rates of Antipsychotic Drug Prescribing Among People Living With Dementia During the COVID-19 Pandemic. JAMA Psychiatry (2023) doi:10.1001/jamapsychiatry.2022.4448. </a:t>
            </a:r>
          </a:p>
          <a:p>
            <a:pPr>
              <a:buFont typeface="+mj-lt"/>
              <a:buAutoNum type="arabicPeriod"/>
            </a:pP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Society, A. Alzheimer’s Society’s view on antipsychotic drugs. https://</a:t>
            </a:r>
            <a:r>
              <a:rPr lang="en-GB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www.alzheimers.org.uk</a:t>
            </a:r>
            <a:r>
              <a:rPr lang="en-GB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/about-us/policy-and-influencing/what-we- think/antipsychotic-drugs.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2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EC9A-73A8-F0B4-B24E-CDBD3244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QUESTIONS :</a:t>
            </a:r>
          </a:p>
          <a:p>
            <a:pPr marL="0" indent="0" algn="ctr">
              <a:buNone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THANK YOU : )</a:t>
            </a:r>
          </a:p>
        </p:txBody>
      </p:sp>
    </p:spTree>
    <p:extLst>
      <p:ext uri="{BB962C8B-B14F-4D97-AF65-F5344CB8AC3E}">
        <p14:creationId xmlns:p14="http://schemas.microsoft.com/office/powerpoint/2010/main" val="68094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DF6F-E51F-ADC3-439E-7384555A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1800" dirty="0">
              <a:solidFill>
                <a:srgbClr val="212121"/>
              </a:solidFill>
              <a:effectLst/>
              <a:latin typeface="Calibri"/>
              <a:ea typeface="Times New Roman" panose="02020603050405020304" pitchFamily="18" charset="0"/>
              <a:cs typeface="Calibri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79638-F810-7FAE-C3A4-4D88E7E635F1}"/>
              </a:ext>
            </a:extLst>
          </p:cNvPr>
          <p:cNvSpPr txBox="1"/>
          <p:nvPr/>
        </p:nvSpPr>
        <p:spPr>
          <a:xfrm>
            <a:off x="566063" y="371926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Research question: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2A44E-AA5E-56E3-A209-87D10D7E87C7}"/>
              </a:ext>
            </a:extLst>
          </p:cNvPr>
          <p:cNvSpPr txBox="1"/>
          <p:nvPr/>
        </p:nvSpPr>
        <p:spPr>
          <a:xfrm>
            <a:off x="852280" y="1157067"/>
            <a:ext cx="943472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Aim: 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 person with dementia’s individual clinical history  be used to estimate stroke risk if prescribed risperidone?</a:t>
            </a:r>
          </a:p>
          <a:p>
            <a:endParaRPr lang="en-GB" dirty="0"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Understanding the correlation between risperidone and stroke</a:t>
            </a:r>
          </a:p>
          <a:p>
            <a:endParaRPr lang="en-GB" dirty="0">
              <a:effectLst/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Generating a new drug is too expensive</a:t>
            </a:r>
          </a:p>
          <a:p>
            <a:endParaRPr lang="en-GB" dirty="0"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Creating a predicting tool</a:t>
            </a:r>
          </a:p>
          <a:p>
            <a:r>
              <a:rPr lang="en-GB" dirty="0"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Make risperidone safer, less stroke</a:t>
            </a:r>
          </a:p>
          <a:p>
            <a:endParaRPr lang="en-GB" dirty="0"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Help doctors for their decisions</a:t>
            </a:r>
          </a:p>
          <a:p>
            <a:endParaRPr lang="en-GB" sz="1800" dirty="0">
              <a:effectLst/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O</a:t>
            </a:r>
            <a:r>
              <a:rPr lang="en-GB" dirty="0">
                <a:effectLst/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utputs 		</a:t>
            </a:r>
            <a:r>
              <a:rPr lang="en-GB" dirty="0">
                <a:effectLst/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  <a:sym typeface="Wingdings" pitchFamily="2" charset="2"/>
              </a:rPr>
              <a:t>	</a:t>
            </a:r>
            <a:r>
              <a:rPr lang="en-GB" dirty="0">
                <a:effectLst/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inputs of 13 months funded dementia/stroke risk project.</a:t>
            </a:r>
          </a:p>
          <a:p>
            <a:endParaRPr lang="en-GB" dirty="0"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  <a:p>
            <a:endParaRPr lang="en-GB" sz="1800" dirty="0">
              <a:effectLst/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  <a:p>
            <a:endParaRPr lang="en-GB" sz="1800" dirty="0">
              <a:effectLst/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38701-C1BD-6EE2-F3D1-F22B2711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20" y="5561122"/>
            <a:ext cx="5985167" cy="8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C2AA-6C09-1E99-6C18-06B2A96A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0" y="305021"/>
            <a:ext cx="11306080" cy="615900"/>
          </a:xfrm>
        </p:spPr>
        <p:txBody>
          <a:bodyPr/>
          <a:lstStyle/>
          <a:p>
            <a:r>
              <a:rPr lang="en-GB" dirty="0"/>
              <a:t>Background : Dementia-Risperidone-Stroke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D5D67-633E-0E11-B341-7060FD4366E6}"/>
              </a:ext>
            </a:extLst>
          </p:cNvPr>
          <p:cNvSpPr txBox="1"/>
          <p:nvPr/>
        </p:nvSpPr>
        <p:spPr>
          <a:xfrm>
            <a:off x="486089" y="791953"/>
            <a:ext cx="849766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850, 000 people have dementia in the UK (NHS)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The main symptom of dementia is memory loss</a:t>
            </a:r>
          </a:p>
          <a:p>
            <a:endParaRPr lang="en-GB" dirty="0"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Risperidone is prescribed </a:t>
            </a:r>
            <a:r>
              <a:rPr lang="en-GB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for </a:t>
            </a:r>
            <a:r>
              <a:rPr lang="en-GB" sz="1800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agitation, aggression, and psychosis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Risperidone is the only licenced drug in the UK </a:t>
            </a:r>
          </a:p>
          <a:p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isperidone is prescribed to 2% (&gt;8500) of dementia patients annually </a:t>
            </a:r>
            <a:r>
              <a:rPr lang="en-GB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(8-11)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5.5% of dementia patients in care homes use risperidone </a:t>
            </a:r>
            <a:r>
              <a:rPr lang="en-GB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(12)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dirty="0">
              <a:effectLst/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Risperidone has a modest efficacy </a:t>
            </a:r>
          </a:p>
          <a:p>
            <a:endParaRPr lang="en-GB" b="0" i="0" u="none" strike="noStrike" baseline="0" dirty="0">
              <a:solidFill>
                <a:srgbClr val="003C3C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Risperidone has significant</a:t>
            </a:r>
            <a:r>
              <a:rPr lang="en-GB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side effects  such as stroke</a:t>
            </a:r>
          </a:p>
          <a:p>
            <a:endParaRPr lang="en-GB" b="0" i="0" u="none" strike="noStrike" baseline="0" dirty="0">
              <a:solidFill>
                <a:srgbClr val="003C3C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Previous studies: 27 in 1000 dementia patients have stroke</a:t>
            </a:r>
          </a:p>
          <a:p>
            <a:r>
              <a:rPr lang="en-GB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    after risperidone </a:t>
            </a:r>
            <a:r>
              <a:rPr lang="en-GB" sz="1200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(5</a:t>
            </a:r>
            <a:r>
              <a:rPr lang="en-GB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b="0" i="0" u="none" strike="noStrike" baseline="0" dirty="0">
              <a:solidFill>
                <a:srgbClr val="003C3C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endParaRPr lang="en-GB" sz="1800" b="0" i="0" u="none" strike="noStrike" baseline="0" dirty="0">
              <a:solidFill>
                <a:srgbClr val="00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b="0" i="0" u="none" strike="noStrike" baseline="0" dirty="0">
              <a:solidFill>
                <a:srgbClr val="003C3C"/>
              </a:solidFill>
              <a:latin typeface="Outfit" pitchFamily="2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endParaRPr lang="en-GB" dirty="0"/>
          </a:p>
          <a:p>
            <a:pPr algn="l"/>
            <a:endParaRPr lang="en-GB" dirty="0">
              <a:solidFill>
                <a:srgbClr val="003C3C"/>
              </a:solidFill>
              <a:latin typeface="Outfit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03C3C"/>
              </a:solidFill>
              <a:latin typeface="Outfit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03C3C"/>
              </a:solidFill>
              <a:latin typeface="Outfi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79D61-A78C-DF02-FA6F-DE7AA2C8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594" y="791953"/>
            <a:ext cx="2583827" cy="2331453"/>
          </a:xfrm>
          <a:prstGeom prst="rect">
            <a:avLst/>
          </a:prstGeom>
        </p:spPr>
      </p:pic>
      <p:pic>
        <p:nvPicPr>
          <p:cNvPr id="6" name="Picture 5" descr="A purple tree with small leaves&#10;&#10;Description automatically generated">
            <a:extLst>
              <a:ext uri="{FF2B5EF4-FFF2-40B4-BE49-F238E27FC236}">
                <a16:creationId xmlns:a16="http://schemas.microsoft.com/office/drawing/2014/main" id="{31478CF7-E7C5-8895-C50F-FB14427B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70" y="3949638"/>
            <a:ext cx="5129113" cy="28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C2AA-6C09-1E99-6C18-06B2A96A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0" y="305021"/>
            <a:ext cx="11306080" cy="615900"/>
          </a:xfrm>
        </p:spPr>
        <p:txBody>
          <a:bodyPr/>
          <a:lstStyle/>
          <a:p>
            <a:r>
              <a:rPr lang="en-GB" dirty="0"/>
              <a:t>Methods : Dementia-Risperidone-Stroke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D5D67-633E-0E11-B341-7060FD4366E6}"/>
              </a:ext>
            </a:extLst>
          </p:cNvPr>
          <p:cNvSpPr txBox="1"/>
          <p:nvPr/>
        </p:nvSpPr>
        <p:spPr>
          <a:xfrm>
            <a:off x="530320" y="1278132"/>
            <a:ext cx="849766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Exeter diabetes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3C3C"/>
              </a:solidFill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Individual-based mathematical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3C3C"/>
              </a:solidFill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Cox Regression Models –Type 2 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3C3C"/>
              </a:solidFill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49 million patients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3C3C"/>
              </a:solidFill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13 billion observations</a:t>
            </a:r>
            <a:endParaRPr lang="en-GB" sz="1800" b="0" i="0" u="none" strike="noStrike" baseline="0" dirty="0">
              <a:solidFill>
                <a:srgbClr val="003C3C"/>
              </a:solidFill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3C3C"/>
              </a:solidFill>
              <a:latin typeface="Arial" panose="020B0604020202020204" pitchFamily="34" charset="0"/>
              <a:ea typeface="PingFang TC" panose="020B0400000000000000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P</a:t>
            </a:r>
            <a:r>
              <a:rPr lang="en-GB" sz="1800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ea typeface="PingFang TC" panose="020B0400000000000000" pitchFamily="34" charset="-120"/>
                <a:cs typeface="Arial" panose="020B0604020202020204" pitchFamily="34" charset="0"/>
              </a:rPr>
              <a:t>rimary care electronic health data</a:t>
            </a:r>
            <a:endParaRPr lang="en-GB" sz="1800" b="0" i="0" u="none" strike="noStrike" baseline="0" dirty="0">
              <a:solidFill>
                <a:srgbClr val="003C3C"/>
              </a:solidFill>
              <a:latin typeface="Outfit" pitchFamily="2" charset="0"/>
            </a:endParaRPr>
          </a:p>
          <a:p>
            <a:endParaRPr lang="en-GB" sz="1800" b="0" i="0" u="none" strike="noStrike" baseline="0" dirty="0">
              <a:solidFill>
                <a:srgbClr val="003C3C"/>
              </a:solidFill>
              <a:latin typeface="Outfit" pitchFamily="2" charset="0"/>
            </a:endParaRPr>
          </a:p>
          <a:p>
            <a:pPr algn="l"/>
            <a:endParaRPr lang="en-GB" dirty="0">
              <a:solidFill>
                <a:srgbClr val="003C3C"/>
              </a:solidFill>
              <a:latin typeface="Outfit" pitchFamily="2" charset="0"/>
            </a:endParaRPr>
          </a:p>
          <a:p>
            <a:pPr algn="l"/>
            <a:endParaRPr lang="en-GB" dirty="0">
              <a:solidFill>
                <a:srgbClr val="003C3C"/>
              </a:solidFill>
              <a:latin typeface="Outfit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03C3C"/>
              </a:solidFill>
              <a:latin typeface="Outfit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03C3C"/>
              </a:solidFill>
              <a:latin typeface="Outfit" pitchFamily="2" charset="0"/>
            </a:endParaRPr>
          </a:p>
        </p:txBody>
      </p:sp>
      <p:pic>
        <p:nvPicPr>
          <p:cNvPr id="4" name="Picture 3" descr="A diagram of a procedure&#10;&#10;Description automatically generated">
            <a:extLst>
              <a:ext uri="{FF2B5EF4-FFF2-40B4-BE49-F238E27FC236}">
                <a16:creationId xmlns:a16="http://schemas.microsoft.com/office/drawing/2014/main" id="{C9430D0E-AA7F-C7AE-A983-455E1128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00" y="2218382"/>
            <a:ext cx="6091880" cy="3787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06A310-E87C-2372-4F9F-D4DACA504C5E}"/>
              </a:ext>
            </a:extLst>
          </p:cNvPr>
          <p:cNvSpPr txBox="1"/>
          <p:nvPr/>
        </p:nvSpPr>
        <p:spPr>
          <a:xfrm>
            <a:off x="6956855" y="1458097"/>
            <a:ext cx="432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Clinical Practice Research Datalink</a:t>
            </a:r>
            <a:r>
              <a:rPr lang="en-GB" dirty="0">
                <a:effectLst/>
              </a:rPr>
              <a:t> </a:t>
            </a:r>
            <a:r>
              <a:rPr lang="en-US" dirty="0"/>
              <a:t>– CPRD Aurum database</a:t>
            </a:r>
          </a:p>
        </p:txBody>
      </p:sp>
    </p:spTree>
    <p:extLst>
      <p:ext uri="{BB962C8B-B14F-4D97-AF65-F5344CB8AC3E}">
        <p14:creationId xmlns:p14="http://schemas.microsoft.com/office/powerpoint/2010/main" val="35542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C2AA-6C09-1E99-6C18-06B2A96A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0" y="305021"/>
            <a:ext cx="11306080" cy="6159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Med-Codes, Prod-Codes and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codelists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D5D67-633E-0E11-B341-7060FD4366E6}"/>
              </a:ext>
            </a:extLst>
          </p:cNvPr>
          <p:cNvSpPr txBox="1"/>
          <p:nvPr/>
        </p:nvSpPr>
        <p:spPr>
          <a:xfrm>
            <a:off x="795304" y="920921"/>
            <a:ext cx="1077611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Risperidone </a:t>
            </a:r>
            <a:r>
              <a:rPr lang="en-GB" sz="1800" b="0" i="0" u="none" strike="noStrike" baseline="0" dirty="0" err="1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codelist</a:t>
            </a:r>
            <a:r>
              <a:rPr lang="en-GB" sz="1800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 sz="1800" b="0" i="0" u="none" strike="noStrike" baseline="0" dirty="0">
              <a:solidFill>
                <a:srgbClr val="00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brand and generic names from the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production codes from the Production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Dementia </a:t>
            </a:r>
            <a:r>
              <a:rPr lang="en-GB" sz="1800" b="0" i="0" u="none" strike="noStrike" baseline="0" dirty="0" err="1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codelist</a:t>
            </a:r>
            <a:endParaRPr lang="en-GB" sz="1800" b="0" i="0" u="none" strike="noStrike" baseline="0" dirty="0">
              <a:solidFill>
                <a:srgbClr val="00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Clinicians’ previous read and </a:t>
            </a:r>
            <a:r>
              <a:rPr lang="en-GB" dirty="0" err="1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snomed</a:t>
            </a: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codes and the Exeter diabetes team’s read and </a:t>
            </a:r>
            <a:r>
              <a:rPr lang="en-GB" dirty="0" err="1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snomed</a:t>
            </a: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med codes from the medical dictionary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0" i="0" u="none" strike="noStrike" baseline="0" dirty="0">
              <a:solidFill>
                <a:srgbClr val="00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other 31(generic names), &gt;200 (brand names) antipsychotic drugs’ </a:t>
            </a:r>
            <a:r>
              <a:rPr lang="en-GB" dirty="0" err="1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codelist</a:t>
            </a:r>
            <a:endParaRPr lang="en-GB" dirty="0">
              <a:solidFill>
                <a:srgbClr val="00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their first prescription date for each patient</a:t>
            </a:r>
          </a:p>
          <a:p>
            <a:endParaRPr lang="en-GB" dirty="0">
              <a:solidFill>
                <a:srgbClr val="00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stroke </a:t>
            </a:r>
            <a:r>
              <a:rPr lang="en-GB" sz="1800" b="0" i="0" u="none" strike="noStrike" baseline="0" dirty="0" err="1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codelist</a:t>
            </a:r>
            <a:endParaRPr lang="en-GB" sz="1800" b="0" i="0" u="none" strike="noStrike" baseline="0" dirty="0">
              <a:solidFill>
                <a:srgbClr val="00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Exeter diabetes team old stroke med codes</a:t>
            </a:r>
          </a:p>
          <a:p>
            <a:endParaRPr lang="en-GB" dirty="0">
              <a:solidFill>
                <a:srgbClr val="00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GB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Missing (date of birth) </a:t>
            </a: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not up-to-date data</a:t>
            </a:r>
          </a:p>
          <a:p>
            <a:r>
              <a:rPr lang="en-GB" b="0" i="0" u="none" strike="noStrike" baseline="0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dirty="0">
                <a:solidFill>
                  <a:srgbClr val="00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Collecting data from the internet takes too much time and the accuracy problem needs more 		check</a:t>
            </a:r>
            <a:endParaRPr lang="en-GB" b="0" i="0" u="none" strike="noStrike" baseline="0" dirty="0">
              <a:solidFill>
                <a:srgbClr val="00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solidFill>
                <a:srgbClr val="003C3C"/>
              </a:solidFill>
              <a:latin typeface="Outfi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0" i="0" u="none" strike="noStrike" baseline="0" dirty="0">
              <a:solidFill>
                <a:srgbClr val="003C3C"/>
              </a:solidFill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0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C2AA-6C09-1E99-6C18-06B2A96A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0" y="305021"/>
            <a:ext cx="11306080" cy="6159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Generating Cohorts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D5D5F-3FB1-9479-21F6-684E4557B220}"/>
              </a:ext>
            </a:extLst>
          </p:cNvPr>
          <p:cNvSpPr txBox="1"/>
          <p:nvPr/>
        </p:nvSpPr>
        <p:spPr>
          <a:xfrm>
            <a:off x="874242" y="1980163"/>
            <a:ext cx="9740212" cy="1468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1: patients 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diagnosed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dementia and have been prescribed risperidone aged&gt;=65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2: patients who diagnosed dementia and have never been prescribed risperidone aged&gt;=65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3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C2AA-6C09-1E99-6C18-06B2A96A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22566" cy="658628"/>
          </a:xfrm>
        </p:spPr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Results :Flow</a:t>
            </a:r>
            <a:r>
              <a:rPr lang="en-GB" sz="4000" dirty="0">
                <a:latin typeface="Outfit"/>
              </a:rPr>
              <a:t> Chart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46EF775E-2D08-ADC8-5D14-EAFD78E1406B}"/>
              </a:ext>
            </a:extLst>
          </p:cNvPr>
          <p:cNvSpPr/>
          <p:nvPr/>
        </p:nvSpPr>
        <p:spPr>
          <a:xfrm>
            <a:off x="4226011" y="0"/>
            <a:ext cx="3188044" cy="48191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Prediction of Stroke Risk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45CBD-EA83-9B8B-F4B4-10FB1026568B}"/>
              </a:ext>
            </a:extLst>
          </p:cNvPr>
          <p:cNvSpPr/>
          <p:nvPr/>
        </p:nvSpPr>
        <p:spPr>
          <a:xfrm>
            <a:off x="3731741" y="892886"/>
            <a:ext cx="4176584" cy="57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effectLst/>
                <a:latin typeface="Calibri" panose="020F0502020204030204" pitchFamily="34" charset="0"/>
              </a:rPr>
              <a:t>Patients have observations </a:t>
            </a:r>
          </a:p>
          <a:p>
            <a:pPr algn="ctr"/>
            <a:r>
              <a:rPr lang="en-GB" sz="1800" b="1" dirty="0">
                <a:effectLst/>
                <a:latin typeface="Calibri" panose="020F0502020204030204" pitchFamily="34" charset="0"/>
              </a:rPr>
              <a:t>( n= 15,718,230 )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26178-DD1D-4765-D989-9A995BA98A63}"/>
              </a:ext>
            </a:extLst>
          </p:cNvPr>
          <p:cNvSpPr/>
          <p:nvPr/>
        </p:nvSpPr>
        <p:spPr>
          <a:xfrm>
            <a:off x="3731741" y="1882705"/>
            <a:ext cx="4176584" cy="57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</a:rPr>
              <a:t>All patients with a code for dementia at any time point (n = 318,188)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B847F-68F8-A77A-B719-B40E15759A60}"/>
              </a:ext>
            </a:extLst>
          </p:cNvPr>
          <p:cNvSpPr/>
          <p:nvPr/>
        </p:nvSpPr>
        <p:spPr>
          <a:xfrm>
            <a:off x="6096000" y="3616224"/>
            <a:ext cx="4176584" cy="801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</a:rPr>
              <a:t>WHO reach age 65 at any date during the study period or before ('2000-01-01'-'2021-06-01’) (n = 294,228)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F29A3-D4E6-6C83-35BE-79120C030C93}"/>
              </a:ext>
            </a:extLst>
          </p:cNvPr>
          <p:cNvSpPr/>
          <p:nvPr/>
        </p:nvSpPr>
        <p:spPr>
          <a:xfrm>
            <a:off x="1421028" y="3616224"/>
            <a:ext cx="4176584" cy="801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effectLst/>
                <a:latin typeface="Calibri" panose="020F0502020204030204" pitchFamily="34" charset="0"/>
              </a:rPr>
              <a:t>Patients diagnosed with dementia (distinct patients according to their first observation date) (n = 302,368)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161248-5A95-D948-DFD3-0F1DA909848A}"/>
              </a:ext>
            </a:extLst>
          </p:cNvPr>
          <p:cNvSpPr/>
          <p:nvPr/>
        </p:nvSpPr>
        <p:spPr>
          <a:xfrm>
            <a:off x="6096000" y="6270871"/>
            <a:ext cx="4176584" cy="57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</a:rPr>
              <a:t>CONTROL COHORT</a:t>
            </a:r>
          </a:p>
          <a:p>
            <a:pPr algn="ctr"/>
            <a:r>
              <a:rPr lang="en-GB" b="1" dirty="0">
                <a:latin typeface="Calibri" panose="020F0502020204030204" pitchFamily="34" charset="0"/>
              </a:rPr>
              <a:t>(n = 291,647)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08CF1-85FA-F40C-4A3B-995C2C8A2638}"/>
              </a:ext>
            </a:extLst>
          </p:cNvPr>
          <p:cNvSpPr/>
          <p:nvPr/>
        </p:nvSpPr>
        <p:spPr>
          <a:xfrm>
            <a:off x="1421028" y="6270871"/>
            <a:ext cx="4176584" cy="57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effectLst/>
                <a:latin typeface="Calibri" panose="020F0502020204030204" pitchFamily="34" charset="0"/>
              </a:rPr>
              <a:t>RISPERIDONE COHORT  (n=1,935)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C81D79-2F76-937B-ED75-85A3330A9E4A}"/>
              </a:ext>
            </a:extLst>
          </p:cNvPr>
          <p:cNvSpPr txBox="1"/>
          <p:nvPr/>
        </p:nvSpPr>
        <p:spPr>
          <a:xfrm>
            <a:off x="8184293" y="1386080"/>
            <a:ext cx="3825486" cy="584775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77159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Excluding patients observed with illnesses different from dementia (n=15,400,042)</a:t>
            </a:r>
            <a:endParaRPr 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F74C0-F9DF-F223-CDF7-0145E447BC97}"/>
              </a:ext>
            </a:extLst>
          </p:cNvPr>
          <p:cNvSpPr txBox="1"/>
          <p:nvPr/>
        </p:nvSpPr>
        <p:spPr>
          <a:xfrm>
            <a:off x="7994823" y="2358763"/>
            <a:ext cx="4014957" cy="107721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Excluding patients who reach age 65 at any time after the study period</a:t>
            </a:r>
            <a:r>
              <a:rPr lang="en-GB" sz="1600" b="1" dirty="0">
                <a:solidFill>
                  <a:srgbClr val="303030"/>
                </a:solidFill>
                <a:latin typeface="Calibri" panose="020F0502020204030204" pitchFamily="34" charset="0"/>
              </a:rPr>
              <a:t>, the 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observation date is null</a:t>
            </a:r>
            <a:r>
              <a:rPr lang="en-GB" sz="1600" b="1" i="0" dirty="0">
                <a:solidFill>
                  <a:srgbClr val="30303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observation date &lt; year of birth</a:t>
            </a:r>
            <a:endParaRPr lang="en-GB" sz="1600" b="1" i="0" dirty="0">
              <a:solidFill>
                <a:srgbClr val="30303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GB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(n = 23,960)</a:t>
            </a:r>
            <a:endParaRPr lang="en-GB" sz="1600" b="1" i="0" dirty="0">
              <a:solidFill>
                <a:srgbClr val="30303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CBAC97-C3B9-2CD7-3343-BDA64B323DAB}"/>
              </a:ext>
            </a:extLst>
          </p:cNvPr>
          <p:cNvSpPr txBox="1"/>
          <p:nvPr/>
        </p:nvSpPr>
        <p:spPr>
          <a:xfrm>
            <a:off x="43249" y="2358763"/>
            <a:ext cx="3645243" cy="107721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Excluding acceptable codes equal 0, observation date is null,  observation date &lt; year of birth, second or more observation dates  (n = 15,820)</a:t>
            </a:r>
            <a:endParaRPr 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DB7ED8-0AF6-5C4F-ECDA-4857D90293C3}"/>
              </a:ext>
            </a:extLst>
          </p:cNvPr>
          <p:cNvSpPr txBox="1"/>
          <p:nvPr/>
        </p:nvSpPr>
        <p:spPr>
          <a:xfrm>
            <a:off x="43249" y="4620941"/>
            <a:ext cx="4713072" cy="107721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Excluding patients</a:t>
            </a:r>
            <a:r>
              <a:rPr lang="en-GB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acceptable codes equal 0</a:t>
            </a:r>
            <a:r>
              <a:rPr lang="en-GB" sz="1600" b="1" dirty="0">
                <a:solidFill>
                  <a:srgbClr val="303030"/>
                </a:solidFill>
                <a:latin typeface="Calibri" panose="020F0502020204030204" pitchFamily="34" charset="0"/>
              </a:rPr>
              <a:t>, 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never been prescribed risperidone, earliest dementia codes is after earliest risperidone,</a:t>
            </a:r>
            <a:r>
              <a:rPr lang="en-GB" sz="1600" b="1" dirty="0">
                <a:solidFill>
                  <a:srgbClr val="303030"/>
                </a:solidFill>
                <a:latin typeface="Calibri" panose="020F0502020204030204" pitchFamily="34" charset="0"/>
              </a:rPr>
              <a:t> 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risperidone prescription is before age 65       (n=300,433)</a:t>
            </a:r>
            <a:endParaRPr lang="en-GB" sz="1600" b="1" i="0" dirty="0">
              <a:solidFill>
                <a:srgbClr val="30303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4C2ABF-A4FB-5EBE-11F4-C68154FB7824}"/>
              </a:ext>
            </a:extLst>
          </p:cNvPr>
          <p:cNvSpPr txBox="1"/>
          <p:nvPr/>
        </p:nvSpPr>
        <p:spPr>
          <a:xfrm>
            <a:off x="7648832" y="4652794"/>
            <a:ext cx="4360947" cy="83099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Excluding patients whose follow-up ends before they reach 65</a:t>
            </a:r>
            <a:r>
              <a:rPr lang="en-GB" sz="1600" b="1" dirty="0">
                <a:solidFill>
                  <a:srgbClr val="303030"/>
                </a:solidFill>
                <a:latin typeface="Calibri" panose="020F0502020204030204" pitchFamily="34" charset="0"/>
              </a:rPr>
              <a:t>, 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prescribed risperidone at any time</a:t>
            </a:r>
            <a:endParaRPr lang="en-GB" sz="1600" b="1" i="0" dirty="0">
              <a:solidFill>
                <a:srgbClr val="30303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GB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(n=2, 581)</a:t>
            </a:r>
            <a:endParaRPr lang="en-GB" sz="1600" b="1" i="0" dirty="0">
              <a:solidFill>
                <a:srgbClr val="30303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7CC723-644C-3505-70BD-5EF4C8F3386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0033" y="481914"/>
            <a:ext cx="0" cy="4109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F42DEE-1BA9-15C2-D9EF-FA684E06FA0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820033" y="1467661"/>
            <a:ext cx="0" cy="4150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01AE20-6EEF-F585-1568-900BC97B0DF1}"/>
              </a:ext>
            </a:extLst>
          </p:cNvPr>
          <p:cNvCxnSpPr/>
          <p:nvPr/>
        </p:nvCxnSpPr>
        <p:spPr>
          <a:xfrm>
            <a:off x="4226011" y="2457480"/>
            <a:ext cx="0" cy="10772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78B84-E134-EB41-D573-37B3F402744B}"/>
              </a:ext>
            </a:extLst>
          </p:cNvPr>
          <p:cNvCxnSpPr/>
          <p:nvPr/>
        </p:nvCxnSpPr>
        <p:spPr>
          <a:xfrm>
            <a:off x="6944497" y="2457480"/>
            <a:ext cx="0" cy="10772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43D36F-AEE2-DF99-DF47-DEC0CF59A8D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820033" y="1675183"/>
            <a:ext cx="2364260" cy="328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E3D5D6-3E3E-8AE2-4E75-903EAD54F5DF}"/>
              </a:ext>
            </a:extLst>
          </p:cNvPr>
          <p:cNvCxnSpPr/>
          <p:nvPr/>
        </p:nvCxnSpPr>
        <p:spPr>
          <a:xfrm>
            <a:off x="6944497" y="2996089"/>
            <a:ext cx="105032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C7C365-6126-A679-F991-17CB765E135D}"/>
              </a:ext>
            </a:extLst>
          </p:cNvPr>
          <p:cNvCxnSpPr>
            <a:endCxn id="23" idx="3"/>
          </p:cNvCxnSpPr>
          <p:nvPr/>
        </p:nvCxnSpPr>
        <p:spPr>
          <a:xfrm flipH="1">
            <a:off x="3688492" y="2897372"/>
            <a:ext cx="53751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6EF3AA-7381-A4CA-86EF-869F36C55580}"/>
              </a:ext>
            </a:extLst>
          </p:cNvPr>
          <p:cNvCxnSpPr/>
          <p:nvPr/>
        </p:nvCxnSpPr>
        <p:spPr>
          <a:xfrm>
            <a:off x="5251622" y="4417836"/>
            <a:ext cx="0" cy="185303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5E64A1-79CA-5B12-944F-588A3B97A2FB}"/>
              </a:ext>
            </a:extLst>
          </p:cNvPr>
          <p:cNvCxnSpPr/>
          <p:nvPr/>
        </p:nvCxnSpPr>
        <p:spPr>
          <a:xfrm>
            <a:off x="6462584" y="4417836"/>
            <a:ext cx="0" cy="185303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5C38052-548E-B2D0-864D-69D6364D7F98}"/>
              </a:ext>
            </a:extLst>
          </p:cNvPr>
          <p:cNvCxnSpPr>
            <a:endCxn id="25" idx="3"/>
          </p:cNvCxnSpPr>
          <p:nvPr/>
        </p:nvCxnSpPr>
        <p:spPr>
          <a:xfrm flipH="1">
            <a:off x="4756321" y="5159550"/>
            <a:ext cx="49530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F43F42-5A2F-9863-4F8A-D67758643F0F}"/>
              </a:ext>
            </a:extLst>
          </p:cNvPr>
          <p:cNvCxnSpPr>
            <a:cxnSpLocks/>
          </p:cNvCxnSpPr>
          <p:nvPr/>
        </p:nvCxnSpPr>
        <p:spPr>
          <a:xfrm>
            <a:off x="6462584" y="5159550"/>
            <a:ext cx="1186248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12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C2AA-6C09-1E99-6C18-06B2A96A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0" y="305021"/>
            <a:ext cx="11306080" cy="6159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Propensity Score –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Matchit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0CE84-8571-9FAD-EFD6-E85247906F5C}"/>
              </a:ext>
            </a:extLst>
          </p:cNvPr>
          <p:cNvSpPr txBox="1"/>
          <p:nvPr/>
        </p:nvSpPr>
        <p:spPr>
          <a:xfrm>
            <a:off x="792645" y="1118008"/>
            <a:ext cx="91464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match_report</a:t>
            </a:r>
            <a:r>
              <a:rPr lang="en-US" b="1" dirty="0"/>
              <a:t> &lt;- </a:t>
            </a:r>
            <a:r>
              <a:rPr lang="en-US" b="1" dirty="0" err="1"/>
              <a:t>matchit</a:t>
            </a:r>
            <a:r>
              <a:rPr lang="en-US" b="1" dirty="0"/>
              <a:t>(</a:t>
            </a:r>
            <a:r>
              <a:rPr lang="en-US" b="1" dirty="0" err="1"/>
              <a:t>case_control</a:t>
            </a:r>
            <a:r>
              <a:rPr lang="en-US" b="1" dirty="0"/>
              <a:t> ~ age + sex , data = df_report2, method = "nearest", distance = "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glm</a:t>
            </a:r>
            <a:r>
              <a:rPr lang="en-US" b="1" dirty="0"/>
              <a:t>", ratio= 10)</a:t>
            </a:r>
          </a:p>
          <a:p>
            <a:endParaRPr lang="en-US" dirty="0"/>
          </a:p>
          <a:p>
            <a:r>
              <a:rPr lang="en-GB" i="1" dirty="0">
                <a:latin typeface="Calibri" panose="020F0502020204030204" pitchFamily="34" charset="0"/>
                <a:ea typeface="PMingLiU" panose="02020500000000000000" pitchFamily="18" charset="-120"/>
              </a:rPr>
              <a:t>10:1 Matching to reduce control group</a:t>
            </a:r>
          </a:p>
          <a:p>
            <a:endParaRPr lang="en-GB" i="1" dirty="0"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r>
              <a:rPr lang="en-GB" i="1" dirty="0">
                <a:latin typeface="Calibri" panose="020F0502020204030204" pitchFamily="34" charset="0"/>
                <a:ea typeface="PMingLiU" panose="02020500000000000000" pitchFamily="18" charset="-120"/>
              </a:rPr>
              <a:t>N</a:t>
            </a:r>
            <a:r>
              <a:rPr lang="en-GB" sz="1800" i="1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earest </a:t>
            </a:r>
            <a:r>
              <a:rPr lang="en-GB" i="1" dirty="0">
                <a:latin typeface="Calibri" panose="020F0502020204030204" pitchFamily="34" charset="0"/>
                <a:ea typeface="PMingLiU" panose="02020500000000000000" pitchFamily="18" charset="-120"/>
              </a:rPr>
              <a:t>N</a:t>
            </a:r>
            <a:r>
              <a:rPr lang="en-GB" sz="1800" i="1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eighbour </a:t>
            </a:r>
            <a:r>
              <a:rPr lang="en-GB" i="1" dirty="0">
                <a:latin typeface="Calibri" panose="020F0502020204030204" pitchFamily="34" charset="0"/>
                <a:ea typeface="PMingLiU" panose="02020500000000000000" pitchFamily="18" charset="-120"/>
              </a:rPr>
              <a:t>M</a:t>
            </a:r>
            <a:r>
              <a:rPr lang="en-GB" sz="1800" i="1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ethod   : Make matching on covariates age and sex between cohorts</a:t>
            </a:r>
            <a:r>
              <a:rPr lang="en-GB" dirty="0">
                <a:effectLst/>
              </a:rPr>
              <a:t> </a:t>
            </a:r>
          </a:p>
          <a:p>
            <a:endParaRPr lang="en-GB" sz="1800" i="1" dirty="0"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r>
              <a:rPr lang="en-GB" sz="1800" i="1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Propensity scores were estimated with logistic regression</a:t>
            </a:r>
            <a:r>
              <a:rPr lang="en-GB" dirty="0">
                <a:effectLst/>
              </a:rPr>
              <a:t> </a:t>
            </a:r>
            <a:endParaRPr lang="en-GB" i="1" dirty="0"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endParaRPr lang="en-GB" i="1" dirty="0"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r>
              <a:rPr lang="en-GB" sz="1800" i="1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1935*10 = 19,350 risperidone and control cohort </a:t>
            </a:r>
            <a:endParaRPr lang="en-GB" i="1" dirty="0"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DF6F-E51F-ADC3-439E-7384555A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1800" dirty="0">
              <a:solidFill>
                <a:srgbClr val="212121"/>
              </a:solidFill>
              <a:effectLst/>
              <a:latin typeface="Calibri"/>
              <a:ea typeface="Times New Roman" panose="02020603050405020304" pitchFamily="18" charset="0"/>
              <a:cs typeface="Calibri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0C49E-4206-755C-29D1-4A8DDBEE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19" y="305021"/>
            <a:ext cx="8168837" cy="658628"/>
          </a:xfrm>
        </p:spPr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Results - Output Baseline Table</a:t>
            </a:r>
            <a:endParaRPr lang="en-GB" sz="4000" dirty="0">
              <a:latin typeface="Outfi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C71106-314C-73E9-4B25-1AF63DE1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77485"/>
              </p:ext>
            </p:extLst>
          </p:nvPr>
        </p:nvGraphicFramePr>
        <p:xfrm>
          <a:off x="645674" y="912748"/>
          <a:ext cx="10900652" cy="485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312">
                  <a:extLst>
                    <a:ext uri="{9D8B030D-6E8A-4147-A177-3AD203B41FA5}">
                      <a16:colId xmlns:a16="http://schemas.microsoft.com/office/drawing/2014/main" val="4105443065"/>
                    </a:ext>
                  </a:extLst>
                </a:gridCol>
                <a:gridCol w="3701170">
                  <a:extLst>
                    <a:ext uri="{9D8B030D-6E8A-4147-A177-3AD203B41FA5}">
                      <a16:colId xmlns:a16="http://schemas.microsoft.com/office/drawing/2014/main" val="1758856103"/>
                    </a:ext>
                  </a:extLst>
                </a:gridCol>
                <a:gridCol w="3701170">
                  <a:extLst>
                    <a:ext uri="{9D8B030D-6E8A-4147-A177-3AD203B41FA5}">
                      <a16:colId xmlns:a16="http://schemas.microsoft.com/office/drawing/2014/main" val="1342634525"/>
                    </a:ext>
                  </a:extLst>
                </a:gridCol>
              </a:tblGrid>
              <a:tr h="45194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 Table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Risperidone Case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Matched Control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84621489"/>
                  </a:ext>
                </a:extLst>
              </a:tr>
              <a:tr h="613522">
                <a:tc>
                  <a:txBody>
                    <a:bodyPr/>
                    <a:lstStyle/>
                    <a:p>
                      <a:pPr fontAlgn="t"/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patients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 1,933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 17,077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91104"/>
                  </a:ext>
                </a:extLst>
              </a:tr>
              <a:tr h="613522">
                <a:tc>
                  <a:txBody>
                    <a:bodyPr/>
                    <a:lstStyle/>
                    <a:p>
                      <a:pPr fontAlgn="t"/>
                      <a:endParaRPr lang="en-GB" sz="1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base"/>
                      <a:r>
                        <a:rPr lang="en-GB" sz="18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(Mean SD)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base"/>
                      <a:r>
                        <a:rPr lang="en-GB" sz="18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Mean=90.1    sd=9.13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base"/>
                      <a:r>
                        <a:rPr lang="en-GB" sz="1800" b="0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Mean=90.5    sd=9.11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3273"/>
                  </a:ext>
                </a:extLst>
              </a:tr>
              <a:tr h="65849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females (% female)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 1169 – 60.48% </a:t>
                      </a:r>
                    </a:p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N=10391 – 60.85%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19197"/>
                  </a:ext>
                </a:extLst>
              </a:tr>
              <a:tr h="68902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Stroke before risperidone </a:t>
                      </a:r>
                    </a:p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patients (%)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 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 1,531  </a:t>
                      </a:r>
                    </a:p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8.97%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04341"/>
                  </a:ext>
                </a:extLst>
              </a:tr>
              <a:tr h="87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Stroke in 12 months after risperidone </a:t>
                      </a:r>
                    </a:p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patients (%)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 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N=302 </a:t>
                      </a:r>
                    </a:p>
                    <a:p>
                      <a:pPr algn="l" rtl="0" fontAlgn="base"/>
                      <a:endParaRPr lang="en-GB" sz="1800" b="0" i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1.77%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00834"/>
                  </a:ext>
                </a:extLst>
              </a:tr>
              <a:tr h="856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Stroke any time after risperidone </a:t>
                      </a:r>
                    </a:p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patients (%)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1,455</a:t>
                      </a:r>
                    </a:p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39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59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1538</Words>
  <Application>Microsoft Macintosh PowerPoint</Application>
  <PresentationFormat>Widescreen</PresentationFormat>
  <Paragraphs>179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Outfit</vt:lpstr>
      <vt:lpstr>Arial</vt:lpstr>
      <vt:lpstr>Calibri</vt:lpstr>
      <vt:lpstr>Calibri Light</vt:lpstr>
      <vt:lpstr>Office Theme</vt:lpstr>
      <vt:lpstr>Individual-level prediction of stroke risk following risperidone treatment in dementia    AYSEL YUKSEL MSc Health Data Science  </vt:lpstr>
      <vt:lpstr>PowerPoint Presentation</vt:lpstr>
      <vt:lpstr>Background : Dementia-Risperidone-Stroke</vt:lpstr>
      <vt:lpstr>Methods : Dementia-Risperidone-Stroke</vt:lpstr>
      <vt:lpstr>Med-Codes, Prod-Codes and codelists</vt:lpstr>
      <vt:lpstr>Generating Cohorts</vt:lpstr>
      <vt:lpstr>Results :Flow Chart</vt:lpstr>
      <vt:lpstr>Propensity Score – Matchit Package</vt:lpstr>
      <vt:lpstr>Results - Output Baseline Table</vt:lpstr>
      <vt:lpstr>Discussion – Limitations-Strenghts-Future Studies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Individual-level prediction of stroke risk following risperidone in dementia    AYSEL YUKSEL Msc Health Data Science  </dc:title>
  <dc:creator>Yuksel, Aysel</dc:creator>
  <cp:lastModifiedBy>Yuksel, Aysel</cp:lastModifiedBy>
  <cp:revision>28</cp:revision>
  <dcterms:created xsi:type="dcterms:W3CDTF">2023-08-25T08:56:21Z</dcterms:created>
  <dcterms:modified xsi:type="dcterms:W3CDTF">2023-08-31T11:56:41Z</dcterms:modified>
</cp:coreProperties>
</file>