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1" r:id="rId15"/>
    <p:sldId id="272" r:id="rId16"/>
    <p:sldId id="273" r:id="rId17"/>
    <p:sldId id="274"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7BD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2"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17FBDC-7544-4171-B580-A4BF9A6CFD8D}" type="datetimeFigureOut">
              <a:rPr lang="tr-TR" smtClean="0"/>
              <a:pPr/>
              <a:t>23.11.2020</a:t>
            </a:fld>
            <a:endParaRPr lang="tr-TR"/>
          </a:p>
        </p:txBody>
      </p:sp>
      <p:sp>
        <p:nvSpPr>
          <p:cNvPr id="4" name="3 Slayt Görüntüsü Yer Tutucusu"/>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5CFD2F-FFD9-4341-B6F3-D267B5A6C8FC}"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2B5CFD2F-FFD9-4341-B6F3-D267B5A6C8FC}" type="slidenum">
              <a:rPr lang="tr-TR" smtClean="0"/>
              <a:pPr/>
              <a:t>17</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pPr/>
              <a:t>11/23/2020</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11/23/2020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11/23/2020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11/23/2020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pPr/>
              <a:t>11/23/2020</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63751" y="1954530"/>
            <a:ext cx="9211733" cy="1082675"/>
          </a:xfrm>
        </p:spPr>
        <p:txBody>
          <a:bodyPr/>
          <a:lstStyle/>
          <a:p>
            <a:r>
              <a:rPr lang="tr-TR" altLang="en-US" dirty="0">
                <a:effectLst>
                  <a:outerShdw blurRad="38100" dist="38100" dir="2700000" algn="tl">
                    <a:srgbClr val="000000">
                      <a:alpha val="43137"/>
                    </a:srgbClr>
                  </a:outerShdw>
                </a:effectLst>
                <a:latin typeface="Kozuka Mincho Pro M" panose="02020600000000000000" charset="-128"/>
                <a:ea typeface="Kozuka Mincho Pro M" panose="02020600000000000000" charset="-128"/>
                <a:cs typeface="+mj-lt"/>
              </a:rPr>
              <a:t>UNITATIS</a:t>
            </a:r>
            <a:br>
              <a:rPr lang="tr-TR" altLang="en-US" dirty="0">
                <a:effectLst>
                  <a:outerShdw blurRad="38100" dist="38100" dir="2700000" algn="tl">
                    <a:srgbClr val="000000">
                      <a:alpha val="43137"/>
                    </a:srgbClr>
                  </a:outerShdw>
                </a:effectLst>
                <a:latin typeface="Kozuka Mincho Pro M" panose="02020600000000000000" charset="-128"/>
                <a:ea typeface="Kozuka Mincho Pro M" panose="02020600000000000000" charset="-128"/>
                <a:cs typeface="+mj-lt"/>
              </a:rPr>
            </a:br>
            <a:r>
              <a:rPr lang="tr-TR" altLang="en-US" dirty="0">
                <a:effectLst>
                  <a:outerShdw blurRad="38100" dist="38100" dir="2700000" algn="tl">
                    <a:srgbClr val="000000">
                      <a:alpha val="43137"/>
                    </a:srgbClr>
                  </a:outerShdw>
                </a:effectLst>
                <a:latin typeface="Kozuka Mincho Pro M" panose="02020600000000000000" charset="-128"/>
                <a:ea typeface="Kozuka Mincho Pro M" panose="02020600000000000000" charset="-128"/>
                <a:cs typeface="+mj-lt"/>
              </a:rPr>
              <a:t>Book Examination Website</a:t>
            </a:r>
          </a:p>
        </p:txBody>
      </p:sp>
      <p:sp>
        <p:nvSpPr>
          <p:cNvPr id="3" name="Subtitle 2"/>
          <p:cNvSpPr>
            <a:spLocks noGrp="1"/>
          </p:cNvSpPr>
          <p:nvPr>
            <p:ph type="subTitle" idx="1"/>
          </p:nvPr>
        </p:nvSpPr>
        <p:spPr>
          <a:xfrm>
            <a:off x="7077075" y="5000625"/>
            <a:ext cx="4921885" cy="1857375"/>
          </a:xfrm>
        </p:spPr>
        <p:txBody>
          <a:bodyPr/>
          <a:lstStyle/>
          <a:p>
            <a:r>
              <a:rPr lang="tr-TR" altLang="en-US" sz="2400">
                <a:solidFill>
                  <a:srgbClr val="0F7BDA"/>
                </a:solidFill>
                <a:effectLst>
                  <a:outerShdw blurRad="38100" dist="38100" dir="2700000" algn="tl">
                    <a:srgbClr val="000000">
                      <a:alpha val="43137"/>
                    </a:srgbClr>
                  </a:outerShdw>
                </a:effectLst>
                <a:latin typeface="Kozuka Mincho Pro M" panose="02020600000000000000" charset="-128"/>
                <a:ea typeface="Kozuka Mincho Pro M" panose="02020600000000000000" charset="-128"/>
              </a:rPr>
              <a:t>171805007 - Ayşe Akışık</a:t>
            </a:r>
          </a:p>
          <a:p>
            <a:r>
              <a:rPr lang="tr-TR" altLang="en-US" sz="2400">
                <a:solidFill>
                  <a:srgbClr val="0F7BDA"/>
                </a:solidFill>
                <a:effectLst>
                  <a:outerShdw blurRad="38100" dist="38100" dir="2700000" algn="tl">
                    <a:srgbClr val="000000">
                      <a:alpha val="43137"/>
                    </a:srgbClr>
                  </a:outerShdw>
                </a:effectLst>
                <a:latin typeface="Kozuka Mincho Pro M" panose="02020600000000000000" charset="-128"/>
                <a:ea typeface="Kozuka Mincho Pro M" panose="02020600000000000000" charset="-128"/>
              </a:rPr>
              <a:t>171805060 - Ayşen Alpaslan</a:t>
            </a:r>
          </a:p>
          <a:p>
            <a:r>
              <a:rPr lang="tr-TR" altLang="en-US" sz="2400">
                <a:solidFill>
                  <a:srgbClr val="0F7BDA"/>
                </a:solidFill>
                <a:effectLst>
                  <a:outerShdw blurRad="38100" dist="38100" dir="2700000" algn="tl">
                    <a:srgbClr val="000000">
                      <a:alpha val="43137"/>
                    </a:srgbClr>
                  </a:outerShdw>
                </a:effectLst>
                <a:latin typeface="Kozuka Mincho Pro M" panose="02020600000000000000" charset="-128"/>
                <a:ea typeface="Kozuka Mincho Pro M" panose="02020600000000000000" charset="-128"/>
              </a:rPr>
              <a:t>171805019 - Betül Berna Soylu</a:t>
            </a:r>
          </a:p>
          <a:p>
            <a:r>
              <a:rPr lang="tr-TR" altLang="en-US" sz="2400">
                <a:solidFill>
                  <a:srgbClr val="0F7BDA"/>
                </a:solidFill>
                <a:effectLst>
                  <a:outerShdw blurRad="38100" dist="38100" dir="2700000" algn="tl">
                    <a:srgbClr val="000000">
                      <a:alpha val="43137"/>
                    </a:srgbClr>
                  </a:outerShdw>
                </a:effectLst>
                <a:latin typeface="Kozuka Mincho Pro M" panose="02020600000000000000" charset="-128"/>
                <a:ea typeface="Kozuka Mincho Pro M" panose="02020600000000000000" charset="-128"/>
              </a:rPr>
              <a:t>171805022 - Saliha Apak</a:t>
            </a:r>
          </a:p>
        </p:txBody>
      </p:sp>
      <p:sp>
        <p:nvSpPr>
          <p:cNvPr id="4" name="Text Box 3"/>
          <p:cNvSpPr txBox="1"/>
          <p:nvPr/>
        </p:nvSpPr>
        <p:spPr>
          <a:xfrm>
            <a:off x="327660" y="5329555"/>
            <a:ext cx="4636135" cy="1198880"/>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tr-TR" altLang="en-US" sz="3600">
                <a:solidFill>
                  <a:srgbClr val="0F7BDA"/>
                </a:solidFill>
                <a:effectLst>
                  <a:outerShdw blurRad="38100" dist="38100" dir="2700000" algn="tl">
                    <a:srgbClr val="000000">
                      <a:alpha val="43137"/>
                    </a:srgbClr>
                  </a:outerShdw>
                </a:effectLst>
                <a:latin typeface="Kozuka Mincho Pro M" panose="02020600000000000000" charset="-128"/>
                <a:ea typeface="Kozuka Mincho Pro M" panose="02020600000000000000" charset="-128"/>
              </a:rPr>
              <a:t>WELCOME TO OUR PRESENTATION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solidFill>
                  <a:srgbClr val="0F7BDA"/>
                </a:solidFill>
              </a:rPr>
              <a:t>Are all the requirements in the document?</a:t>
            </a:r>
          </a:p>
          <a:p>
            <a:r>
              <a:rPr lang="en-US" dirty="0">
                <a:solidFill>
                  <a:schemeClr val="tx1"/>
                </a:solidFill>
              </a:rPr>
              <a:t>Each requirement is detailed in the homework document we created. Because it had to be in order to have an idea about the project.</a:t>
            </a:r>
          </a:p>
          <a:p>
            <a:pPr marL="0" indent="0">
              <a:buNone/>
            </a:pPr>
            <a:r>
              <a:rPr lang="en-US" dirty="0">
                <a:solidFill>
                  <a:srgbClr val="0F7BDA"/>
                </a:solidFill>
              </a:rPr>
              <a:t>Have the necessary meetings and activities been held to determine the needs?</a:t>
            </a:r>
          </a:p>
          <a:p>
            <a:r>
              <a:rPr lang="en-US" dirty="0" smtClean="0"/>
              <a:t>The necessary meetings and events were held for the system and we were in constant communication by helping each other.</a:t>
            </a:r>
            <a:endParaRPr lang="en-US"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174750"/>
            <a:ext cx="10972800" cy="5481320"/>
          </a:xfrm>
        </p:spPr>
        <p:txBody>
          <a:bodyPr/>
          <a:lstStyle/>
          <a:p>
            <a:pPr marL="0" indent="0">
              <a:buNone/>
            </a:pPr>
            <a:r>
              <a:rPr lang="en-US" dirty="0">
                <a:solidFill>
                  <a:srgbClr val="0F7BDA"/>
                </a:solidFill>
              </a:rPr>
              <a:t>Are these activities and meetings enough?</a:t>
            </a:r>
          </a:p>
          <a:p>
            <a:r>
              <a:rPr lang="en-US" dirty="0"/>
              <a:t>The events and meetings we hold are enough. Because we all know the project and there is no section left that is not done in the homework section.</a:t>
            </a:r>
          </a:p>
          <a:p>
            <a:pPr marL="0" indent="0">
              <a:buNone/>
            </a:pPr>
            <a:r>
              <a:rPr lang="en-US" dirty="0">
                <a:solidFill>
                  <a:srgbClr val="0F7BDA"/>
                </a:solidFill>
              </a:rPr>
              <a:t>Do you understand all the requirements?</a:t>
            </a:r>
          </a:p>
          <a:p>
            <a:r>
              <a:rPr lang="en-US" dirty="0"/>
              <a:t>We completed the homework by understanding all the requirements.</a:t>
            </a:r>
          </a:p>
          <a:p>
            <a:pPr marL="0" indent="0">
              <a:buNone/>
            </a:pPr>
            <a:r>
              <a:rPr lang="en-US" dirty="0">
                <a:solidFill>
                  <a:srgbClr val="0F7BDA"/>
                </a:solidFill>
              </a:rPr>
              <a:t>Has the need been clearly?</a:t>
            </a:r>
          </a:p>
          <a:p>
            <a:r>
              <a:rPr lang="en-US" dirty="0" smtClean="0"/>
              <a:t>This site has a few needs and we want to do it as far as possible.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22514" y="862149"/>
            <a:ext cx="11059886" cy="5702481"/>
          </a:xfrm>
        </p:spPr>
        <p:txBody>
          <a:bodyPr/>
          <a:lstStyle/>
          <a:p>
            <a:pPr marL="0" indent="0">
              <a:buNone/>
            </a:pPr>
            <a:r>
              <a:rPr lang="en-US" b="1" dirty="0">
                <a:solidFill>
                  <a:srgbClr val="0F7BDA"/>
                </a:solidFill>
              </a:rPr>
              <a:t>Non-functional requirements</a:t>
            </a:r>
            <a:r>
              <a:rPr lang="tr-TR" altLang="en-US" b="1" dirty="0">
                <a:solidFill>
                  <a:srgbClr val="0F7BDA"/>
                </a:solidFill>
              </a:rPr>
              <a:t>;</a:t>
            </a:r>
            <a:endParaRPr lang="en-US" b="1" dirty="0">
              <a:solidFill>
                <a:srgbClr val="0F7BDA"/>
              </a:solidFill>
            </a:endParaRPr>
          </a:p>
          <a:p>
            <a:pPr marL="0" indent="0">
              <a:buNone/>
            </a:pPr>
            <a:r>
              <a:rPr lang="en-US" dirty="0">
                <a:solidFill>
                  <a:srgbClr val="0F7BDA"/>
                </a:solidFill>
              </a:rPr>
              <a:t>What is a user profile?</a:t>
            </a:r>
          </a:p>
          <a:p>
            <a:r>
              <a:rPr lang="en-US" dirty="0"/>
              <a:t>In this system, people who like or are interested in books create user profiles of </a:t>
            </a:r>
            <a:r>
              <a:rPr lang="en-US" dirty="0" err="1" smtClean="0"/>
              <a:t>th</a:t>
            </a:r>
            <a:r>
              <a:rPr lang="tr-TR" dirty="0" smtClean="0"/>
              <a:t>e</a:t>
            </a:r>
            <a:r>
              <a:rPr lang="en-US" dirty="0" smtClean="0"/>
              <a:t> </a:t>
            </a:r>
            <a:r>
              <a:rPr lang="en-US" dirty="0"/>
              <a:t>system. Thanks to this system, even those who to do not read books can read them when they are interested by looking at the comments.</a:t>
            </a:r>
          </a:p>
          <a:p>
            <a:pPr marL="0" indent="0">
              <a:buNone/>
            </a:pPr>
            <a:r>
              <a:rPr lang="en-US" dirty="0">
                <a:solidFill>
                  <a:srgbClr val="0F7BDA"/>
                </a:solidFill>
              </a:rPr>
              <a:t>How long will the user in this profile learn to use the system?</a:t>
            </a:r>
          </a:p>
          <a:p>
            <a:r>
              <a:rPr lang="en-US" dirty="0"/>
              <a:t>In proportion to how much people who use this system love books, how long they learn the system varies. The system is clear and easy to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solidFill>
                  <a:srgbClr val="0F7BDA"/>
                </a:solidFill>
              </a:rPr>
              <a:t>Which user is it expected to appeal to?</a:t>
            </a:r>
          </a:p>
          <a:p>
            <a:r>
              <a:rPr lang="en-US" dirty="0"/>
              <a:t>The system is more appealing to people who are interested in books or like to read.</a:t>
            </a:r>
          </a:p>
          <a:p>
            <a:pPr marL="0" indent="0">
              <a:buNone/>
            </a:pPr>
            <a:r>
              <a:rPr lang="en-US" dirty="0">
                <a:solidFill>
                  <a:srgbClr val="0F7BDA"/>
                </a:solidFill>
              </a:rPr>
              <a:t>Color, font </a:t>
            </a:r>
            <a:r>
              <a:rPr lang="tr-TR" dirty="0" err="1" smtClean="0">
                <a:solidFill>
                  <a:srgbClr val="0F7BDA"/>
                </a:solidFill>
              </a:rPr>
              <a:t>like</a:t>
            </a:r>
            <a:r>
              <a:rPr lang="en-US" dirty="0" smtClean="0">
                <a:solidFill>
                  <a:srgbClr val="0F7BDA"/>
                </a:solidFill>
              </a:rPr>
              <a:t> </a:t>
            </a:r>
            <a:r>
              <a:rPr lang="en-US" dirty="0">
                <a:solidFill>
                  <a:srgbClr val="0F7BDA"/>
                </a:solidFill>
              </a:rPr>
              <a:t>Are there any restrictions? </a:t>
            </a:r>
            <a:r>
              <a:rPr lang="en-US" dirty="0" smtClean="0">
                <a:solidFill>
                  <a:srgbClr val="0F7BDA"/>
                </a:solidFill>
              </a:rPr>
              <a:t>Will there a company logo or color to be used in the application</a:t>
            </a:r>
            <a:r>
              <a:rPr lang="tr-TR" dirty="0" smtClean="0">
                <a:solidFill>
                  <a:srgbClr val="0F7BDA"/>
                </a:solidFill>
              </a:rPr>
              <a:t>?</a:t>
            </a:r>
            <a:endParaRPr lang="en-US" dirty="0">
              <a:solidFill>
                <a:srgbClr val="0F7BDA"/>
              </a:solidFill>
            </a:endParaRPr>
          </a:p>
          <a:p>
            <a:r>
              <a:rPr lang="tr-TR" altLang="en-US" dirty="0" err="1" smtClean="0">
                <a:solidFill>
                  <a:schemeClr val="tx1"/>
                </a:solidFill>
              </a:rPr>
              <a:t>There</a:t>
            </a:r>
            <a:r>
              <a:rPr lang="tr-TR" altLang="en-US" dirty="0"/>
              <a:t> </a:t>
            </a:r>
            <a:r>
              <a:rPr lang="tr-TR" altLang="en-US" dirty="0" smtClean="0">
                <a:solidFill>
                  <a:schemeClr val="tx1"/>
                </a:solidFill>
              </a:rPr>
              <a:t>is </a:t>
            </a:r>
            <a:r>
              <a:rPr lang="tr-TR" altLang="en-US" dirty="0">
                <a:solidFill>
                  <a:schemeClr val="tx1"/>
                </a:solidFill>
              </a:rPr>
              <a:t>no </a:t>
            </a:r>
            <a:r>
              <a:rPr lang="tr-TR" altLang="en-US" dirty="0" err="1">
                <a:solidFill>
                  <a:schemeClr val="tx1"/>
                </a:solidFill>
              </a:rPr>
              <a:t>color</a:t>
            </a:r>
            <a:r>
              <a:rPr lang="tr-TR" altLang="en-US" dirty="0">
                <a:solidFill>
                  <a:schemeClr val="tx1"/>
                </a:solidFill>
              </a:rPr>
              <a:t> </a:t>
            </a:r>
            <a:r>
              <a:rPr lang="tr-TR" altLang="en-US" dirty="0" err="1">
                <a:solidFill>
                  <a:schemeClr val="tx1"/>
                </a:solidFill>
              </a:rPr>
              <a:t>and</a:t>
            </a:r>
            <a:r>
              <a:rPr lang="tr-TR" altLang="en-US" dirty="0">
                <a:solidFill>
                  <a:schemeClr val="tx1"/>
                </a:solidFill>
              </a:rPr>
              <a:t> font </a:t>
            </a:r>
            <a:r>
              <a:rPr lang="tr-TR" altLang="en-US" dirty="0" err="1">
                <a:solidFill>
                  <a:schemeClr val="tx1"/>
                </a:solidFill>
              </a:rPr>
              <a:t>restriction</a:t>
            </a:r>
            <a:r>
              <a:rPr lang="tr-TR" altLang="en-US" dirty="0" smtClean="0">
                <a:solidFill>
                  <a:schemeClr val="tx1"/>
                </a:solidFill>
              </a:rPr>
              <a:t>.</a:t>
            </a:r>
            <a:r>
              <a:rPr lang="en-US" altLang="en-US" dirty="0" smtClean="0"/>
              <a:t> We designed the logo like this.</a:t>
            </a:r>
            <a:endParaRPr lang="tr-TR" altLang="en-US" dirty="0">
              <a:solidFill>
                <a:schemeClr val="tx1"/>
              </a:solidFill>
            </a:endParaRPr>
          </a:p>
        </p:txBody>
      </p:sp>
      <p:pic>
        <p:nvPicPr>
          <p:cNvPr id="4" name="3 Resim" descr="Eskiz2.jpeg"/>
          <p:cNvPicPr>
            <a:picLocks noChangeAspect="1"/>
          </p:cNvPicPr>
          <p:nvPr/>
        </p:nvPicPr>
        <p:blipFill>
          <a:blip r:embed="rId2"/>
          <a:stretch>
            <a:fillRect/>
          </a:stretch>
        </p:blipFill>
        <p:spPr>
          <a:xfrm>
            <a:off x="3795848" y="4518524"/>
            <a:ext cx="2188477" cy="12683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effectLst>
                  <a:outerShdw blurRad="38100" dist="38100" dir="2700000" algn="tl">
                    <a:srgbClr val="000000">
                      <a:alpha val="43137"/>
                    </a:srgbClr>
                  </a:outerShdw>
                </a:effectLst>
              </a:rPr>
              <a:t>SPRINTS</a:t>
            </a:r>
          </a:p>
        </p:txBody>
      </p:sp>
      <p:sp>
        <p:nvSpPr>
          <p:cNvPr id="3" name="Content Placeholder 2"/>
          <p:cNvSpPr>
            <a:spLocks noGrp="1"/>
          </p:cNvSpPr>
          <p:nvPr>
            <p:ph idx="1"/>
          </p:nvPr>
        </p:nvSpPr>
        <p:spPr/>
        <p:txBody>
          <a:bodyPr/>
          <a:lstStyle/>
          <a:p>
            <a:r>
              <a:rPr lang="en-US" b="1" dirty="0">
                <a:solidFill>
                  <a:srgbClr val="0F7BDA"/>
                </a:solidFill>
              </a:rPr>
              <a:t>Sprint-1</a:t>
            </a:r>
          </a:p>
          <a:p>
            <a:pPr marL="0" indent="0">
              <a:buNone/>
            </a:pPr>
            <a:r>
              <a:rPr lang="en-US" dirty="0"/>
              <a:t>Operations such as user login and logout, guest registration and creation of my account page were planned. </a:t>
            </a:r>
            <a:r>
              <a:rPr lang="en-US" dirty="0" smtClean="0"/>
              <a:t>After</a:t>
            </a:r>
            <a:r>
              <a:rPr lang="tr-TR" dirty="0" smtClean="0"/>
              <a:t> </a:t>
            </a:r>
            <a:r>
              <a:rPr lang="tr-TR" dirty="0" err="1" smtClean="0"/>
              <a:t>then</a:t>
            </a:r>
            <a:r>
              <a:rPr lang="en-US" dirty="0" smtClean="0"/>
              <a:t>, </a:t>
            </a:r>
            <a:r>
              <a:rPr lang="en-US" dirty="0"/>
              <a:t>the registration, login and my account pages have been designed and the user registration information saved to the database after registration. In line with these results, the process of logging in and out of the site and viewing the user's profile has been successfully completed.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solidFill>
                  <a:srgbClr val="0F7BDA"/>
                </a:solidFill>
              </a:rPr>
              <a:t>Sprint-2</a:t>
            </a:r>
          </a:p>
          <a:p>
            <a:pPr marL="0" indent="0">
              <a:buNone/>
            </a:pPr>
            <a:r>
              <a:rPr lang="en-US" dirty="0"/>
              <a:t>It is planned that the user will be able to add comments, create a search button for the books and authors page, and create the discovery page by adding the most read button to the books. Later, it was decided to include the most read books on the discovery page with comments from users. Finally, the search button has been added.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solidFill>
                  <a:srgbClr val="0F7BDA"/>
                </a:solidFill>
              </a:rPr>
              <a:t>Sprint-3</a:t>
            </a:r>
          </a:p>
          <a:p>
            <a:pPr marL="0" indent="0">
              <a:buNone/>
            </a:pPr>
            <a:r>
              <a:rPr lang="en-US" dirty="0"/>
              <a:t>Creating author / book, editing and deleting comments for </a:t>
            </a:r>
            <a:r>
              <a:rPr lang="en-US" dirty="0" err="1"/>
              <a:t>admins</a:t>
            </a:r>
            <a:r>
              <a:rPr lang="en-US" dirty="0"/>
              <a:t> is planned to create a contact page for users. Later, thanks to the design of these pages, users were given the right to report comments they complained, new books or authors that they thought to be wrong or wanted to see the content on the site, to the administrators from the contact page. As a result, user trust and administrators can easily intervene on the site</a:t>
            </a:r>
            <a:r>
              <a:rPr lang="en-US" dirty="0" smtClean="0"/>
              <a:t>.</a:t>
            </a:r>
            <a:endParaRPr lang="tr-TR" dirty="0" smtClean="0"/>
          </a:p>
          <a:p>
            <a:pPr marL="0" indent="0">
              <a:buNone/>
            </a:pPr>
            <a:endParaRPr lang="tr-TR" dirty="0" smtClean="0"/>
          </a:p>
          <a:p>
            <a:pPr marL="0" indent="0">
              <a:buNone/>
            </a:pPr>
            <a:endParaRPr lang="tr-TR" dirty="0" smtClean="0"/>
          </a:p>
          <a:p>
            <a:pPr marL="0" indent="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chor="t"/>
          <a:lstStyle/>
          <a:p>
            <a:pPr>
              <a:buNone/>
            </a:pPr>
            <a:r>
              <a:rPr lang="en-US" sz="1200" b="1" dirty="0" smtClean="0">
                <a:solidFill>
                  <a:srgbClr val="0F7BDA"/>
                </a:solidFill>
                <a:sym typeface="Wingdings"/>
              </a:rPr>
              <a:t></a:t>
            </a:r>
            <a:r>
              <a:rPr lang="tr-TR" sz="1200" b="1" dirty="0" smtClean="0">
                <a:solidFill>
                  <a:srgbClr val="0F7BDA"/>
                </a:solidFill>
                <a:sym typeface="Wingdings"/>
              </a:rPr>
              <a:t>     </a:t>
            </a:r>
            <a:r>
              <a:rPr lang="tr-TR" dirty="0" err="1" smtClean="0">
                <a:solidFill>
                  <a:srgbClr val="0F7BDA"/>
                </a:solidFill>
                <a:sym typeface="Wingdings"/>
              </a:rPr>
              <a:t>Any</a:t>
            </a:r>
            <a:r>
              <a:rPr lang="tr-TR" dirty="0" smtClean="0">
                <a:solidFill>
                  <a:srgbClr val="0F7BDA"/>
                </a:solidFill>
                <a:sym typeface="Wingdings"/>
              </a:rPr>
              <a:t> </a:t>
            </a:r>
            <a:r>
              <a:rPr lang="tr-TR" dirty="0" err="1" smtClean="0">
                <a:solidFill>
                  <a:srgbClr val="0F7BDA"/>
                </a:solidFill>
                <a:sym typeface="Wingdings"/>
              </a:rPr>
              <a:t>lessons</a:t>
            </a:r>
            <a:r>
              <a:rPr lang="tr-TR" dirty="0" smtClean="0">
                <a:solidFill>
                  <a:srgbClr val="0F7BDA"/>
                </a:solidFill>
                <a:sym typeface="Wingdings"/>
              </a:rPr>
              <a:t> </a:t>
            </a:r>
            <a:r>
              <a:rPr lang="tr-TR" dirty="0" err="1" smtClean="0">
                <a:solidFill>
                  <a:srgbClr val="0F7BDA"/>
                </a:solidFill>
                <a:sym typeface="Wingdings"/>
              </a:rPr>
              <a:t>learned</a:t>
            </a:r>
            <a:r>
              <a:rPr lang="tr-TR" dirty="0" smtClean="0">
                <a:solidFill>
                  <a:srgbClr val="0F7BDA"/>
                </a:solidFill>
                <a:sym typeface="Wingdings"/>
              </a:rPr>
              <a:t> </a:t>
            </a:r>
            <a:r>
              <a:rPr lang="tr-TR" dirty="0" err="1" smtClean="0">
                <a:solidFill>
                  <a:srgbClr val="0F7BDA"/>
                </a:solidFill>
                <a:sym typeface="Wingdings"/>
              </a:rPr>
              <a:t>about</a:t>
            </a:r>
            <a:r>
              <a:rPr lang="tr-TR" dirty="0" smtClean="0">
                <a:solidFill>
                  <a:srgbClr val="0F7BDA"/>
                </a:solidFill>
                <a:sym typeface="Wingdings"/>
              </a:rPr>
              <a:t> </a:t>
            </a:r>
            <a:r>
              <a:rPr lang="tr-TR" dirty="0" err="1" smtClean="0">
                <a:solidFill>
                  <a:srgbClr val="0F7BDA"/>
                </a:solidFill>
                <a:sym typeface="Wingdings"/>
              </a:rPr>
              <a:t>interacting</a:t>
            </a:r>
            <a:r>
              <a:rPr lang="tr-TR" dirty="0" smtClean="0">
                <a:solidFill>
                  <a:srgbClr val="0F7BDA"/>
                </a:solidFill>
                <a:sym typeface="Wingdings"/>
              </a:rPr>
              <a:t> </a:t>
            </a:r>
            <a:r>
              <a:rPr lang="tr-TR" dirty="0" err="1" smtClean="0">
                <a:solidFill>
                  <a:srgbClr val="0F7BDA"/>
                </a:solidFill>
                <a:sym typeface="Wingdings"/>
              </a:rPr>
              <a:t>with</a:t>
            </a:r>
            <a:r>
              <a:rPr lang="tr-TR" dirty="0" smtClean="0">
                <a:solidFill>
                  <a:srgbClr val="0F7BDA"/>
                </a:solidFill>
                <a:sym typeface="Wingdings"/>
              </a:rPr>
              <a:t> </a:t>
            </a:r>
            <a:r>
              <a:rPr lang="tr-TR" dirty="0" err="1" smtClean="0">
                <a:solidFill>
                  <a:srgbClr val="0F7BDA"/>
                </a:solidFill>
                <a:sym typeface="Wingdings"/>
              </a:rPr>
              <a:t>the</a:t>
            </a:r>
            <a:r>
              <a:rPr lang="tr-TR" dirty="0" smtClean="0">
                <a:solidFill>
                  <a:srgbClr val="0F7BDA"/>
                </a:solidFill>
                <a:sym typeface="Wingdings"/>
              </a:rPr>
              <a:t> </a:t>
            </a:r>
            <a:r>
              <a:rPr lang="tr-TR" dirty="0" err="1" smtClean="0">
                <a:solidFill>
                  <a:srgbClr val="0F7BDA"/>
                </a:solidFill>
                <a:sym typeface="Wingdings"/>
              </a:rPr>
              <a:t>customer</a:t>
            </a:r>
            <a:r>
              <a:rPr lang="tr-TR" dirty="0" smtClean="0">
                <a:solidFill>
                  <a:srgbClr val="0F7BDA"/>
                </a:solidFill>
                <a:sym typeface="Wingdings"/>
              </a:rPr>
              <a:t> , </a:t>
            </a:r>
            <a:r>
              <a:rPr lang="tr-TR" dirty="0" err="1" smtClean="0">
                <a:solidFill>
                  <a:srgbClr val="0F7BDA"/>
                </a:solidFill>
                <a:sym typeface="Wingdings"/>
              </a:rPr>
              <a:t>teamwork</a:t>
            </a:r>
            <a:r>
              <a:rPr lang="tr-TR" dirty="0" smtClean="0">
                <a:solidFill>
                  <a:srgbClr val="0F7BDA"/>
                </a:solidFill>
                <a:sym typeface="Wingdings"/>
              </a:rPr>
              <a:t> </a:t>
            </a:r>
            <a:r>
              <a:rPr lang="tr-TR" dirty="0" err="1" smtClean="0">
                <a:solidFill>
                  <a:srgbClr val="0F7BDA"/>
                </a:solidFill>
                <a:sym typeface="Wingdings"/>
              </a:rPr>
              <a:t>and</a:t>
            </a:r>
            <a:r>
              <a:rPr lang="tr-TR" dirty="0" smtClean="0">
                <a:solidFill>
                  <a:srgbClr val="0F7BDA"/>
                </a:solidFill>
                <a:sym typeface="Wingdings"/>
              </a:rPr>
              <a:t> </a:t>
            </a:r>
            <a:r>
              <a:rPr lang="tr-TR" dirty="0" err="1" smtClean="0">
                <a:solidFill>
                  <a:srgbClr val="0F7BDA"/>
                </a:solidFill>
                <a:sym typeface="Wingdings"/>
              </a:rPr>
              <a:t>other</a:t>
            </a:r>
            <a:r>
              <a:rPr lang="tr-TR" dirty="0" smtClean="0">
                <a:solidFill>
                  <a:srgbClr val="0F7BDA"/>
                </a:solidFill>
                <a:sym typeface="Wingdings"/>
              </a:rPr>
              <a:t> </a:t>
            </a:r>
            <a:r>
              <a:rPr lang="tr-TR" dirty="0" err="1" smtClean="0">
                <a:solidFill>
                  <a:srgbClr val="0F7BDA"/>
                </a:solidFill>
                <a:sym typeface="Wingdings"/>
              </a:rPr>
              <a:t>non</a:t>
            </a:r>
            <a:r>
              <a:rPr lang="tr-TR" dirty="0" smtClean="0">
                <a:solidFill>
                  <a:srgbClr val="0F7BDA"/>
                </a:solidFill>
                <a:sym typeface="Wingdings"/>
              </a:rPr>
              <a:t>-</a:t>
            </a:r>
            <a:r>
              <a:rPr lang="tr-TR" dirty="0" err="1" smtClean="0">
                <a:solidFill>
                  <a:srgbClr val="0F7BDA"/>
                </a:solidFill>
                <a:sym typeface="Wingdings"/>
              </a:rPr>
              <a:t>technical</a:t>
            </a:r>
            <a:r>
              <a:rPr lang="tr-TR" dirty="0" smtClean="0">
                <a:solidFill>
                  <a:srgbClr val="0F7BDA"/>
                </a:solidFill>
                <a:sym typeface="Wingdings"/>
              </a:rPr>
              <a:t> </a:t>
            </a:r>
            <a:r>
              <a:rPr lang="tr-TR" dirty="0" err="1" smtClean="0">
                <a:solidFill>
                  <a:srgbClr val="0F7BDA"/>
                </a:solidFill>
                <a:sym typeface="Wingdings"/>
              </a:rPr>
              <a:t>aspects</a:t>
            </a:r>
            <a:r>
              <a:rPr lang="tr-TR" dirty="0" smtClean="0">
                <a:solidFill>
                  <a:srgbClr val="0F7BDA"/>
                </a:solidFill>
                <a:sym typeface="Wingdings"/>
              </a:rPr>
              <a:t> of </a:t>
            </a:r>
            <a:r>
              <a:rPr lang="tr-TR" dirty="0" err="1" smtClean="0">
                <a:solidFill>
                  <a:srgbClr val="0F7BDA"/>
                </a:solidFill>
                <a:sym typeface="Wingdings"/>
              </a:rPr>
              <a:t>the</a:t>
            </a:r>
            <a:r>
              <a:rPr lang="tr-TR" dirty="0" smtClean="0">
                <a:solidFill>
                  <a:srgbClr val="0F7BDA"/>
                </a:solidFill>
                <a:sym typeface="Wingdings"/>
              </a:rPr>
              <a:t> </a:t>
            </a:r>
            <a:r>
              <a:rPr lang="tr-TR" dirty="0" err="1" smtClean="0">
                <a:solidFill>
                  <a:srgbClr val="0F7BDA"/>
                </a:solidFill>
                <a:sym typeface="Wingdings"/>
              </a:rPr>
              <a:t>project</a:t>
            </a:r>
            <a:r>
              <a:rPr lang="tr-TR" dirty="0" smtClean="0">
                <a:solidFill>
                  <a:srgbClr val="0F7BDA"/>
                </a:solidFill>
                <a:sym typeface="Wingdings"/>
              </a:rPr>
              <a:t>?</a:t>
            </a:r>
          </a:p>
          <a:p>
            <a:pPr>
              <a:buNone/>
            </a:pPr>
            <a:r>
              <a:rPr lang="tr-TR" smtClean="0"/>
              <a:t>   </a:t>
            </a:r>
            <a:r>
              <a:rPr lang="en-US" smtClean="0"/>
              <a:t>If </a:t>
            </a:r>
            <a:r>
              <a:rPr lang="en-US" dirty="0" smtClean="0"/>
              <a:t>the interaction with the customer is clear, the continuity of the project increases. The effect of this is the people working in the construction of the project. The more compatible the employees are, the more popular the project will be.</a:t>
            </a:r>
            <a:endParaRPr lang="tr-TR" dirty="0" smtClean="0">
              <a:solidFill>
                <a:srgbClr val="0F7BDA"/>
              </a:solidFill>
              <a:sym typeface="Wingdings"/>
            </a:endParaRPr>
          </a:p>
          <a:p>
            <a:pPr>
              <a:buNone/>
            </a:pPr>
            <a:endParaRPr lang="en-US" dirty="0" smtClean="0">
              <a:solidFill>
                <a:srgbClr val="0F7BDA"/>
              </a:solidFill>
            </a:endParaRPr>
          </a:p>
          <a:p>
            <a:pPr>
              <a:buNone/>
            </a:pPr>
            <a:endParaRPr lang="tr-T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tr-TR" altLang="en-US">
                <a:solidFill>
                  <a:srgbClr val="0F7BDA"/>
                </a:solidFill>
                <a:effectLst>
                  <a:outerShdw blurRad="38100" dist="38100" dir="2700000" algn="tl">
                    <a:srgbClr val="000000">
                      <a:alpha val="43137"/>
                    </a:srgbClr>
                  </a:outerShdw>
                </a:effectLst>
                <a:latin typeface="Kozuka Mincho Pro M" panose="02020600000000000000" charset="-128"/>
                <a:ea typeface="Kozuka Mincho Pro M" panose="02020600000000000000" charset="-128"/>
              </a:rPr>
              <a:t>THANK YOU FOR LISTENING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Midterm</a:t>
            </a:r>
            <a:r>
              <a:rPr lang="tr-TR" dirty="0" smtClean="0"/>
              <a:t> </a:t>
            </a:r>
            <a:r>
              <a:rPr lang="tr-TR" dirty="0" err="1" smtClean="0"/>
              <a:t>presentation</a:t>
            </a:r>
            <a:endParaRPr lang="en-US" dirty="0"/>
          </a:p>
        </p:txBody>
      </p:sp>
      <p:sp>
        <p:nvSpPr>
          <p:cNvPr id="3" name="Content Placeholder 2"/>
          <p:cNvSpPr>
            <a:spLocks noGrp="1"/>
          </p:cNvSpPr>
          <p:nvPr>
            <p:ph idx="1"/>
          </p:nvPr>
        </p:nvSpPr>
        <p:spPr>
          <a:xfrm>
            <a:off x="609600" y="1471295"/>
            <a:ext cx="10972800" cy="5131435"/>
          </a:xfrm>
        </p:spPr>
        <p:txBody>
          <a:bodyPr/>
          <a:lstStyle/>
          <a:p>
            <a:pPr marL="0" indent="0">
              <a:buNone/>
            </a:pPr>
            <a:r>
              <a:rPr lang="en-US" b="1" dirty="0">
                <a:solidFill>
                  <a:srgbClr val="0F7BDA"/>
                </a:solidFill>
              </a:rPr>
              <a:t>Our project aims can be listed as follows:</a:t>
            </a:r>
          </a:p>
          <a:p>
            <a:r>
              <a:rPr lang="en-US" dirty="0"/>
              <a:t>It is ensured that users </a:t>
            </a:r>
            <a:r>
              <a:rPr lang="en-US" dirty="0" err="1" smtClean="0"/>
              <a:t>acce</a:t>
            </a:r>
            <a:r>
              <a:rPr lang="tr-TR" dirty="0" smtClean="0"/>
              <a:t>s</a:t>
            </a:r>
            <a:r>
              <a:rPr lang="en-US" dirty="0" smtClean="0"/>
              <a:t>s </a:t>
            </a:r>
            <a:r>
              <a:rPr lang="en-US" dirty="0"/>
              <a:t>the </a:t>
            </a:r>
            <a:r>
              <a:rPr lang="en-US" dirty="0" smtClean="0"/>
              <a:t>b</a:t>
            </a:r>
            <a:r>
              <a:rPr lang="tr-TR" dirty="0" smtClean="0"/>
              <a:t>o</a:t>
            </a:r>
            <a:r>
              <a:rPr lang="en-US" dirty="0" err="1" smtClean="0"/>
              <a:t>oks</a:t>
            </a:r>
            <a:r>
              <a:rPr lang="en-US" dirty="0" smtClean="0"/>
              <a:t> </a:t>
            </a:r>
            <a:r>
              <a:rPr lang="en-US" dirty="0"/>
              <a:t>or the information of the </a:t>
            </a:r>
            <a:r>
              <a:rPr lang="en-US" dirty="0" err="1" smtClean="0"/>
              <a:t>bo</a:t>
            </a:r>
            <a:r>
              <a:rPr lang="tr-TR" dirty="0" smtClean="0"/>
              <a:t>o</a:t>
            </a:r>
            <a:r>
              <a:rPr lang="en-US" dirty="0" err="1" smtClean="0"/>
              <a:t>ks</a:t>
            </a:r>
            <a:r>
              <a:rPr lang="en-US" dirty="0" smtClean="0"/>
              <a:t> </a:t>
            </a:r>
            <a:r>
              <a:rPr lang="en-US" dirty="0"/>
              <a:t>faster.</a:t>
            </a:r>
          </a:p>
          <a:p>
            <a:r>
              <a:rPr lang="en-US" dirty="0"/>
              <a:t>It is a project intended for users to read more </a:t>
            </a:r>
            <a:r>
              <a:rPr lang="en-US" dirty="0" err="1" smtClean="0"/>
              <a:t>bo</a:t>
            </a:r>
            <a:r>
              <a:rPr lang="tr-TR" dirty="0" smtClean="0"/>
              <a:t>o</a:t>
            </a:r>
            <a:r>
              <a:rPr lang="en-US" dirty="0" err="1" smtClean="0"/>
              <a:t>ks</a:t>
            </a:r>
            <a:r>
              <a:rPr lang="en-US" dirty="0"/>
              <a:t>.</a:t>
            </a:r>
          </a:p>
          <a:p>
            <a:r>
              <a:rPr lang="en-US" dirty="0"/>
              <a:t>It is aimed for users to add comments to the book they read. In this way, it is ensured that others have an idea before reading that book.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471295"/>
            <a:ext cx="10972800" cy="4656455"/>
          </a:xfrm>
        </p:spPr>
        <p:txBody>
          <a:bodyPr/>
          <a:lstStyle/>
          <a:p>
            <a:pPr marL="0" indent="0">
              <a:buNone/>
            </a:pPr>
            <a:r>
              <a:rPr lang="en-US" b="1" dirty="0">
                <a:solidFill>
                  <a:srgbClr val="0F7BDA"/>
                </a:solidFill>
              </a:rPr>
              <a:t>Project users;</a:t>
            </a:r>
          </a:p>
          <a:p>
            <a:r>
              <a:rPr lang="en-US" dirty="0"/>
              <a:t>The people who will use the project can be used by those who want to have information about the book.</a:t>
            </a:r>
          </a:p>
          <a:p>
            <a:r>
              <a:rPr lang="en-US" dirty="0"/>
              <a:t>Users may be using it to interpret the book or </a:t>
            </a:r>
            <a:r>
              <a:rPr lang="en-US" dirty="0" err="1" smtClean="0"/>
              <a:t>bo</a:t>
            </a:r>
            <a:r>
              <a:rPr lang="tr-TR" dirty="0" smtClean="0"/>
              <a:t>o</a:t>
            </a:r>
            <a:r>
              <a:rPr lang="en-US" dirty="0" err="1" smtClean="0"/>
              <a:t>ks</a:t>
            </a:r>
            <a:r>
              <a:rPr lang="en-US" dirty="0" smtClean="0"/>
              <a:t> </a:t>
            </a:r>
            <a:r>
              <a:rPr lang="en-US" dirty="0"/>
              <a:t>they have read.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516380"/>
            <a:ext cx="10972800" cy="4611370"/>
          </a:xfrm>
        </p:spPr>
        <p:txBody>
          <a:bodyPr/>
          <a:lstStyle/>
          <a:p>
            <a:pPr marL="0" indent="0">
              <a:buNone/>
            </a:pPr>
            <a:r>
              <a:rPr lang="en-US" b="1" dirty="0">
                <a:solidFill>
                  <a:srgbClr val="0F7BDA"/>
                </a:solidFill>
              </a:rPr>
              <a:t>Project needs;</a:t>
            </a:r>
          </a:p>
          <a:p>
            <a:r>
              <a:rPr lang="en-US" dirty="0"/>
              <a:t>“Add </a:t>
            </a:r>
            <a:r>
              <a:rPr lang="en-US" dirty="0" smtClean="0"/>
              <a:t>to</a:t>
            </a:r>
            <a:r>
              <a:rPr lang="tr-TR" altLang="en-US" dirty="0" smtClean="0"/>
              <a:t> </a:t>
            </a:r>
            <a:r>
              <a:rPr lang="en-US" dirty="0" smtClean="0"/>
              <a:t>Read” </a:t>
            </a:r>
            <a:r>
              <a:rPr lang="en-US" dirty="0"/>
              <a:t>buttons and lists can be made to the project in the future.</a:t>
            </a:r>
          </a:p>
          <a:p>
            <a:r>
              <a:rPr lang="en-US" dirty="0"/>
              <a:t>Most readers of the month can be selected in the project.</a:t>
            </a:r>
          </a:p>
          <a:p>
            <a:r>
              <a:rPr lang="en-US" dirty="0"/>
              <a:t>Users can visit the profiles of other users.</a:t>
            </a:r>
          </a:p>
          <a:p>
            <a:r>
              <a:rPr lang="en-US" dirty="0"/>
              <a:t>Books can be rated by users. In this way, we can show the most liked one to other users.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effectLst>
                  <a:outerShdw blurRad="38100" dist="38100" dir="2700000" algn="tl">
                    <a:srgbClr val="000000">
                      <a:alpha val="43137"/>
                    </a:srgbClr>
                  </a:outerShdw>
                </a:effectLst>
                <a:latin typeface="Kozuka Mincho Pro M" panose="02020600000000000000" charset="-128"/>
                <a:ea typeface="Kozuka Mincho Pro M" panose="02020600000000000000" charset="-128"/>
              </a:rPr>
              <a:t>F</a:t>
            </a:r>
            <a:r>
              <a:rPr lang="en-US">
                <a:effectLst>
                  <a:outerShdw blurRad="38100" dist="38100" dir="2700000" algn="tl">
                    <a:srgbClr val="000000">
                      <a:alpha val="43137"/>
                    </a:srgbClr>
                  </a:outerShdw>
                </a:effectLst>
                <a:latin typeface="Kozuka Mincho Pro M" panose="02020600000000000000" charset="-128"/>
                <a:ea typeface="Kozuka Mincho Pro M" panose="02020600000000000000" charset="-128"/>
              </a:rPr>
              <a:t>unctional and </a:t>
            </a:r>
            <a:r>
              <a:rPr lang="tr-TR" altLang="en-US">
                <a:effectLst>
                  <a:outerShdw blurRad="38100" dist="38100" dir="2700000" algn="tl">
                    <a:srgbClr val="000000">
                      <a:alpha val="43137"/>
                    </a:srgbClr>
                  </a:outerShdw>
                </a:effectLst>
                <a:latin typeface="Kozuka Mincho Pro M" panose="02020600000000000000" charset="-128"/>
                <a:ea typeface="Kozuka Mincho Pro M" panose="02020600000000000000" charset="-128"/>
              </a:rPr>
              <a:t>N</a:t>
            </a:r>
            <a:r>
              <a:rPr lang="en-US">
                <a:effectLst>
                  <a:outerShdw blurRad="38100" dist="38100" dir="2700000" algn="tl">
                    <a:srgbClr val="000000">
                      <a:alpha val="43137"/>
                    </a:srgbClr>
                  </a:outerShdw>
                </a:effectLst>
                <a:latin typeface="Kozuka Mincho Pro M" panose="02020600000000000000" charset="-128"/>
                <a:ea typeface="Kozuka Mincho Pro M" panose="02020600000000000000" charset="-128"/>
              </a:rPr>
              <a:t>on-</a:t>
            </a:r>
            <a:r>
              <a:rPr lang="tr-TR" altLang="en-US">
                <a:effectLst>
                  <a:outerShdw blurRad="38100" dist="38100" dir="2700000" algn="tl">
                    <a:srgbClr val="000000">
                      <a:alpha val="43137"/>
                    </a:srgbClr>
                  </a:outerShdw>
                </a:effectLst>
                <a:latin typeface="Kozuka Mincho Pro M" panose="02020600000000000000" charset="-128"/>
                <a:ea typeface="Kozuka Mincho Pro M" panose="02020600000000000000" charset="-128"/>
              </a:rPr>
              <a:t>F</a:t>
            </a:r>
            <a:r>
              <a:rPr lang="en-US">
                <a:effectLst>
                  <a:outerShdw blurRad="38100" dist="38100" dir="2700000" algn="tl">
                    <a:srgbClr val="000000">
                      <a:alpha val="43137"/>
                    </a:srgbClr>
                  </a:outerShdw>
                </a:effectLst>
                <a:latin typeface="Kozuka Mincho Pro M" panose="02020600000000000000" charset="-128"/>
                <a:ea typeface="Kozuka Mincho Pro M" panose="02020600000000000000" charset="-128"/>
              </a:rPr>
              <a:t>unctional </a:t>
            </a:r>
            <a:r>
              <a:rPr lang="tr-TR" altLang="en-US">
                <a:effectLst>
                  <a:outerShdw blurRad="38100" dist="38100" dir="2700000" algn="tl">
                    <a:srgbClr val="000000">
                      <a:alpha val="43137"/>
                    </a:srgbClr>
                  </a:outerShdw>
                </a:effectLst>
                <a:latin typeface="Kozuka Mincho Pro M" panose="02020600000000000000" charset="-128"/>
                <a:ea typeface="Kozuka Mincho Pro M" panose="02020600000000000000" charset="-128"/>
              </a:rPr>
              <a:t>R</a:t>
            </a:r>
            <a:r>
              <a:rPr lang="en-US">
                <a:effectLst>
                  <a:outerShdw blurRad="38100" dist="38100" dir="2700000" algn="tl">
                    <a:srgbClr val="000000">
                      <a:alpha val="43137"/>
                    </a:srgbClr>
                  </a:outerShdw>
                </a:effectLst>
                <a:latin typeface="Kozuka Mincho Pro M" panose="02020600000000000000" charset="-128"/>
                <a:ea typeface="Kozuka Mincho Pro M" panose="02020600000000000000" charset="-128"/>
              </a:rPr>
              <a:t>equirements</a:t>
            </a:r>
          </a:p>
        </p:txBody>
      </p:sp>
      <p:sp>
        <p:nvSpPr>
          <p:cNvPr id="3" name="Content Placeholder 2"/>
          <p:cNvSpPr>
            <a:spLocks noGrp="1"/>
          </p:cNvSpPr>
          <p:nvPr>
            <p:ph idx="1"/>
          </p:nvPr>
        </p:nvSpPr>
        <p:spPr>
          <a:xfrm>
            <a:off x="609600" y="1486535"/>
            <a:ext cx="10972800" cy="4641215"/>
          </a:xfrm>
        </p:spPr>
        <p:txBody>
          <a:bodyPr/>
          <a:lstStyle/>
          <a:p>
            <a:pPr marL="0" indent="0">
              <a:buNone/>
            </a:pPr>
            <a:r>
              <a:rPr lang="en-US" b="1" dirty="0">
                <a:solidFill>
                  <a:srgbClr val="0F7BDA"/>
                </a:solidFill>
              </a:rPr>
              <a:t>Main functional requirements ; </a:t>
            </a:r>
          </a:p>
          <a:p>
            <a:pPr marL="0" indent="0">
              <a:buFont typeface="+mj-lt"/>
              <a:buNone/>
            </a:pPr>
            <a:r>
              <a:rPr lang="en-US" dirty="0">
                <a:solidFill>
                  <a:srgbClr val="0F7BDA"/>
                </a:solidFill>
              </a:rPr>
              <a:t>What is the solution to be produced with the system, how will it be produced?</a:t>
            </a:r>
          </a:p>
          <a:p>
            <a:r>
              <a:rPr lang="en-US" dirty="0"/>
              <a:t>First of all, The system appeals to book readers. Users will read the books they want to read by looking at the comments and information of books. In this way, the user will read the book with more interest. The solution to this system will be that users will help other users by commenting on the book they are reading.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486535"/>
            <a:ext cx="10972800" cy="4641215"/>
          </a:xfrm>
        </p:spPr>
        <p:txBody>
          <a:bodyPr/>
          <a:lstStyle/>
          <a:p>
            <a:pPr marL="0" indent="0">
              <a:buFont typeface="+mj-lt"/>
              <a:buNone/>
            </a:pPr>
            <a:r>
              <a:rPr lang="en-US" dirty="0">
                <a:solidFill>
                  <a:srgbClr val="0F7BDA"/>
                </a:solidFill>
              </a:rPr>
              <a:t>What are the customer expectations?</a:t>
            </a:r>
          </a:p>
          <a:p>
            <a:r>
              <a:rPr lang="en-US" dirty="0"/>
              <a:t>Some of the customer expectations are in the project, but the extra </a:t>
            </a:r>
            <a:r>
              <a:rPr lang="en-US" dirty="0" smtClean="0"/>
              <a:t>requests </a:t>
            </a:r>
            <a:r>
              <a:rPr lang="en-US" dirty="0"/>
              <a:t>will be </a:t>
            </a:r>
            <a:r>
              <a:rPr lang="en-US" dirty="0" smtClean="0"/>
              <a:t>me</a:t>
            </a:r>
            <a:r>
              <a:rPr lang="tr-TR" dirty="0" smtClean="0"/>
              <a:t>e</a:t>
            </a:r>
            <a:r>
              <a:rPr lang="en-US" dirty="0" smtClean="0"/>
              <a:t>t </a:t>
            </a:r>
            <a:r>
              <a:rPr lang="en-US" dirty="0"/>
              <a:t>in the future. What needs to be done is the scoring feature fort he book, the “Add </a:t>
            </a:r>
            <a:r>
              <a:rPr lang="en-US" dirty="0" smtClean="0"/>
              <a:t>to</a:t>
            </a:r>
            <a:r>
              <a:rPr lang="tr-TR" dirty="0" smtClean="0"/>
              <a:t> </a:t>
            </a:r>
            <a:r>
              <a:rPr lang="en-US" dirty="0" smtClean="0"/>
              <a:t>Read” </a:t>
            </a:r>
            <a:r>
              <a:rPr lang="en-US" dirty="0"/>
              <a:t>but</a:t>
            </a:r>
            <a:r>
              <a:rPr lang="tr-TR" altLang="en-US" dirty="0"/>
              <a:t>t</a:t>
            </a:r>
            <a:r>
              <a:rPr lang="en-US" dirty="0"/>
              <a:t>on and the list, the users should be able to other users and the feature to choose the most read book of the month.</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174750"/>
            <a:ext cx="10972800" cy="5487670"/>
          </a:xfrm>
        </p:spPr>
        <p:txBody>
          <a:bodyPr/>
          <a:lstStyle/>
          <a:p>
            <a:pPr marL="0" indent="0">
              <a:buNone/>
            </a:pPr>
            <a:r>
              <a:rPr lang="en-US" dirty="0">
                <a:solidFill>
                  <a:srgbClr val="0F7BDA"/>
                </a:solidFill>
              </a:rPr>
              <a:t>Who will it appeal to?</a:t>
            </a:r>
          </a:p>
          <a:p>
            <a:r>
              <a:rPr lang="en-US" dirty="0"/>
              <a:t>It will appeal to users who love to read </a:t>
            </a:r>
            <a:r>
              <a:rPr lang="en-US" dirty="0" smtClean="0"/>
              <a:t>b</a:t>
            </a:r>
            <a:r>
              <a:rPr lang="tr-TR" dirty="0" smtClean="0"/>
              <a:t>o</a:t>
            </a:r>
            <a:r>
              <a:rPr lang="en-US" dirty="0" err="1" smtClean="0"/>
              <a:t>oks</a:t>
            </a:r>
            <a:r>
              <a:rPr lang="en-US" dirty="0" smtClean="0"/>
              <a:t> </a:t>
            </a:r>
            <a:r>
              <a:rPr lang="en-US" dirty="0"/>
              <a:t>and spend time with </a:t>
            </a:r>
            <a:r>
              <a:rPr lang="en-US" dirty="0" err="1" smtClean="0"/>
              <a:t>bo</a:t>
            </a:r>
            <a:r>
              <a:rPr lang="tr-TR" dirty="0" smtClean="0"/>
              <a:t>o</a:t>
            </a:r>
            <a:r>
              <a:rPr lang="en-US" dirty="0" err="1" smtClean="0"/>
              <a:t>ks</a:t>
            </a:r>
            <a:r>
              <a:rPr lang="en-US" dirty="0" smtClean="0"/>
              <a:t> </a:t>
            </a:r>
            <a:r>
              <a:rPr lang="en-US" dirty="0"/>
              <a:t>in general.</a:t>
            </a:r>
          </a:p>
          <a:p>
            <a:pPr marL="0" indent="0">
              <a:buNone/>
            </a:pPr>
            <a:r>
              <a:rPr lang="en-US" dirty="0">
                <a:solidFill>
                  <a:srgbClr val="0F7BDA"/>
                </a:solidFill>
                <a:sym typeface="+mn-ea"/>
              </a:rPr>
              <a:t>What features/functionality are expected to be?</a:t>
            </a:r>
            <a:endParaRPr lang="en-US" dirty="0">
              <a:solidFill>
                <a:srgbClr val="0F7BDA"/>
              </a:solidFill>
            </a:endParaRPr>
          </a:p>
          <a:p>
            <a:r>
              <a:rPr lang="en-US" dirty="0">
                <a:sym typeface="+mn-ea"/>
              </a:rPr>
              <a:t>Features such as login, adding or learning about books, selecting the most read of the month for books, adding the “Add the Read” button, adding scores to books are expected.</a:t>
            </a:r>
            <a:endParaRPr lang="en-US"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174750"/>
            <a:ext cx="10972800" cy="5344160"/>
          </a:xfrm>
        </p:spPr>
        <p:txBody>
          <a:bodyPr/>
          <a:lstStyle/>
          <a:p>
            <a:pPr marL="0" indent="0">
              <a:buNone/>
            </a:pPr>
            <a:r>
              <a:rPr lang="en-US" dirty="0">
                <a:solidFill>
                  <a:srgbClr val="0F7BDA"/>
                </a:solidFill>
              </a:rPr>
              <a:t>Who can access these features, how and when?</a:t>
            </a:r>
          </a:p>
          <a:p>
            <a:r>
              <a:rPr lang="en-US" dirty="0">
                <a:solidFill>
                  <a:schemeClr val="tx1"/>
                </a:solidFill>
              </a:rPr>
              <a:t>Users interested in books can access and use this site. They can become a member of site and reach whenever they want.</a:t>
            </a:r>
          </a:p>
          <a:p>
            <a:pPr marL="0" indent="0">
              <a:buNone/>
            </a:pPr>
            <a:r>
              <a:rPr lang="en-US" dirty="0">
                <a:solidFill>
                  <a:srgbClr val="0F7BDA"/>
                </a:solidFill>
              </a:rPr>
              <a:t>What should the results include?</a:t>
            </a:r>
          </a:p>
          <a:p>
            <a:r>
              <a:rPr lang="en-US" dirty="0">
                <a:solidFill>
                  <a:schemeClr val="tx1"/>
                </a:solidFill>
              </a:rPr>
              <a:t>The results include everything used and happening on the site.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174750"/>
            <a:ext cx="10972800" cy="5345430"/>
          </a:xfrm>
        </p:spPr>
        <p:txBody>
          <a:bodyPr/>
          <a:lstStyle/>
          <a:p>
            <a:pPr marL="0" indent="0">
              <a:buNone/>
            </a:pPr>
            <a:r>
              <a:rPr lang="en-US" dirty="0">
                <a:solidFill>
                  <a:srgbClr val="0F7BDA"/>
                </a:solidFill>
              </a:rPr>
              <a:t>What requirements must be found in the system? Which one will be better?</a:t>
            </a:r>
          </a:p>
          <a:p>
            <a:r>
              <a:rPr lang="en-US" dirty="0">
                <a:solidFill>
                  <a:schemeClr val="tx1"/>
                </a:solidFill>
              </a:rPr>
              <a:t>The most important requirements must be found in the system. Sign-up, adding books or comments are important requirements. Extra features should be added to market </a:t>
            </a:r>
            <a:r>
              <a:rPr lang="tr-TR" dirty="0" smtClean="0">
                <a:solidFill>
                  <a:schemeClr val="tx1"/>
                </a:solidFill>
              </a:rPr>
              <a:t>t</a:t>
            </a:r>
            <a:r>
              <a:rPr lang="en-US" dirty="0" smtClean="0">
                <a:solidFill>
                  <a:schemeClr val="tx1"/>
                </a:solidFill>
              </a:rPr>
              <a:t>he </a:t>
            </a:r>
            <a:r>
              <a:rPr lang="en-US" dirty="0">
                <a:solidFill>
                  <a:schemeClr val="tx1"/>
                </a:solidFill>
              </a:rPr>
              <a:t>system more popular.</a:t>
            </a:r>
          </a:p>
          <a:p>
            <a:pPr marL="0" indent="0">
              <a:buNone/>
            </a:pPr>
            <a:r>
              <a:rPr lang="en-US" dirty="0">
                <a:solidFill>
                  <a:srgbClr val="0F7BDA"/>
                </a:solidFill>
              </a:rPr>
              <a:t>Do the requirements identified meet the needs of the stakeholders?</a:t>
            </a:r>
          </a:p>
          <a:p>
            <a:r>
              <a:rPr lang="en-US" dirty="0">
                <a:solidFill>
                  <a:schemeClr val="tx1"/>
                </a:solidFill>
              </a:rPr>
              <a:t>It is difficult for the stakeholders to meet the </a:t>
            </a:r>
            <a:r>
              <a:rPr lang="en-US" dirty="0" smtClean="0">
                <a:solidFill>
                  <a:schemeClr val="tx1"/>
                </a:solidFill>
              </a:rPr>
              <a:t>requirements in this way, </a:t>
            </a:r>
            <a:r>
              <a:rPr lang="en-US" dirty="0">
                <a:solidFill>
                  <a:schemeClr val="tx1"/>
                </a:solidFill>
              </a:rPr>
              <a:t>but needs are met by adding extra features.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1190</Words>
  <Application>WPS Presentation</Application>
  <PresentationFormat>Özel</PresentationFormat>
  <Paragraphs>68</Paragraphs>
  <Slides>18</Slides>
  <Notes>1</Notes>
  <HiddenSlides>0</HiddenSlides>
  <MMClips>0</MMClips>
  <ScaleCrop>false</ScaleCrop>
  <HeadingPairs>
    <vt:vector size="4" baseType="variant">
      <vt:variant>
        <vt:lpstr>Tema</vt:lpstr>
      </vt:variant>
      <vt:variant>
        <vt:i4>1</vt:i4>
      </vt:variant>
      <vt:variant>
        <vt:lpstr>Slayt Başlıkları</vt:lpstr>
      </vt:variant>
      <vt:variant>
        <vt:i4>18</vt:i4>
      </vt:variant>
    </vt:vector>
  </HeadingPairs>
  <TitlesOfParts>
    <vt:vector size="19" baseType="lpstr">
      <vt:lpstr>Communications and Dialogues</vt:lpstr>
      <vt:lpstr>UNITATIS Book Examination Website</vt:lpstr>
      <vt:lpstr>Midterm presentation</vt:lpstr>
      <vt:lpstr>Slayt 3</vt:lpstr>
      <vt:lpstr>Slayt 4</vt:lpstr>
      <vt:lpstr>Functional and Non-Functional Requirements</vt:lpstr>
      <vt:lpstr>Slayt 6</vt:lpstr>
      <vt:lpstr>Slayt 7</vt:lpstr>
      <vt:lpstr>Slayt 8</vt:lpstr>
      <vt:lpstr>Slayt 9</vt:lpstr>
      <vt:lpstr>Slayt 10</vt:lpstr>
      <vt:lpstr>Slayt 11</vt:lpstr>
      <vt:lpstr>Slayt 12</vt:lpstr>
      <vt:lpstr>Slayt 13</vt:lpstr>
      <vt:lpstr>SPRINTS</vt:lpstr>
      <vt:lpstr>Slayt 15</vt:lpstr>
      <vt:lpstr>Slayt 16</vt:lpstr>
      <vt:lpstr>Slayt 17</vt:lpstr>
      <vt:lpstr>THANK YOU FOR LISTENING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UNITATIS Book Examination Website</dc:title>
  <dc:creator/>
  <cp:lastModifiedBy>BS</cp:lastModifiedBy>
  <cp:revision>44</cp:revision>
  <dcterms:created xsi:type="dcterms:W3CDTF">2020-11-22T18:27:28Z</dcterms:created>
  <dcterms:modified xsi:type="dcterms:W3CDTF">2020-11-23T15:29:47Z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