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307" r:id="rId6"/>
    <p:sldId id="261" r:id="rId7"/>
    <p:sldId id="268" r:id="rId8"/>
    <p:sldId id="301" r:id="rId9"/>
    <p:sldId id="276" r:id="rId10"/>
    <p:sldId id="302" r:id="rId11"/>
    <p:sldId id="308" r:id="rId12"/>
    <p:sldId id="309" r:id="rId13"/>
    <p:sldId id="310" r:id="rId14"/>
    <p:sldId id="303" r:id="rId15"/>
    <p:sldId id="304" r:id="rId16"/>
    <p:sldId id="305" r:id="rId17"/>
    <p:sldId id="306" r:id="rId18"/>
    <p:sldId id="283" r:id="rId19"/>
    <p:sldId id="280" r:id="rId20"/>
  </p:sldIdLst>
  <p:sldSz cx="9144000" cy="5143500" type="screen16x9"/>
  <p:notesSz cx="6858000" cy="9144000"/>
  <p:embeddedFontLst>
    <p:embeddedFont>
      <p:font typeface="Montserrat" panose="00000500000000000000" pitchFamily="2" charset="-9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şenur Akdaş" initials="AA" lastIdx="1" clrIdx="0">
    <p:extLst>
      <p:ext uri="{19B8F6BF-5375-455C-9EA6-DF929625EA0E}">
        <p15:presenceInfo xmlns:p15="http://schemas.microsoft.com/office/powerpoint/2012/main" userId="6462086365b150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0123E0-8804-445A-BB0A-DC2916FBE83A}">
  <a:tblStyle styleId="{D30123E0-8804-445A-BB0A-DC2916FBE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93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9" name="Google Shape;4779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87982126e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87982126e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664a2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664a2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7664a20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7664a20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8a3255b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8a3255b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6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7664a208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7664a208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47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030775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"/>
          </p:nvPr>
        </p:nvSpPr>
        <p:spPr>
          <a:xfrm>
            <a:off x="1030775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3445500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"/>
          </p:nvPr>
        </p:nvSpPr>
        <p:spPr>
          <a:xfrm>
            <a:off x="3445500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860225" y="30872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5860225" y="34046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lumns ">
  <p:cSld name="CUSTOM_4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-28575" y="-82650"/>
            <a:ext cx="46005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376750" y="2660066"/>
            <a:ext cx="39948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1"/>
          </p:nvPr>
        </p:nvSpPr>
        <p:spPr>
          <a:xfrm>
            <a:off x="376750" y="3513925"/>
            <a:ext cx="40458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 idx="2"/>
          </p:nvPr>
        </p:nvSpPr>
        <p:spPr>
          <a:xfrm>
            <a:off x="4745525" y="2660066"/>
            <a:ext cx="39948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3"/>
          </p:nvPr>
        </p:nvSpPr>
        <p:spPr>
          <a:xfrm>
            <a:off x="4745525" y="3513925"/>
            <a:ext cx="40458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2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1028700" y="2030575"/>
            <a:ext cx="3613800" cy="2412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59" r:id="rId10"/>
    <p:sldLayoutId id="2147483666" r:id="rId11"/>
    <p:sldLayoutId id="2147483668" r:id="rId12"/>
    <p:sldLayoutId id="2147483670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nonye.com/how-to-create-amazing-ui-with-angular-material-bootstrap-and-font-awesome/" TargetMode="External"/><Relationship Id="rId3" Type="http://schemas.openxmlformats.org/officeDocument/2006/relationships/hyperlink" Target="https://material.angular.io/components/datepicker/overview" TargetMode="External"/><Relationship Id="rId7" Type="http://schemas.openxmlformats.org/officeDocument/2006/relationships/hyperlink" Target="https://www.munonye.com/complete-crud-operation-with-angular-9-step-by-step-part-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unonye.com/formatting-date-and-time-and-angular-javascript-typescript-localdatetime-ngbdate-datepicker/" TargetMode="External"/><Relationship Id="rId5" Type="http://schemas.openxmlformats.org/officeDocument/2006/relationships/hyperlink" Target="https://angular.io/" TargetMode="External"/><Relationship Id="rId10" Type="http://schemas.openxmlformats.org/officeDocument/2006/relationships/hyperlink" Target="https://docs.microsoft.com/tr-tr/dotnet/api/system.web.httprequest?view=netframework-4.8" TargetMode="External"/><Relationship Id="rId4" Type="http://schemas.openxmlformats.org/officeDocument/2006/relationships/hyperlink" Target="https://getbootstrap.com/" TargetMode="External"/><Relationship Id="rId9" Type="http://schemas.openxmlformats.org/officeDocument/2006/relationships/hyperlink" Target="https://docs.microsoft.com/tr-tr/aspnet/core/fundamentals/http-requests?view=aspnetcore-5.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ysenurakdass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242909" y="3207913"/>
            <a:ext cx="4658181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Eskişehir Osmangazi Üniversitesi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Mühendislik /Mimarlık Fakültesi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Bilgisayar Mühendisliği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/>
              <a:t>Ayşenur Akdaş</a:t>
            </a: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462807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ASP.NET </a:t>
            </a:r>
            <a:r>
              <a:rPr lang="tr-TR" sz="2800" dirty="0" err="1"/>
              <a:t>Core</a:t>
            </a:r>
            <a:r>
              <a:rPr lang="tr-TR" sz="2800" dirty="0"/>
              <a:t> &amp; </a:t>
            </a:r>
            <a:r>
              <a:rPr lang="tr-TR" sz="2800" dirty="0" err="1"/>
              <a:t>Angular</a:t>
            </a:r>
            <a:r>
              <a:rPr lang="tr-TR" sz="2800" dirty="0"/>
              <a:t> </a:t>
            </a:r>
            <a:r>
              <a:rPr lang="tr-TR" sz="2800" dirty="0" err="1"/>
              <a:t>Js</a:t>
            </a:r>
            <a:r>
              <a:rPr lang="tr-TR" sz="2800" dirty="0"/>
              <a:t> ile Web Uygulama Geliştirme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E3B59EEF-1576-4D5E-BF80-8BCCB8ED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08" y="242883"/>
            <a:ext cx="8474583" cy="1074088"/>
          </a:xfrm>
        </p:spPr>
        <p:txBody>
          <a:bodyPr/>
          <a:lstStyle/>
          <a:p>
            <a:r>
              <a:rPr lang="tr-TR" dirty="0"/>
              <a:t>Tarih Bilgisine Göre Alınan Altın Fiyatları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0433ED9-8A86-4FB6-AE57-D1D7AF43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5" y="1355163"/>
            <a:ext cx="6425535" cy="30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7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3386137" y="1210800"/>
            <a:ext cx="4636293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sz="3600" dirty="0" err="1"/>
              <a:t>Veritabanı</a:t>
            </a:r>
            <a:r>
              <a:rPr lang="tr-TR" sz="3600" dirty="0"/>
              <a:t> </a:t>
            </a:r>
            <a:r>
              <a:rPr lang="tr-TR" sz="3600" dirty="0" err="1"/>
              <a:t>Loglama</a:t>
            </a:r>
            <a:r>
              <a:rPr lang="tr-TR" sz="3600" dirty="0"/>
              <a:t> İşlemleri </a:t>
            </a:r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Servis çağrısından başarılı dönen kayıtların </a:t>
            </a:r>
            <a:r>
              <a:rPr lang="tr-TR" dirty="0" err="1"/>
              <a:t>veritabanında</a:t>
            </a:r>
            <a:r>
              <a:rPr lang="tr-TR" dirty="0"/>
              <a:t> </a:t>
            </a:r>
            <a:r>
              <a:rPr lang="tr-TR" dirty="0" err="1"/>
              <a:t>loglanma</a:t>
            </a:r>
            <a:r>
              <a:rPr lang="tr-TR" dirty="0"/>
              <a:t> işlemleri yapılır.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06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10">
            <a:extLst>
              <a:ext uri="{FF2B5EF4-FFF2-40B4-BE49-F238E27FC236}">
                <a16:creationId xmlns:a16="http://schemas.microsoft.com/office/drawing/2014/main" id="{72BD659F-C52A-41DC-860A-3C93DC8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Loglama</a:t>
            </a:r>
            <a:r>
              <a:rPr lang="tr-TR" dirty="0"/>
              <a:t> İşlemleri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4279094-0604-49F4-9186-905FD51B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55" y="1048883"/>
            <a:ext cx="4193380" cy="2101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5948B949-B756-490D-B454-E29763F9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3" y="1030081"/>
            <a:ext cx="4193380" cy="396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Ok: Sağ 17">
            <a:extLst>
              <a:ext uri="{FF2B5EF4-FFF2-40B4-BE49-F238E27FC236}">
                <a16:creationId xmlns:a16="http://schemas.microsoft.com/office/drawing/2014/main" id="{34277B33-D904-4239-B6BA-D58104A33D8D}"/>
              </a:ext>
            </a:extLst>
          </p:cNvPr>
          <p:cNvSpPr/>
          <p:nvPr/>
        </p:nvSpPr>
        <p:spPr>
          <a:xfrm>
            <a:off x="4081617" y="2471030"/>
            <a:ext cx="612058" cy="376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3B988027-AD75-4C6B-905E-60AA2E16E72F}"/>
              </a:ext>
            </a:extLst>
          </p:cNvPr>
          <p:cNvSpPr txBox="1"/>
          <p:nvPr/>
        </p:nvSpPr>
        <p:spPr>
          <a:xfrm>
            <a:off x="4756355" y="3484830"/>
            <a:ext cx="4075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Montserrat" panose="00000500000000000000" pitchFamily="2" charset="-94"/>
              </a:rPr>
              <a:t>InsertGoldLog</a:t>
            </a:r>
            <a:r>
              <a:rPr lang="tr-TR" dirty="0">
                <a:latin typeface="Montserrat" panose="00000500000000000000" pitchFamily="2" charset="-94"/>
              </a:rPr>
              <a:t> fonksiyonu ile </a:t>
            </a:r>
            <a:r>
              <a:rPr lang="tr-TR" dirty="0" err="1">
                <a:latin typeface="Montserrat" panose="00000500000000000000" pitchFamily="2" charset="-94"/>
              </a:rPr>
              <a:t>loglama</a:t>
            </a:r>
            <a:r>
              <a:rPr lang="tr-TR" dirty="0">
                <a:latin typeface="Montserrat" panose="00000500000000000000" pitchFamily="2" charset="-94"/>
              </a:rPr>
              <a:t> işlemleri gerçekleştirilmektedir. Sorgu sonuçları, sorgunun yapıldığı tarih ile birlikte </a:t>
            </a:r>
            <a:r>
              <a:rPr lang="tr-TR" dirty="0" err="1">
                <a:latin typeface="Montserrat" panose="00000500000000000000" pitchFamily="2" charset="-94"/>
              </a:rPr>
              <a:t>loglanır</a:t>
            </a:r>
            <a:r>
              <a:rPr lang="tr-TR" dirty="0">
                <a:latin typeface="Montserrat" panose="00000500000000000000" pitchFamily="2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37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36D97908-CDE9-4CA4-927C-725D26FF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" y="281075"/>
            <a:ext cx="8696594" cy="572700"/>
          </a:xfrm>
        </p:spPr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Bağlantısı ve Verileri Kaydetme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32FAA4-A08A-4ADF-9578-68A4DB07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11" y="1204759"/>
            <a:ext cx="5696414" cy="3389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947C3C3-BF85-41C3-9AC5-0D78E8386DBA}"/>
              </a:ext>
            </a:extLst>
          </p:cNvPr>
          <p:cNvSpPr txBox="1"/>
          <p:nvPr/>
        </p:nvSpPr>
        <p:spPr>
          <a:xfrm>
            <a:off x="311675" y="1694587"/>
            <a:ext cx="2787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err="1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InsertGoldPriceLog</a:t>
            </a:r>
            <a:r>
              <a:rPr lang="tr-TR" sz="1800" dirty="0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 fonksiyonu içerisinde </a:t>
            </a:r>
            <a:r>
              <a:rPr lang="tr-TR" sz="1800" dirty="0" err="1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veritabanına</a:t>
            </a:r>
            <a:r>
              <a:rPr lang="tr-TR" sz="1800" dirty="0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 erişim sağlanır. İnsert işlemi ile </a:t>
            </a:r>
            <a:r>
              <a:rPr lang="tr-TR" sz="1800" dirty="0" err="1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log</a:t>
            </a:r>
            <a:r>
              <a:rPr lang="tr-TR" sz="1800" dirty="0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 bilgileri </a:t>
            </a:r>
            <a:r>
              <a:rPr lang="tr-TR" sz="1800" dirty="0" err="1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veritabanına</a:t>
            </a:r>
            <a:r>
              <a:rPr lang="tr-TR" sz="1800" dirty="0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 aktarılır. </a:t>
            </a:r>
          </a:p>
        </p:txBody>
      </p:sp>
    </p:spTree>
    <p:extLst>
      <p:ext uri="{BB962C8B-B14F-4D97-AF65-F5344CB8AC3E}">
        <p14:creationId xmlns:p14="http://schemas.microsoft.com/office/powerpoint/2010/main" val="384032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4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3386137" y="1210800"/>
            <a:ext cx="4636293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 err="1"/>
              <a:t>Angular</a:t>
            </a:r>
            <a:r>
              <a:rPr lang="tr-TR" sz="3600" dirty="0"/>
              <a:t> </a:t>
            </a:r>
            <a:r>
              <a:rPr lang="tr-TR" sz="3600" dirty="0" err="1"/>
              <a:t>Js</a:t>
            </a:r>
            <a:r>
              <a:rPr lang="tr-TR" sz="3600" dirty="0"/>
              <a:t> </a:t>
            </a:r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Angular</a:t>
            </a:r>
            <a:r>
              <a:rPr lang="tr-TR" dirty="0"/>
              <a:t> </a:t>
            </a:r>
            <a:r>
              <a:rPr lang="tr-TR" dirty="0" err="1"/>
              <a:t>Js</a:t>
            </a:r>
            <a:r>
              <a:rPr lang="tr-TR" dirty="0"/>
              <a:t>, dinamik web uygulamaları için kullanılan yapısal bir </a:t>
            </a:r>
            <a:r>
              <a:rPr lang="tr-TR" dirty="0" err="1"/>
              <a:t>frameworktür</a:t>
            </a:r>
            <a:r>
              <a:rPr lang="tr-TR" dirty="0"/>
              <a:t>. Html şablon dili kullanmayı sağlamaktadır.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34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5">
            <a:extLst>
              <a:ext uri="{FF2B5EF4-FFF2-40B4-BE49-F238E27FC236}">
                <a16:creationId xmlns:a16="http://schemas.microsoft.com/office/drawing/2014/main" id="{661448C6-16F0-43DB-BB70-96A32CB4ECC1}"/>
              </a:ext>
            </a:extLst>
          </p:cNvPr>
          <p:cNvSpPr txBox="1">
            <a:spLocks/>
          </p:cNvSpPr>
          <p:nvPr/>
        </p:nvSpPr>
        <p:spPr>
          <a:xfrm>
            <a:off x="334708" y="242883"/>
            <a:ext cx="8474583" cy="1074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000" b="1" dirty="0">
                <a:solidFill>
                  <a:schemeClr val="bg1"/>
                </a:solidFill>
                <a:latin typeface="Montserrat" panose="00000500000000000000" pitchFamily="2" charset="-94"/>
              </a:rPr>
              <a:t>Web Uygulaması </a:t>
            </a:r>
            <a:r>
              <a:rPr lang="tr-TR" sz="3000" b="1" dirty="0" err="1">
                <a:solidFill>
                  <a:schemeClr val="bg1"/>
                </a:solidFill>
                <a:latin typeface="Montserrat" panose="00000500000000000000" pitchFamily="2" charset="-94"/>
              </a:rPr>
              <a:t>Arayüz</a:t>
            </a:r>
            <a:r>
              <a:rPr lang="tr-TR" sz="3000" b="1" dirty="0">
                <a:solidFill>
                  <a:schemeClr val="bg1"/>
                </a:solidFill>
                <a:latin typeface="Montserrat" panose="00000500000000000000" pitchFamily="2" charset="-94"/>
              </a:rPr>
              <a:t> Görseli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6E9977C2-FD91-4FED-9EF3-9B95638B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75" y="820472"/>
            <a:ext cx="6164214" cy="40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4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FD7DC4D7-459C-4F62-BAC4-D609C095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Angular</a:t>
            </a:r>
            <a:r>
              <a:rPr lang="tr-TR" dirty="0"/>
              <a:t> </a:t>
            </a:r>
            <a:r>
              <a:rPr lang="tr-TR" dirty="0" err="1"/>
              <a:t>Js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İsteği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569A4C-F7BB-454F-91F6-01594637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7" y="1372841"/>
            <a:ext cx="4360069" cy="1439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68089B4-FC97-4077-8FC9-EFACB3355238}"/>
              </a:ext>
            </a:extLst>
          </p:cNvPr>
          <p:cNvSpPr txBox="1"/>
          <p:nvPr/>
        </p:nvSpPr>
        <p:spPr>
          <a:xfrm>
            <a:off x="4963225" y="2217896"/>
            <a:ext cx="43934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accent1"/>
                </a:solidFill>
                <a:latin typeface="Montserrat" panose="00000500000000000000" pitchFamily="2" charset="-94"/>
              </a:rPr>
              <a:t>Kullanıcının </a:t>
            </a:r>
            <a:r>
              <a:rPr lang="tr-TR" sz="1600" dirty="0" err="1">
                <a:solidFill>
                  <a:schemeClr val="accent1"/>
                </a:solidFill>
                <a:latin typeface="Montserrat" panose="00000500000000000000" pitchFamily="2" charset="-94"/>
              </a:rPr>
              <a:t>arayüzden</a:t>
            </a:r>
            <a:r>
              <a:rPr lang="tr-TR" sz="1600" dirty="0">
                <a:solidFill>
                  <a:schemeClr val="accent1"/>
                </a:solidFill>
                <a:latin typeface="Montserrat" panose="00000500000000000000" pitchFamily="2" charset="-94"/>
              </a:rPr>
              <a:t> girdiği tarih bilgisi ile </a:t>
            </a:r>
            <a:r>
              <a:rPr lang="tr-TR" sz="1600" dirty="0" err="1">
                <a:solidFill>
                  <a:schemeClr val="accent1"/>
                </a:solidFill>
                <a:latin typeface="Montserrat" panose="00000500000000000000" pitchFamily="2" charset="-94"/>
              </a:rPr>
              <a:t>Server’a</a:t>
            </a:r>
            <a:r>
              <a:rPr lang="tr-TR" sz="1600" dirty="0">
                <a:solidFill>
                  <a:schemeClr val="accent1"/>
                </a:solidFill>
                <a:latin typeface="Montserrat" panose="00000500000000000000" pitchFamily="2" charset="-94"/>
              </a:rPr>
              <a:t> </a:t>
            </a:r>
            <a:r>
              <a:rPr lang="tr-TR" sz="1600" dirty="0" err="1">
                <a:solidFill>
                  <a:schemeClr val="accent1"/>
                </a:solidFill>
                <a:latin typeface="Montserrat" panose="00000500000000000000" pitchFamily="2" charset="-94"/>
              </a:rPr>
              <a:t>get</a:t>
            </a:r>
            <a:r>
              <a:rPr lang="tr-TR" sz="1600" dirty="0">
                <a:solidFill>
                  <a:schemeClr val="accent1"/>
                </a:solidFill>
                <a:latin typeface="Montserrat" panose="00000500000000000000" pitchFamily="2" charset="-94"/>
              </a:rPr>
              <a:t> isteğinde bulunulur. İsteğin cevabı tabloda kullanıcıya gösterilir. 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EC6D8D1-054F-4B4C-A9A7-AD6C4793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97" y="2971949"/>
            <a:ext cx="2757488" cy="189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83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197237E-F5A9-4BD9-9F1A-8F512EFA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8" y="755820"/>
            <a:ext cx="8036719" cy="4209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Başlık 5">
            <a:extLst>
              <a:ext uri="{FF2B5EF4-FFF2-40B4-BE49-F238E27FC236}">
                <a16:creationId xmlns:a16="http://schemas.microsoft.com/office/drawing/2014/main" id="{95E19283-905F-4CC3-BEC6-4DA0F6143D23}"/>
              </a:ext>
            </a:extLst>
          </p:cNvPr>
          <p:cNvSpPr txBox="1">
            <a:spLocks/>
          </p:cNvSpPr>
          <p:nvPr/>
        </p:nvSpPr>
        <p:spPr>
          <a:xfrm>
            <a:off x="334707" y="178589"/>
            <a:ext cx="8474583" cy="1074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000" b="1" dirty="0" err="1">
                <a:solidFill>
                  <a:schemeClr val="bg1"/>
                </a:solidFill>
                <a:latin typeface="Montserrat" panose="00000500000000000000" pitchFamily="2" charset="-94"/>
              </a:rPr>
              <a:t>Datetimepicker</a:t>
            </a:r>
            <a:r>
              <a:rPr lang="tr-TR" sz="3000" b="1" dirty="0">
                <a:solidFill>
                  <a:schemeClr val="bg1"/>
                </a:solidFill>
                <a:latin typeface="Montserrat" panose="00000500000000000000" pitchFamily="2" charset="-94"/>
              </a:rPr>
              <a:t> ve Tablo İşlemleri</a:t>
            </a:r>
          </a:p>
        </p:txBody>
      </p:sp>
    </p:spTree>
    <p:extLst>
      <p:ext uri="{BB962C8B-B14F-4D97-AF65-F5344CB8AC3E}">
        <p14:creationId xmlns:p14="http://schemas.microsoft.com/office/powerpoint/2010/main" val="144054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1" name="Google Shape;4781;p59"/>
          <p:cNvSpPr txBox="1">
            <a:spLocks noGrp="1"/>
          </p:cNvSpPr>
          <p:nvPr>
            <p:ph type="body" idx="1"/>
          </p:nvPr>
        </p:nvSpPr>
        <p:spPr>
          <a:xfrm>
            <a:off x="474299" y="981681"/>
            <a:ext cx="773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3"/>
              </a:rPr>
              <a:t>https://material.angular.io/components/datepicker/overview</a:t>
            </a:r>
            <a:endParaRPr lang="tr-TR" b="1"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4"/>
              </a:rPr>
              <a:t>https://getbootstrap.com/</a:t>
            </a:r>
            <a:endParaRPr lang="tr-TR" b="1"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5"/>
              </a:rPr>
              <a:t>https://angular.io/</a:t>
            </a:r>
            <a:endParaRPr lang="tr-TR" b="1"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6"/>
              </a:rPr>
              <a:t>https://www.munonye.com/formatting-date-and-time-and-angular-javascript-typescript-localdatetime-ngbdate-datepicker/</a:t>
            </a:r>
            <a:endParaRPr lang="tr-TR" b="1"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7"/>
              </a:rPr>
              <a:t>https://www.munonye.com/complete-crud-operation-with-angular-9-step-by-step-part-2/</a:t>
            </a:r>
            <a:endParaRPr lang="tr-TR" b="1"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8"/>
              </a:rPr>
              <a:t>https://www.munonye.com/how-to-create-amazing-ui-with-angular-material-bootstrap-and-font-awesome/</a:t>
            </a:r>
            <a:endParaRPr lang="tr-TR" b="1"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9"/>
              </a:rPr>
              <a:t>https://docs.microsoft.com/tr-tr/aspnet/core/fundamentals/http-requests?view=aspnetcore-5.0</a:t>
            </a:r>
            <a:endParaRPr lang="tr-TR" b="1" dirty="0"/>
          </a:p>
          <a:p>
            <a:pPr marL="8001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tr-TR" b="1" dirty="0">
                <a:hlinkClick r:id="rId10"/>
              </a:rPr>
              <a:t>https://docs.microsoft.com/tr-tr/dotnet/api/system.web.httprequest?view=netframework-4.8</a:t>
            </a:r>
            <a:endParaRPr lang="tr-TR" b="1" dirty="0"/>
          </a:p>
          <a:p>
            <a:pPr indent="0">
              <a:buClr>
                <a:schemeClr val="dk1"/>
              </a:buClr>
              <a:buSzPts val="1100"/>
              <a:buNone/>
            </a:pPr>
            <a:endParaRPr lang="tr-TR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782" name="Google Shape;4782;p5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Kaynaklar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BE414D9-FD19-4BF8-9473-33A5137E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Dinlediğiniz için Teşekkürler</a:t>
            </a:r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81279333-045D-41DE-9FB8-E7FE1C79D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hlinkClick r:id="rId3"/>
              </a:rPr>
              <a:t>aysenurakdass@gmail.com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İçerik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702900" y="1490538"/>
            <a:ext cx="77382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/>
              <a:t>Proje Geliştirme Aşamaları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/>
              <a:t>Yetkilendirme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/>
              <a:t>Client </a:t>
            </a:r>
            <a:r>
              <a:rPr lang="tr-TR" sz="1800" dirty="0" err="1"/>
              <a:t>Credentials</a:t>
            </a:r>
            <a:r>
              <a:rPr lang="tr-TR" sz="1800" dirty="0"/>
              <a:t> Yöntemi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 err="1"/>
              <a:t>Token</a:t>
            </a:r>
            <a:r>
              <a:rPr lang="tr-TR" sz="1800" dirty="0"/>
              <a:t> Alınması ve Veri Erişim İzni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/>
              <a:t>Http İsteği ile Veriye Erişim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/>
              <a:t>Tarih Bilgisine Göre Alınan Altın Fiyatları Bilgisi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 err="1"/>
              <a:t>Veritabanı</a:t>
            </a:r>
            <a:r>
              <a:rPr lang="tr-TR" sz="1800" dirty="0"/>
              <a:t> </a:t>
            </a:r>
            <a:r>
              <a:rPr lang="tr-TR" sz="1800" dirty="0" err="1"/>
              <a:t>Loglama</a:t>
            </a:r>
            <a:r>
              <a:rPr lang="tr-TR" sz="1800" dirty="0"/>
              <a:t> İşlemleri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 err="1"/>
              <a:t>Veritabanı</a:t>
            </a:r>
            <a:r>
              <a:rPr lang="tr-TR" sz="1800" dirty="0"/>
              <a:t> Bağlantısı ve Verileri Kaydetme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 err="1"/>
              <a:t>Angular</a:t>
            </a:r>
            <a:r>
              <a:rPr lang="tr-TR" sz="1800" dirty="0"/>
              <a:t> </a:t>
            </a:r>
            <a:r>
              <a:rPr lang="tr-TR" sz="1800" dirty="0" err="1"/>
              <a:t>Js</a:t>
            </a:r>
            <a:r>
              <a:rPr lang="tr-TR" sz="1800" dirty="0"/>
              <a:t> ile Web Uygulaması Geliştirme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tr-TR" sz="1800" dirty="0"/>
              <a:t>Web Uygulaması </a:t>
            </a:r>
            <a:r>
              <a:rPr lang="tr-TR" sz="1800" dirty="0" err="1"/>
              <a:t>Arayüz</a:t>
            </a:r>
            <a:r>
              <a:rPr lang="tr-TR" sz="1800" dirty="0"/>
              <a:t> Görseli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tr-TR" sz="18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tr-T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tr-T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tr-T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4"/>
          <p:cNvGrpSpPr/>
          <p:nvPr/>
        </p:nvGrpSpPr>
        <p:grpSpPr>
          <a:xfrm>
            <a:off x="2966626" y="1589669"/>
            <a:ext cx="1307918" cy="1527593"/>
            <a:chOff x="238125" y="1617275"/>
            <a:chExt cx="1090750" cy="1273950"/>
          </a:xfrm>
        </p:grpSpPr>
        <p:sp>
          <p:nvSpPr>
            <p:cNvPr id="240" name="Google Shape;240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Proje Geliştirme Aşamaları</a:t>
            </a:r>
            <a:endParaRPr dirty="0"/>
          </a:p>
        </p:txBody>
      </p:sp>
      <p:grpSp>
        <p:nvGrpSpPr>
          <p:cNvPr id="243" name="Google Shape;243;p34"/>
          <p:cNvGrpSpPr/>
          <p:nvPr/>
        </p:nvGrpSpPr>
        <p:grpSpPr>
          <a:xfrm>
            <a:off x="7293113" y="1525861"/>
            <a:ext cx="1307918" cy="1527593"/>
            <a:chOff x="238125" y="1617275"/>
            <a:chExt cx="1090750" cy="1273950"/>
          </a:xfrm>
        </p:grpSpPr>
        <p:sp>
          <p:nvSpPr>
            <p:cNvPr id="244" name="Google Shape;244;p34"/>
            <p:cNvSpPr/>
            <p:nvPr/>
          </p:nvSpPr>
          <p:spPr>
            <a:xfrm>
              <a:off x="413312" y="1788564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4"/>
          <p:cNvGrpSpPr/>
          <p:nvPr/>
        </p:nvGrpSpPr>
        <p:grpSpPr>
          <a:xfrm>
            <a:off x="703171" y="1589669"/>
            <a:ext cx="1307918" cy="1527593"/>
            <a:chOff x="238125" y="1617275"/>
            <a:chExt cx="1090750" cy="1273950"/>
          </a:xfrm>
        </p:grpSpPr>
        <p:sp>
          <p:nvSpPr>
            <p:cNvPr id="247" name="Google Shape;247;p34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34"/>
          <p:cNvSpPr txBox="1">
            <a:spLocks noGrp="1"/>
          </p:cNvSpPr>
          <p:nvPr>
            <p:ph type="subTitle" idx="1"/>
          </p:nvPr>
        </p:nvSpPr>
        <p:spPr>
          <a:xfrm>
            <a:off x="178587" y="3127756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Yetkilendirme</a:t>
            </a:r>
            <a:endParaRPr dirty="0"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2"/>
          </p:nvPr>
        </p:nvSpPr>
        <p:spPr>
          <a:xfrm>
            <a:off x="187746" y="3618477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Vakıfbank </a:t>
            </a:r>
            <a:r>
              <a:rPr lang="tr-TR" dirty="0" err="1"/>
              <a:t>API’ları</a:t>
            </a:r>
            <a:r>
              <a:rPr lang="tr-TR" dirty="0"/>
              <a:t> için yetkilendirme işlemleri</a:t>
            </a: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3"/>
          </p:nvPr>
        </p:nvSpPr>
        <p:spPr>
          <a:xfrm>
            <a:off x="2482488" y="3250261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tr-TR" dirty="0"/>
              <a:t>Veriye Erişim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4"/>
          </p:nvPr>
        </p:nvSpPr>
        <p:spPr>
          <a:xfrm>
            <a:off x="2470341" y="3579856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Vakıfbank API </a:t>
            </a:r>
            <a:r>
              <a:rPr lang="tr-TR" dirty="0" err="1"/>
              <a:t>Store</a:t>
            </a:r>
            <a:r>
              <a:rPr lang="tr-TR" dirty="0"/>
              <a:t> ile Altın Fiyatları </a:t>
            </a:r>
            <a:r>
              <a:rPr lang="tr-TR" dirty="0" err="1"/>
              <a:t>API’ına</a:t>
            </a:r>
            <a:r>
              <a:rPr lang="tr-TR" dirty="0"/>
              <a:t> erişme, test etme</a:t>
            </a:r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5"/>
          </p:nvPr>
        </p:nvSpPr>
        <p:spPr>
          <a:xfrm>
            <a:off x="6866309" y="311726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err="1"/>
              <a:t>Angular</a:t>
            </a:r>
            <a:r>
              <a:rPr lang="tr-TR" dirty="0"/>
              <a:t> </a:t>
            </a:r>
            <a:r>
              <a:rPr lang="tr-TR" dirty="0" err="1"/>
              <a:t>Js</a:t>
            </a:r>
            <a:endParaRPr dirty="0"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6"/>
          </p:nvPr>
        </p:nvSpPr>
        <p:spPr>
          <a:xfrm>
            <a:off x="6837734" y="3618477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Dinamik, etkileşimli </a:t>
            </a:r>
            <a:r>
              <a:rPr lang="tr-TR" dirty="0" err="1"/>
              <a:t>arayüzün</a:t>
            </a:r>
            <a:r>
              <a:rPr lang="tr-TR" dirty="0"/>
              <a:t> geliştirilmesi</a:t>
            </a:r>
            <a:endParaRPr dirty="0"/>
          </a:p>
        </p:txBody>
      </p:sp>
      <p:sp>
        <p:nvSpPr>
          <p:cNvPr id="255" name="Google Shape;255;p34"/>
          <p:cNvSpPr/>
          <p:nvPr/>
        </p:nvSpPr>
        <p:spPr>
          <a:xfrm>
            <a:off x="1176945" y="2053667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4"/>
          <p:cNvGrpSpPr/>
          <p:nvPr/>
        </p:nvGrpSpPr>
        <p:grpSpPr>
          <a:xfrm>
            <a:off x="3440413" y="2068671"/>
            <a:ext cx="360362" cy="328823"/>
            <a:chOff x="1958520" y="2302574"/>
            <a:chExt cx="359213" cy="327807"/>
          </a:xfrm>
        </p:grpSpPr>
        <p:sp>
          <p:nvSpPr>
            <p:cNvPr id="257" name="Google Shape;257;p34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5026;p72">
            <a:extLst>
              <a:ext uri="{FF2B5EF4-FFF2-40B4-BE49-F238E27FC236}">
                <a16:creationId xmlns:a16="http://schemas.microsoft.com/office/drawing/2014/main" id="{4FE0F3A8-D8E5-44D9-A663-7EE9CE8CEB1A}"/>
              </a:ext>
            </a:extLst>
          </p:cNvPr>
          <p:cNvGrpSpPr/>
          <p:nvPr/>
        </p:nvGrpSpPr>
        <p:grpSpPr>
          <a:xfrm>
            <a:off x="7765449" y="1960835"/>
            <a:ext cx="454719" cy="407127"/>
            <a:chOff x="2633105" y="2431859"/>
            <a:chExt cx="363243" cy="328585"/>
          </a:xfrm>
        </p:grpSpPr>
        <p:sp>
          <p:nvSpPr>
            <p:cNvPr id="29" name="Google Shape;15027;p72">
              <a:extLst>
                <a:ext uri="{FF2B5EF4-FFF2-40B4-BE49-F238E27FC236}">
                  <a16:creationId xmlns:a16="http://schemas.microsoft.com/office/drawing/2014/main" id="{461C329E-A2F5-48BE-8D33-8A429035A7FF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28;p72">
              <a:extLst>
                <a:ext uri="{FF2B5EF4-FFF2-40B4-BE49-F238E27FC236}">
                  <a16:creationId xmlns:a16="http://schemas.microsoft.com/office/drawing/2014/main" id="{A2C879F2-4439-4CC2-B4FF-FE73CDDA4189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29;p72">
              <a:extLst>
                <a:ext uri="{FF2B5EF4-FFF2-40B4-BE49-F238E27FC236}">
                  <a16:creationId xmlns:a16="http://schemas.microsoft.com/office/drawing/2014/main" id="{C6FA97A2-DA88-4B7A-ACC0-03E3EF53B153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30;p72">
              <a:extLst>
                <a:ext uri="{FF2B5EF4-FFF2-40B4-BE49-F238E27FC236}">
                  <a16:creationId xmlns:a16="http://schemas.microsoft.com/office/drawing/2014/main" id="{632F7EC1-FB4F-4AE4-88AA-996190B8E223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31;p72">
              <a:extLst>
                <a:ext uri="{FF2B5EF4-FFF2-40B4-BE49-F238E27FC236}">
                  <a16:creationId xmlns:a16="http://schemas.microsoft.com/office/drawing/2014/main" id="{F4137E2E-D8BB-4540-BF56-ACB70522ED68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32;p72">
              <a:extLst>
                <a:ext uri="{FF2B5EF4-FFF2-40B4-BE49-F238E27FC236}">
                  <a16:creationId xmlns:a16="http://schemas.microsoft.com/office/drawing/2014/main" id="{913DAA00-439B-4659-B205-09302C36AE4F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5033;p72">
              <a:extLst>
                <a:ext uri="{FF2B5EF4-FFF2-40B4-BE49-F238E27FC236}">
                  <a16:creationId xmlns:a16="http://schemas.microsoft.com/office/drawing/2014/main" id="{876F026D-3ECB-4C7E-B670-59AE0713B740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34;p72">
              <a:extLst>
                <a:ext uri="{FF2B5EF4-FFF2-40B4-BE49-F238E27FC236}">
                  <a16:creationId xmlns:a16="http://schemas.microsoft.com/office/drawing/2014/main" id="{A52EB6E7-C31F-4B31-9B74-B6F8D9C257AC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43;p34">
            <a:extLst>
              <a:ext uri="{FF2B5EF4-FFF2-40B4-BE49-F238E27FC236}">
                <a16:creationId xmlns:a16="http://schemas.microsoft.com/office/drawing/2014/main" id="{009DC683-9BEB-4757-8FEA-FCE394B6EA7E}"/>
              </a:ext>
            </a:extLst>
          </p:cNvPr>
          <p:cNvGrpSpPr/>
          <p:nvPr/>
        </p:nvGrpSpPr>
        <p:grpSpPr>
          <a:xfrm>
            <a:off x="5297684" y="1558375"/>
            <a:ext cx="1307918" cy="1527593"/>
            <a:chOff x="238125" y="1617275"/>
            <a:chExt cx="1090750" cy="1273950"/>
          </a:xfrm>
        </p:grpSpPr>
        <p:sp>
          <p:nvSpPr>
            <p:cNvPr id="38" name="Google Shape;244;p34">
              <a:extLst>
                <a:ext uri="{FF2B5EF4-FFF2-40B4-BE49-F238E27FC236}">
                  <a16:creationId xmlns:a16="http://schemas.microsoft.com/office/drawing/2014/main" id="{FC774451-31D6-4C71-BFB9-AC79FC006162}"/>
                </a:ext>
              </a:extLst>
            </p:cNvPr>
            <p:cNvSpPr/>
            <p:nvPr/>
          </p:nvSpPr>
          <p:spPr>
            <a:xfrm>
              <a:off x="413312" y="1788564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45;p34">
              <a:extLst>
                <a:ext uri="{FF2B5EF4-FFF2-40B4-BE49-F238E27FC236}">
                  <a16:creationId xmlns:a16="http://schemas.microsoft.com/office/drawing/2014/main" id="{6526F505-39F4-4099-87A7-D709A0C402B3}"/>
                </a:ext>
              </a:extLst>
            </p:cNvPr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5026;p72">
            <a:extLst>
              <a:ext uri="{FF2B5EF4-FFF2-40B4-BE49-F238E27FC236}">
                <a16:creationId xmlns:a16="http://schemas.microsoft.com/office/drawing/2014/main" id="{9A8BA0F7-F17D-4148-9231-07F20FD3AE05}"/>
              </a:ext>
            </a:extLst>
          </p:cNvPr>
          <p:cNvGrpSpPr/>
          <p:nvPr/>
        </p:nvGrpSpPr>
        <p:grpSpPr>
          <a:xfrm>
            <a:off x="5770020" y="1993349"/>
            <a:ext cx="454719" cy="407127"/>
            <a:chOff x="2633105" y="2431859"/>
            <a:chExt cx="363243" cy="328585"/>
          </a:xfrm>
        </p:grpSpPr>
        <p:sp>
          <p:nvSpPr>
            <p:cNvPr id="41" name="Google Shape;15027;p72">
              <a:extLst>
                <a:ext uri="{FF2B5EF4-FFF2-40B4-BE49-F238E27FC236}">
                  <a16:creationId xmlns:a16="http://schemas.microsoft.com/office/drawing/2014/main" id="{5973B673-7659-4975-B475-61F8261785EF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28;p72">
              <a:extLst>
                <a:ext uri="{FF2B5EF4-FFF2-40B4-BE49-F238E27FC236}">
                  <a16:creationId xmlns:a16="http://schemas.microsoft.com/office/drawing/2014/main" id="{7A3F63DE-C838-49A6-A7E8-F2ADCD5E6189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29;p72">
              <a:extLst>
                <a:ext uri="{FF2B5EF4-FFF2-40B4-BE49-F238E27FC236}">
                  <a16:creationId xmlns:a16="http://schemas.microsoft.com/office/drawing/2014/main" id="{8040864F-E6E7-489E-A710-FF3989D291F7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30;p72">
              <a:extLst>
                <a:ext uri="{FF2B5EF4-FFF2-40B4-BE49-F238E27FC236}">
                  <a16:creationId xmlns:a16="http://schemas.microsoft.com/office/drawing/2014/main" id="{A29FAEFD-C0C6-44B1-90E9-D363EF9C1F05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31;p72">
              <a:extLst>
                <a:ext uri="{FF2B5EF4-FFF2-40B4-BE49-F238E27FC236}">
                  <a16:creationId xmlns:a16="http://schemas.microsoft.com/office/drawing/2014/main" id="{C7030F7B-5602-4879-9B06-B35B617FA13E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32;p72">
              <a:extLst>
                <a:ext uri="{FF2B5EF4-FFF2-40B4-BE49-F238E27FC236}">
                  <a16:creationId xmlns:a16="http://schemas.microsoft.com/office/drawing/2014/main" id="{F7C80FDE-856F-4CAB-BB27-204E97DB1F4D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5033;p72">
              <a:extLst>
                <a:ext uri="{FF2B5EF4-FFF2-40B4-BE49-F238E27FC236}">
                  <a16:creationId xmlns:a16="http://schemas.microsoft.com/office/drawing/2014/main" id="{E24284C5-3671-4FBD-B55F-7D2084DFD58A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034;p72">
              <a:extLst>
                <a:ext uri="{FF2B5EF4-FFF2-40B4-BE49-F238E27FC236}">
                  <a16:creationId xmlns:a16="http://schemas.microsoft.com/office/drawing/2014/main" id="{285291BD-5004-467E-8F69-14D531625703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253;p34">
            <a:extLst>
              <a:ext uri="{FF2B5EF4-FFF2-40B4-BE49-F238E27FC236}">
                <a16:creationId xmlns:a16="http://schemas.microsoft.com/office/drawing/2014/main" id="{9244EA69-3A9B-4882-9E4B-5FE0261B2356}"/>
              </a:ext>
            </a:extLst>
          </p:cNvPr>
          <p:cNvSpPr txBox="1">
            <a:spLocks/>
          </p:cNvSpPr>
          <p:nvPr/>
        </p:nvSpPr>
        <p:spPr>
          <a:xfrm>
            <a:off x="4786389" y="3089821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err="1"/>
              <a:t>Veritabanı</a:t>
            </a:r>
            <a:r>
              <a:rPr lang="tr-TR" dirty="0"/>
              <a:t> </a:t>
            </a:r>
            <a:r>
              <a:rPr lang="tr-TR" dirty="0" err="1"/>
              <a:t>Loglama</a:t>
            </a:r>
            <a:endParaRPr lang="tr-TR" dirty="0"/>
          </a:p>
        </p:txBody>
      </p:sp>
      <p:sp>
        <p:nvSpPr>
          <p:cNvPr id="50" name="Google Shape;254;p34">
            <a:extLst>
              <a:ext uri="{FF2B5EF4-FFF2-40B4-BE49-F238E27FC236}">
                <a16:creationId xmlns:a16="http://schemas.microsoft.com/office/drawing/2014/main" id="{25AA0366-F110-4860-AA4F-51BF26F68C11}"/>
              </a:ext>
            </a:extLst>
          </p:cNvPr>
          <p:cNvSpPr txBox="1">
            <a:spLocks/>
          </p:cNvSpPr>
          <p:nvPr/>
        </p:nvSpPr>
        <p:spPr>
          <a:xfrm>
            <a:off x="4656750" y="3669244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/>
              <a:t>Servisten dönen sonuçların </a:t>
            </a:r>
            <a:r>
              <a:rPr lang="tr-TR" dirty="0" err="1"/>
              <a:t>loglanması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3651100" y="860187"/>
            <a:ext cx="4803568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Yetkilendirme</a:t>
            </a:r>
            <a:r>
              <a:rPr lang="en" dirty="0"/>
              <a:t> </a:t>
            </a:r>
            <a:endParaRPr dirty="0"/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4572000" y="2444418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i="0" dirty="0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Bu yöntem müşteri kimlik doğrulaması gerektirmeyen açık </a:t>
            </a:r>
            <a:r>
              <a:rPr lang="tr-TR" b="0" i="0" dirty="0" err="1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API'lar</a:t>
            </a:r>
            <a:r>
              <a:rPr lang="tr-TR" b="0" i="0" dirty="0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 yada kurum-banka arasında hazırlanan özel </a:t>
            </a:r>
            <a:r>
              <a:rPr lang="tr-TR" b="0" i="0" dirty="0" err="1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API'larda</a:t>
            </a:r>
            <a:r>
              <a:rPr lang="tr-TR" b="0" i="0" dirty="0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 kullanılmaktadır. </a:t>
            </a:r>
            <a:endParaRPr dirty="0">
              <a:latin typeface="Montserrat" panose="00000500000000000000" pitchFamily="2" charset="-9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D355E65-3BDF-4E63-AA8E-CDD07329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1" y="281670"/>
            <a:ext cx="8733994" cy="572700"/>
          </a:xfrm>
        </p:spPr>
        <p:txBody>
          <a:bodyPr/>
          <a:lstStyle/>
          <a:p>
            <a:r>
              <a:rPr lang="tr-TR" dirty="0"/>
              <a:t>Vakıfbank API Portal Uygulama Oluşturma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544DD76-321E-40CC-86E9-EDD9B984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1" y="1010822"/>
            <a:ext cx="4780850" cy="195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6B8A526-DA28-460D-BDFB-AB185063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81" y="1500279"/>
            <a:ext cx="4135855" cy="323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EFC3CEC1-6C16-469B-B8F7-84B68DFE5E19}"/>
              </a:ext>
            </a:extLst>
          </p:cNvPr>
          <p:cNvSpPr txBox="1"/>
          <p:nvPr/>
        </p:nvSpPr>
        <p:spPr>
          <a:xfrm>
            <a:off x="320628" y="3317497"/>
            <a:ext cx="4336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0" i="0" dirty="0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Uygulama bilgisi sekmesi ile uygulama adı girilir ve platform tipi seçilir. API Yönetimi sekmesinde uygulamada kullanılmak istenen </a:t>
            </a:r>
            <a:r>
              <a:rPr lang="tr-TR" b="0" i="0" dirty="0" err="1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API’lar</a:t>
            </a:r>
            <a:r>
              <a:rPr lang="tr-TR" b="0" i="0" dirty="0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 eklenir ardından </a:t>
            </a:r>
            <a:r>
              <a:rPr lang="tr-TR" b="0" i="0" dirty="0" err="1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Auth</a:t>
            </a:r>
            <a:r>
              <a:rPr lang="tr-TR" b="0" i="0" dirty="0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 sekmesi ile </a:t>
            </a:r>
            <a:r>
              <a:rPr lang="tr-TR" b="0" i="0" dirty="0" err="1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API'lar</a:t>
            </a:r>
            <a:r>
              <a:rPr lang="tr-TR" b="0" i="0" dirty="0">
                <a:solidFill>
                  <a:srgbClr val="2E4448"/>
                </a:solidFill>
                <a:effectLst/>
                <a:latin typeface="Montserrat" panose="00000500000000000000" pitchFamily="2" charset="-94"/>
              </a:rPr>
              <a:t> üzerinden yetkilendirme yapılır.</a:t>
            </a:r>
          </a:p>
          <a:p>
            <a:br>
              <a:rPr lang="tr-TR" dirty="0"/>
            </a:br>
            <a:endParaRPr lang="tr-TR" b="0" i="0" dirty="0">
              <a:solidFill>
                <a:srgbClr val="2E4448"/>
              </a:solidFill>
              <a:effectLst/>
              <a:latin typeface="Dax-Regular"/>
            </a:endParaRP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6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372439" y="322551"/>
            <a:ext cx="7221367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Client </a:t>
            </a:r>
            <a:r>
              <a:rPr lang="tr-TR" dirty="0" err="1"/>
              <a:t>Credentials</a:t>
            </a:r>
            <a:r>
              <a:rPr lang="tr-TR" dirty="0"/>
              <a:t> Yöntemi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666008" y="3353762"/>
            <a:ext cx="4084586" cy="73541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600" b="0" i="0" dirty="0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Client </a:t>
            </a:r>
            <a:r>
              <a:rPr lang="tr-TR" sz="1600" b="0" i="0" dirty="0" err="1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Credentials</a:t>
            </a:r>
            <a:r>
              <a:rPr lang="tr-TR" sz="1600" b="0" i="0" dirty="0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 yetki tipinde </a:t>
            </a:r>
            <a:r>
              <a:rPr lang="tr-TR" sz="1600" b="0" i="0" dirty="0" err="1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Auth</a:t>
            </a:r>
            <a:r>
              <a:rPr lang="tr-TR" sz="1600" b="0" i="0" dirty="0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 Server sadece </a:t>
            </a:r>
            <a:r>
              <a:rPr lang="tr-TR" sz="1600" b="0" i="0" dirty="0" err="1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client’lara</a:t>
            </a:r>
            <a:r>
              <a:rPr lang="tr-TR" sz="1600" b="0" i="0" dirty="0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, sistemde tanımlı olan </a:t>
            </a:r>
            <a:r>
              <a:rPr lang="tr-TR" sz="1600" b="0" i="0" dirty="0" err="1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API’lara</a:t>
            </a:r>
            <a:r>
              <a:rPr lang="tr-TR" sz="1600" b="0" i="0" dirty="0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(</a:t>
            </a:r>
            <a:r>
              <a:rPr lang="tr-TR" sz="1600" b="0" i="0" dirty="0" err="1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resources</a:t>
            </a:r>
            <a:r>
              <a:rPr lang="tr-TR" sz="1600" b="0" i="0" dirty="0">
                <a:solidFill>
                  <a:srgbClr val="666666"/>
                </a:solidFill>
                <a:effectLst/>
                <a:latin typeface="Montserrat" panose="00000500000000000000" pitchFamily="2" charset="-94"/>
              </a:rPr>
              <a:t>) erişim yetkisi vermektedir.</a:t>
            </a:r>
            <a:endParaRPr sz="1600" dirty="0">
              <a:latin typeface="Montserrat" panose="00000500000000000000" pitchFamily="2" charset="-9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BC6E05-1526-4CBA-BF6C-4369FCF6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" y="1054320"/>
            <a:ext cx="4420241" cy="218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E7E552F-5D8B-4ECF-BF2F-C8F677AD8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909" y="1728663"/>
            <a:ext cx="3766334" cy="258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Token</a:t>
            </a:r>
            <a:r>
              <a:rPr lang="tr-TR" dirty="0"/>
              <a:t> Alınması ve Veri Erişim İzni</a:t>
            </a:r>
            <a:endParaRPr dirty="0"/>
          </a:p>
        </p:txBody>
      </p:sp>
      <p:sp>
        <p:nvSpPr>
          <p:cNvPr id="511" name="Google Shape;511;p44"/>
          <p:cNvSpPr txBox="1">
            <a:spLocks noGrp="1"/>
          </p:cNvSpPr>
          <p:nvPr>
            <p:ph type="subTitle" idx="3"/>
          </p:nvPr>
        </p:nvSpPr>
        <p:spPr>
          <a:xfrm>
            <a:off x="5097384" y="2780599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800" dirty="0" err="1"/>
              <a:t>Token</a:t>
            </a:r>
            <a:r>
              <a:rPr lang="tr-TR" sz="1800" dirty="0"/>
              <a:t> Kontrolü</a:t>
            </a:r>
            <a:endParaRPr sz="1800" dirty="0"/>
          </a:p>
        </p:txBody>
      </p:sp>
      <p:sp>
        <p:nvSpPr>
          <p:cNvPr id="512" name="Google Shape;512;p44"/>
          <p:cNvSpPr txBox="1">
            <a:spLocks noGrp="1"/>
          </p:cNvSpPr>
          <p:nvPr>
            <p:ph type="subTitle" idx="4"/>
          </p:nvPr>
        </p:nvSpPr>
        <p:spPr>
          <a:xfrm>
            <a:off x="5085314" y="3184598"/>
            <a:ext cx="29184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dirty="0" err="1"/>
              <a:t>API’lar</a:t>
            </a:r>
            <a:r>
              <a:rPr lang="tr-TR" dirty="0"/>
              <a:t> gelen </a:t>
            </a:r>
            <a:r>
              <a:rPr lang="tr-TR" dirty="0" err="1"/>
              <a:t>token’ı</a:t>
            </a:r>
            <a:r>
              <a:rPr lang="tr-TR" dirty="0"/>
              <a:t> kontrol eder ve sistemdeki </a:t>
            </a:r>
            <a:r>
              <a:rPr lang="tr-TR" dirty="0" err="1"/>
              <a:t>Auth</a:t>
            </a:r>
            <a:r>
              <a:rPr lang="tr-TR" dirty="0"/>
              <a:t> Server tarafından dağıtılmış olduğunu anladığı taktirde onaylayarak veri erişimine izin verir</a:t>
            </a:r>
            <a:endParaRPr lang="en-US" dirty="0"/>
          </a:p>
        </p:txBody>
      </p:sp>
      <p:sp>
        <p:nvSpPr>
          <p:cNvPr id="513" name="Google Shape;513;p44"/>
          <p:cNvSpPr/>
          <p:nvPr/>
        </p:nvSpPr>
        <p:spPr>
          <a:xfrm>
            <a:off x="2081889" y="1698697"/>
            <a:ext cx="995700" cy="9957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44"/>
          <p:cNvSpPr/>
          <p:nvPr/>
        </p:nvSpPr>
        <p:spPr>
          <a:xfrm>
            <a:off x="6069300" y="1727900"/>
            <a:ext cx="995700" cy="9957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44"/>
          <p:cNvGrpSpPr/>
          <p:nvPr/>
        </p:nvGrpSpPr>
        <p:grpSpPr>
          <a:xfrm>
            <a:off x="6220205" y="1924567"/>
            <a:ext cx="693891" cy="633257"/>
            <a:chOff x="1958520" y="2302574"/>
            <a:chExt cx="359213" cy="327807"/>
          </a:xfrm>
        </p:grpSpPr>
        <p:sp>
          <p:nvSpPr>
            <p:cNvPr id="516" name="Google Shape;516;p44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802;p72">
            <a:extLst>
              <a:ext uri="{FF2B5EF4-FFF2-40B4-BE49-F238E27FC236}">
                <a16:creationId xmlns:a16="http://schemas.microsoft.com/office/drawing/2014/main" id="{9FB17856-D976-4357-901E-7AE7117DF28B}"/>
              </a:ext>
            </a:extLst>
          </p:cNvPr>
          <p:cNvGrpSpPr/>
          <p:nvPr/>
        </p:nvGrpSpPr>
        <p:grpSpPr>
          <a:xfrm>
            <a:off x="2426582" y="2039540"/>
            <a:ext cx="306314" cy="347403"/>
            <a:chOff x="1310655" y="3360527"/>
            <a:chExt cx="306314" cy="347403"/>
          </a:xfrm>
        </p:grpSpPr>
        <p:sp>
          <p:nvSpPr>
            <p:cNvPr id="19" name="Google Shape;14803;p72">
              <a:extLst>
                <a:ext uri="{FF2B5EF4-FFF2-40B4-BE49-F238E27FC236}">
                  <a16:creationId xmlns:a16="http://schemas.microsoft.com/office/drawing/2014/main" id="{E1A3B588-CDD2-4053-91DA-C52550BFE01B}"/>
                </a:ext>
              </a:extLst>
            </p:cNvPr>
            <p:cNvSpPr/>
            <p:nvPr/>
          </p:nvSpPr>
          <p:spPr>
            <a:xfrm>
              <a:off x="1440416" y="3531630"/>
              <a:ext cx="151652" cy="176299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04;p72">
              <a:extLst>
                <a:ext uri="{FF2B5EF4-FFF2-40B4-BE49-F238E27FC236}">
                  <a16:creationId xmlns:a16="http://schemas.microsoft.com/office/drawing/2014/main" id="{C80E2C26-2E30-4EBB-93C6-E316FAA8EE8E}"/>
                </a:ext>
              </a:extLst>
            </p:cNvPr>
            <p:cNvSpPr/>
            <p:nvPr/>
          </p:nvSpPr>
          <p:spPr>
            <a:xfrm>
              <a:off x="1486447" y="3589478"/>
              <a:ext cx="64152" cy="75842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05;p72">
              <a:extLst>
                <a:ext uri="{FF2B5EF4-FFF2-40B4-BE49-F238E27FC236}">
                  <a16:creationId xmlns:a16="http://schemas.microsoft.com/office/drawing/2014/main" id="{AAF8A245-F940-421F-87A0-90493602AFDE}"/>
                </a:ext>
              </a:extLst>
            </p:cNvPr>
            <p:cNvSpPr/>
            <p:nvPr/>
          </p:nvSpPr>
          <p:spPr>
            <a:xfrm>
              <a:off x="1310655" y="3360527"/>
              <a:ext cx="306314" cy="334572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4806;p72">
              <a:extLst>
                <a:ext uri="{FF2B5EF4-FFF2-40B4-BE49-F238E27FC236}">
                  <a16:creationId xmlns:a16="http://schemas.microsoft.com/office/drawing/2014/main" id="{AE77E293-328B-4055-ABAD-C18E55B16CF6}"/>
                </a:ext>
              </a:extLst>
            </p:cNvPr>
            <p:cNvSpPr/>
            <p:nvPr/>
          </p:nvSpPr>
          <p:spPr>
            <a:xfrm>
              <a:off x="1474377" y="3380453"/>
              <a:ext cx="122221" cy="118895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07;p72">
              <a:extLst>
                <a:ext uri="{FF2B5EF4-FFF2-40B4-BE49-F238E27FC236}">
                  <a16:creationId xmlns:a16="http://schemas.microsoft.com/office/drawing/2014/main" id="{18F978DC-D472-4ED1-ADA1-04300B39D8CC}"/>
                </a:ext>
              </a:extLst>
            </p:cNvPr>
            <p:cNvSpPr/>
            <p:nvPr/>
          </p:nvSpPr>
          <p:spPr>
            <a:xfrm>
              <a:off x="1510207" y="3632848"/>
              <a:ext cx="15492" cy="17741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512;p44">
            <a:extLst>
              <a:ext uri="{FF2B5EF4-FFF2-40B4-BE49-F238E27FC236}">
                <a16:creationId xmlns:a16="http://schemas.microsoft.com/office/drawing/2014/main" id="{B827E851-5EEA-4FFE-9939-BB0754483819}"/>
              </a:ext>
            </a:extLst>
          </p:cNvPr>
          <p:cNvSpPr txBox="1">
            <a:spLocks/>
          </p:cNvSpPr>
          <p:nvPr/>
        </p:nvSpPr>
        <p:spPr>
          <a:xfrm>
            <a:off x="1140286" y="3219992"/>
            <a:ext cx="29184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600" dirty="0" err="1"/>
              <a:t>Auth</a:t>
            </a:r>
            <a:r>
              <a:rPr lang="tr-TR" sz="1600" dirty="0"/>
              <a:t> </a:t>
            </a:r>
            <a:r>
              <a:rPr lang="tr-TR" sz="1600" dirty="0" err="1"/>
              <a:t>Server’dan</a:t>
            </a:r>
            <a:r>
              <a:rPr lang="tr-TR" sz="1600" dirty="0"/>
              <a:t> </a:t>
            </a:r>
            <a:r>
              <a:rPr lang="tr-TR" sz="1600" dirty="0" err="1"/>
              <a:t>token</a:t>
            </a:r>
            <a:r>
              <a:rPr lang="tr-TR" sz="1600" dirty="0"/>
              <a:t> elde edildikten sonra, ilgili </a:t>
            </a:r>
            <a:r>
              <a:rPr lang="tr-TR" sz="1600" dirty="0" err="1"/>
              <a:t>token’ı</a:t>
            </a:r>
            <a:r>
              <a:rPr lang="tr-TR" sz="1600" dirty="0"/>
              <a:t> kullanarak </a:t>
            </a:r>
            <a:r>
              <a:rPr lang="tr-TR" sz="1600" dirty="0" err="1"/>
              <a:t>API’lara</a:t>
            </a:r>
            <a:r>
              <a:rPr lang="tr-TR" sz="1600" dirty="0"/>
              <a:t> istekte bulunulmaktadır.</a:t>
            </a:r>
          </a:p>
        </p:txBody>
      </p:sp>
      <p:sp>
        <p:nvSpPr>
          <p:cNvPr id="29" name="Google Shape;511;p44">
            <a:extLst>
              <a:ext uri="{FF2B5EF4-FFF2-40B4-BE49-F238E27FC236}">
                <a16:creationId xmlns:a16="http://schemas.microsoft.com/office/drawing/2014/main" id="{C1E4803C-77CF-49F0-9FC4-06B782676AD2}"/>
              </a:ext>
            </a:extLst>
          </p:cNvPr>
          <p:cNvSpPr txBox="1">
            <a:spLocks/>
          </p:cNvSpPr>
          <p:nvPr/>
        </p:nvSpPr>
        <p:spPr>
          <a:xfrm>
            <a:off x="1128216" y="2946953"/>
            <a:ext cx="2918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tr-TR" sz="1800" dirty="0"/>
              <a:t>API’ a Erişimin Sağlanması</a:t>
            </a:r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D213EFD9-620B-4B96-A156-E088E9213A52}"/>
              </a:ext>
            </a:extLst>
          </p:cNvPr>
          <p:cNvSpPr/>
          <p:nvPr/>
        </p:nvSpPr>
        <p:spPr>
          <a:xfrm>
            <a:off x="3793331" y="2207564"/>
            <a:ext cx="1393032" cy="36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2</a:t>
            </a:r>
            <a:endParaRPr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3386137" y="1210800"/>
            <a:ext cx="4636293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/>
              <a:t>HTTP İsteği ile Veriye Erişim </a:t>
            </a:r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Altın Fiyatları </a:t>
            </a:r>
            <a:r>
              <a:rPr lang="tr-TR" dirty="0" err="1"/>
              <a:t>API’ına</a:t>
            </a:r>
            <a:r>
              <a:rPr lang="tr-TR" dirty="0"/>
              <a:t> erişim sağlanarak istenilen tarihteki altın fiyatlarını getirme işlemleri yapılmaktadır.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68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3AEB702-19BA-4EB4-B7E1-8356A37A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59" y="1107281"/>
            <a:ext cx="4130215" cy="330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911D983-9558-48AF-BBAE-940A5A11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7281"/>
            <a:ext cx="4544892" cy="3308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Ok: Sağ 13">
            <a:extLst>
              <a:ext uri="{FF2B5EF4-FFF2-40B4-BE49-F238E27FC236}">
                <a16:creationId xmlns:a16="http://schemas.microsoft.com/office/drawing/2014/main" id="{713E2D23-E7FB-4B7A-9294-94936410399B}"/>
              </a:ext>
            </a:extLst>
          </p:cNvPr>
          <p:cNvSpPr/>
          <p:nvPr/>
        </p:nvSpPr>
        <p:spPr>
          <a:xfrm>
            <a:off x="4418411" y="2636044"/>
            <a:ext cx="478631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BB1FDDDC-8011-44DB-BD6A-B7A5CD3D0C0D}"/>
              </a:ext>
            </a:extLst>
          </p:cNvPr>
          <p:cNvSpPr txBox="1"/>
          <p:nvPr/>
        </p:nvSpPr>
        <p:spPr>
          <a:xfrm>
            <a:off x="1802011" y="227154"/>
            <a:ext cx="5232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solidFill>
                  <a:schemeClr val="accent6">
                    <a:lumMod val="25000"/>
                  </a:schemeClr>
                </a:solidFill>
                <a:effectLst/>
                <a:latin typeface="Montserrat" panose="00000500000000000000" pitchFamily="2" charset="-94"/>
              </a:rPr>
              <a:t>https://apigw.vakifbank.com.tr:8443/getGoldPrices</a:t>
            </a:r>
            <a:endParaRPr lang="tr-TR" b="1" dirty="0">
              <a:solidFill>
                <a:schemeClr val="accent6">
                  <a:lumMod val="25000"/>
                </a:schemeClr>
              </a:solidFill>
              <a:latin typeface="Montserrat" panose="00000500000000000000" pitchFamily="2" charset="-94"/>
            </a:endParaRP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64BC1AE0-4DB1-46E6-8A9D-95B80B3E9372}"/>
              </a:ext>
            </a:extLst>
          </p:cNvPr>
          <p:cNvSpPr txBox="1"/>
          <p:nvPr/>
        </p:nvSpPr>
        <p:spPr>
          <a:xfrm>
            <a:off x="1668800" y="623122"/>
            <a:ext cx="5499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 dirty="0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http://localhost:55176/api/</a:t>
            </a:r>
            <a:r>
              <a:rPr lang="tr-TR" sz="1400" b="1" dirty="0" err="1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GoldPriceDetail</a:t>
            </a:r>
            <a:r>
              <a:rPr lang="tr-TR" sz="1400" b="1" dirty="0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/{</a:t>
            </a:r>
            <a:r>
              <a:rPr lang="tr-TR" sz="1400" b="1" dirty="0" err="1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priceDate</a:t>
            </a:r>
            <a:r>
              <a:rPr lang="tr-TR" sz="1400" b="1" dirty="0">
                <a:solidFill>
                  <a:schemeClr val="accent6">
                    <a:lumMod val="25000"/>
                  </a:schemeClr>
                </a:solidFill>
                <a:latin typeface="Montserrat" panose="00000500000000000000" pitchFamily="2" charset="-94"/>
              </a:rPr>
              <a:t>}</a:t>
            </a:r>
            <a:endParaRPr lang="tr-TR" b="1" dirty="0">
              <a:solidFill>
                <a:schemeClr val="accent6">
                  <a:lumMod val="25000"/>
                </a:schemeClr>
              </a:solidFill>
              <a:latin typeface="Montserrat" panose="00000500000000000000" pitchFamily="2" charset="-9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488</Words>
  <Application>Microsoft Office PowerPoint</Application>
  <PresentationFormat>Ekran Gösterisi (16:9)</PresentationFormat>
  <Paragraphs>76</Paragraphs>
  <Slides>19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Montserrat</vt:lpstr>
      <vt:lpstr>Dax-Regular</vt:lpstr>
      <vt:lpstr>Arial</vt:lpstr>
      <vt:lpstr>Livine Meeting by Slidesgo</vt:lpstr>
      <vt:lpstr>ASP.NET Core &amp; Angular Js ile Web Uygulama Geliştirme</vt:lpstr>
      <vt:lpstr>İçerik</vt:lpstr>
      <vt:lpstr>Proje Geliştirme Aşamaları</vt:lpstr>
      <vt:lpstr>01</vt:lpstr>
      <vt:lpstr>Vakıfbank API Portal Uygulama Oluşturma</vt:lpstr>
      <vt:lpstr>Client Credentials Yöntemi</vt:lpstr>
      <vt:lpstr>Token Alınması ve Veri Erişim İzni</vt:lpstr>
      <vt:lpstr>02</vt:lpstr>
      <vt:lpstr>PowerPoint Sunusu</vt:lpstr>
      <vt:lpstr>Tarih Bilgisine Göre Alınan Altın Fiyatları</vt:lpstr>
      <vt:lpstr>03</vt:lpstr>
      <vt:lpstr>Loglama İşlemleri </vt:lpstr>
      <vt:lpstr>Veritabanı Bağlantısı ve Verileri Kaydetme</vt:lpstr>
      <vt:lpstr>04</vt:lpstr>
      <vt:lpstr>PowerPoint Sunusu</vt:lpstr>
      <vt:lpstr>Angular Js Get İsteği</vt:lpstr>
      <vt:lpstr>PowerPoint Sunusu</vt:lpstr>
      <vt:lpstr>Kaynaklar</vt:lpstr>
      <vt:lpstr>Dinlediğiniz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&amp; AngularJs ile Web Uygulama Geliştirme</dc:title>
  <cp:lastModifiedBy>Ayşenur Akdaş</cp:lastModifiedBy>
  <cp:revision>12</cp:revision>
  <dcterms:modified xsi:type="dcterms:W3CDTF">2021-09-10T22:10:23Z</dcterms:modified>
</cp:coreProperties>
</file>