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7"/>
  </p:notesMasterIdLst>
  <p:sldIdLst>
    <p:sldId id="570" r:id="rId2"/>
    <p:sldId id="583" r:id="rId3"/>
    <p:sldId id="584" r:id="rId4"/>
    <p:sldId id="585" r:id="rId5"/>
    <p:sldId id="586" r:id="rId6"/>
    <p:sldId id="573" r:id="rId7"/>
    <p:sldId id="572" r:id="rId8"/>
    <p:sldId id="575" r:id="rId9"/>
    <p:sldId id="576" r:id="rId10"/>
    <p:sldId id="577" r:id="rId11"/>
    <p:sldId id="578" r:id="rId12"/>
    <p:sldId id="579" r:id="rId13"/>
    <p:sldId id="580" r:id="rId14"/>
    <p:sldId id="581" r:id="rId15"/>
    <p:sldId id="5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ÁZS" initials="B" lastIdx="1" clrIdx="0">
    <p:extLst>
      <p:ext uri="{19B8F6BF-5375-455C-9EA6-DF929625EA0E}">
        <p15:presenceInfo xmlns:p15="http://schemas.microsoft.com/office/powerpoint/2012/main" userId="BALÁZ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3" autoAdjust="0"/>
    <p:restoredTop sz="95256" autoAdjust="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8190D-E644-4E71-B78D-0BF22E2E0EC0}" type="datetimeFigureOut">
              <a:rPr lang="en-GB" smtClean="0"/>
              <a:t>28/12/2022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0936-66FB-4400-8861-2578F487E98C}" type="slidenum">
              <a:rPr lang="en-GB" smtClean="0"/>
              <a:t>‹#›</a:t>
            </a:fld>
            <a:endParaRPr lang="en-GB"/>
          </a:p>
        </p:txBody>
      </p:sp>
    </p:spTree>
    <p:extLst>
      <p:ext uri="{BB962C8B-B14F-4D97-AF65-F5344CB8AC3E}">
        <p14:creationId xmlns:p14="http://schemas.microsoft.com/office/powerpoint/2010/main" val="202351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2684650F-0A73-40D2-BE64-CABF968FEF09}" type="datetimeFigureOut">
              <a:rPr lang="hu-HU" smtClean="0"/>
              <a:t>2022. 12. 28.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26B0924-D930-4F02-977B-C364C062303B}" type="slidenum">
              <a:rPr lang="hu-HU" smtClean="0"/>
              <a:t>‹#›</a:t>
            </a:fld>
            <a:endParaRPr lang="hu-H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71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684650F-0A73-40D2-BE64-CABF968FEF09}" type="datetimeFigureOut">
              <a:rPr lang="hu-HU" smtClean="0"/>
              <a:t>2022. 12. 28.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245558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684650F-0A73-40D2-BE64-CABF968FEF09}" type="datetimeFigureOut">
              <a:rPr lang="hu-HU" smtClean="0"/>
              <a:t>2022. 12. 28.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26B0924-D930-4F02-977B-C364C062303B}" type="slidenum">
              <a:rPr lang="hu-HU" smtClean="0"/>
              <a:t>‹#›</a:t>
            </a:fld>
            <a:endParaRPr lang="hu-H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7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684650F-0A73-40D2-BE64-CABF968FEF09}" type="datetimeFigureOut">
              <a:rPr lang="hu-HU" smtClean="0"/>
              <a:t>2022. 12. 28.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295431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684650F-0A73-40D2-BE64-CABF968FEF09}" type="datetimeFigureOut">
              <a:rPr lang="hu-HU" smtClean="0"/>
              <a:t>2022. 12. 28.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26B0924-D930-4F02-977B-C364C062303B}" type="slidenum">
              <a:rPr lang="hu-HU" smtClean="0"/>
              <a:t>‹#›</a:t>
            </a:fld>
            <a:endParaRPr lang="hu-H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23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684650F-0A73-40D2-BE64-CABF968FEF09}" type="datetimeFigureOut">
              <a:rPr lang="hu-HU" smtClean="0"/>
              <a:t>2022. 12. 28.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106251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684650F-0A73-40D2-BE64-CABF968FEF09}" type="datetimeFigureOut">
              <a:rPr lang="hu-HU" smtClean="0"/>
              <a:t>2022. 12. 28.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249081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684650F-0A73-40D2-BE64-CABF968FEF09}" type="datetimeFigureOut">
              <a:rPr lang="hu-HU" smtClean="0"/>
              <a:t>2022. 12. 28.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10657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4650F-0A73-40D2-BE64-CABF968FEF09}" type="datetimeFigureOut">
              <a:rPr lang="hu-HU" smtClean="0"/>
              <a:t>2022. 12. 28.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20509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684650F-0A73-40D2-BE64-CABF968FEF09}" type="datetimeFigureOut">
              <a:rPr lang="hu-HU" smtClean="0"/>
              <a:t>2022. 12. 28.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26B0924-D930-4F02-977B-C364C062303B}" type="slidenum">
              <a:rPr lang="hu-HU" smtClean="0"/>
              <a:t>‹#›</a:t>
            </a:fld>
            <a:endParaRPr lang="hu-HU"/>
          </a:p>
        </p:txBody>
      </p:sp>
    </p:spTree>
    <p:extLst>
      <p:ext uri="{BB962C8B-B14F-4D97-AF65-F5344CB8AC3E}">
        <p14:creationId xmlns:p14="http://schemas.microsoft.com/office/powerpoint/2010/main" val="366444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684650F-0A73-40D2-BE64-CABF968FEF09}" type="datetimeFigureOut">
              <a:rPr lang="hu-HU" smtClean="0"/>
              <a:t>2022. 12. 28.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26B0924-D930-4F02-977B-C364C062303B}" type="slidenum">
              <a:rPr lang="hu-HU" smtClean="0"/>
              <a:t>‹#›</a:t>
            </a:fld>
            <a:endParaRPr lang="hu-H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12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84650F-0A73-40D2-BE64-CABF968FEF09}" type="datetimeFigureOut">
              <a:rPr lang="hu-HU" smtClean="0"/>
              <a:t>2022. 12. 28.</a:t>
            </a:fld>
            <a:endParaRPr lang="hu-H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hu-H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6B0924-D930-4F02-977B-C364C062303B}" type="slidenum">
              <a:rPr lang="hu-HU" smtClean="0"/>
              <a:t>‹#›</a:t>
            </a:fld>
            <a:endParaRPr lang="hu-H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82341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5E120-3D83-928C-3DAC-7BA6F0732B51}"/>
              </a:ext>
            </a:extLst>
          </p:cNvPr>
          <p:cNvSpPr>
            <a:spLocks noGrp="1"/>
          </p:cNvSpPr>
          <p:nvPr>
            <p:ph type="ctrTitle"/>
          </p:nvPr>
        </p:nvSpPr>
        <p:spPr/>
        <p:txBody>
          <a:bodyPr/>
          <a:lstStyle/>
          <a:p>
            <a:r>
              <a:rPr lang="tr-TR" dirty="0"/>
              <a:t>CNN ile işaret dili tanıma</a:t>
            </a:r>
          </a:p>
        </p:txBody>
      </p:sp>
      <p:sp>
        <p:nvSpPr>
          <p:cNvPr id="3" name="Alt Başlık 2">
            <a:extLst>
              <a:ext uri="{FF2B5EF4-FFF2-40B4-BE49-F238E27FC236}">
                <a16:creationId xmlns:a16="http://schemas.microsoft.com/office/drawing/2014/main" id="{A5E5C2F8-6557-3A94-8A48-ED43EC6F5E63}"/>
              </a:ext>
            </a:extLst>
          </p:cNvPr>
          <p:cNvSpPr>
            <a:spLocks noGrp="1"/>
          </p:cNvSpPr>
          <p:nvPr>
            <p:ph type="subTitle" idx="1"/>
          </p:nvPr>
        </p:nvSpPr>
        <p:spPr/>
        <p:txBody>
          <a:bodyPr/>
          <a:lstStyle/>
          <a:p>
            <a:r>
              <a:rPr lang="tr-TR"/>
              <a:t>AYŞENUR YILDIZ</a:t>
            </a:r>
            <a:endParaRPr lang="tr-TR" dirty="0"/>
          </a:p>
        </p:txBody>
      </p:sp>
    </p:spTree>
    <p:extLst>
      <p:ext uri="{BB962C8B-B14F-4D97-AF65-F5344CB8AC3E}">
        <p14:creationId xmlns:p14="http://schemas.microsoft.com/office/powerpoint/2010/main" val="65402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90214A2-62EB-5FAE-2421-ED8D44E744BF}"/>
              </a:ext>
            </a:extLst>
          </p:cNvPr>
          <p:cNvSpPr>
            <a:spLocks noGrp="1"/>
          </p:cNvSpPr>
          <p:nvPr>
            <p:ph idx="1"/>
          </p:nvPr>
        </p:nvSpPr>
        <p:spPr>
          <a:xfrm>
            <a:off x="1073538" y="1275346"/>
            <a:ext cx="10301598" cy="4965033"/>
          </a:xfrm>
        </p:spPr>
        <p:txBody>
          <a:bodyPr>
            <a:normAutofit lnSpcReduction="10000"/>
          </a:bodyPr>
          <a:lstStyle/>
          <a:p>
            <a:pPr>
              <a:buFont typeface="Wingdings" panose="05000000000000000000" pitchFamily="2" charset="2"/>
              <a:buChar char="q"/>
            </a:pPr>
            <a:r>
              <a:rPr lang="tr-TR" b="1" i="0" dirty="0" err="1">
                <a:solidFill>
                  <a:srgbClr val="292929"/>
                </a:solidFill>
                <a:effectLst/>
                <a:latin typeface="Times New Roman" panose="02020603050405020304" pitchFamily="18" charset="0"/>
                <a:cs typeface="Times New Roman" panose="02020603050405020304" pitchFamily="18" charset="0"/>
              </a:rPr>
              <a:t>ReLu</a:t>
            </a:r>
            <a:r>
              <a:rPr lang="tr-TR" b="1" i="0" dirty="0">
                <a:solidFill>
                  <a:srgbClr val="292929"/>
                </a:solidFill>
                <a:effectLst/>
                <a:latin typeface="Times New Roman" panose="02020603050405020304" pitchFamily="18" charset="0"/>
                <a:cs typeface="Times New Roman" panose="02020603050405020304" pitchFamily="18" charset="0"/>
              </a:rPr>
              <a:t> Fonksiyonu f (x) = </a:t>
            </a:r>
            <a:r>
              <a:rPr lang="tr-TR" b="1" i="0" dirty="0" err="1">
                <a:solidFill>
                  <a:srgbClr val="292929"/>
                </a:solidFill>
                <a:effectLst/>
                <a:latin typeface="Times New Roman" panose="02020603050405020304" pitchFamily="18" charset="0"/>
                <a:cs typeface="Times New Roman" panose="02020603050405020304" pitchFamily="18" charset="0"/>
              </a:rPr>
              <a:t>max</a:t>
            </a:r>
            <a:r>
              <a:rPr lang="tr-TR" b="1" i="0" dirty="0">
                <a:solidFill>
                  <a:srgbClr val="292929"/>
                </a:solidFill>
                <a:effectLst/>
                <a:latin typeface="Times New Roman" panose="02020603050405020304" pitchFamily="18" charset="0"/>
                <a:cs typeface="Times New Roman" panose="02020603050405020304" pitchFamily="18" charset="0"/>
              </a:rPr>
              <a:t> (0, x)</a:t>
            </a:r>
          </a:p>
          <a:p>
            <a:pPr>
              <a:buFont typeface="Wingdings" panose="05000000000000000000" pitchFamily="2" charset="2"/>
              <a:buChar char="q"/>
            </a:pPr>
            <a:r>
              <a:rPr lang="tr-TR" b="0" i="0" dirty="0" err="1">
                <a:solidFill>
                  <a:srgbClr val="292929"/>
                </a:solidFill>
                <a:effectLst/>
                <a:latin typeface="Times New Roman" panose="02020603050405020304" pitchFamily="18" charset="0"/>
                <a:cs typeface="Times New Roman" panose="02020603050405020304" pitchFamily="18" charset="0"/>
              </a:rPr>
              <a:t>ReLu</a:t>
            </a:r>
            <a:r>
              <a:rPr lang="tr-TR" b="0" i="0" dirty="0">
                <a:solidFill>
                  <a:srgbClr val="292929"/>
                </a:solidFill>
                <a:effectLst/>
                <a:latin typeface="Times New Roman" panose="02020603050405020304" pitchFamily="18" charset="0"/>
                <a:cs typeface="Times New Roman" panose="02020603050405020304" pitchFamily="18" charset="0"/>
              </a:rPr>
              <a:t> fonksiyonunun </a:t>
            </a:r>
            <a:r>
              <a:rPr lang="tr-TR" b="0" i="0" dirty="0" err="1">
                <a:solidFill>
                  <a:srgbClr val="292929"/>
                </a:solidFill>
                <a:effectLst/>
                <a:latin typeface="Times New Roman" panose="02020603050405020304" pitchFamily="18" charset="0"/>
                <a:cs typeface="Times New Roman" panose="02020603050405020304" pitchFamily="18" charset="0"/>
              </a:rPr>
              <a:t>Feature</a:t>
            </a:r>
            <a:r>
              <a:rPr lang="tr-TR" b="0" i="0" dirty="0">
                <a:solidFill>
                  <a:srgbClr val="292929"/>
                </a:solidFill>
                <a:effectLst/>
                <a:latin typeface="Times New Roman" panose="02020603050405020304" pitchFamily="18" charset="0"/>
                <a:cs typeface="Times New Roman" panose="02020603050405020304" pitchFamily="18" charset="0"/>
              </a:rPr>
              <a:t> </a:t>
            </a:r>
            <a:r>
              <a:rPr lang="tr-TR" b="0" i="0" dirty="0" err="1">
                <a:solidFill>
                  <a:srgbClr val="292929"/>
                </a:solidFill>
                <a:effectLst/>
                <a:latin typeface="Times New Roman" panose="02020603050405020304" pitchFamily="18" charset="0"/>
                <a:cs typeface="Times New Roman" panose="02020603050405020304" pitchFamily="18" charset="0"/>
              </a:rPr>
              <a:t>Map’a</a:t>
            </a:r>
            <a:r>
              <a:rPr lang="tr-TR" b="0" i="0" dirty="0">
                <a:solidFill>
                  <a:srgbClr val="292929"/>
                </a:solidFill>
                <a:effectLst/>
                <a:latin typeface="Times New Roman" panose="02020603050405020304" pitchFamily="18" charset="0"/>
                <a:cs typeface="Times New Roman" panose="02020603050405020304" pitchFamily="18" charset="0"/>
              </a:rPr>
              <a:t> uygulandığında aşağıdaki gibi bir sonuç üretilir.</a:t>
            </a:r>
          </a:p>
          <a:p>
            <a:pPr>
              <a:buFont typeface="Wingdings" panose="05000000000000000000" pitchFamily="2" charset="2"/>
              <a:buChar char="q"/>
            </a:pPr>
            <a:endParaRPr lang="tr-TR" dirty="0">
              <a:solidFill>
                <a:srgbClr val="2929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dirty="0">
              <a:solidFill>
                <a:srgbClr val="2929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dirty="0">
              <a:solidFill>
                <a:srgbClr val="2929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tr-TR" b="0" i="0" dirty="0" err="1">
                <a:solidFill>
                  <a:srgbClr val="292929"/>
                </a:solidFill>
                <a:effectLst/>
                <a:latin typeface="source-serif-pro"/>
              </a:rPr>
              <a:t>Feature</a:t>
            </a:r>
            <a:r>
              <a:rPr lang="tr-TR" b="0" i="0" dirty="0">
                <a:solidFill>
                  <a:srgbClr val="292929"/>
                </a:solidFill>
                <a:effectLst/>
                <a:latin typeface="source-serif-pro"/>
              </a:rPr>
              <a:t> </a:t>
            </a:r>
            <a:r>
              <a:rPr lang="tr-TR" b="0" i="0" dirty="0" err="1">
                <a:solidFill>
                  <a:srgbClr val="292929"/>
                </a:solidFill>
                <a:effectLst/>
                <a:latin typeface="source-serif-pro"/>
              </a:rPr>
              <a:t>Map’taki</a:t>
            </a:r>
            <a:r>
              <a:rPr lang="tr-TR" b="0" i="0" dirty="0">
                <a:solidFill>
                  <a:srgbClr val="292929"/>
                </a:solidFill>
                <a:effectLst/>
                <a:latin typeface="source-serif-pro"/>
              </a:rPr>
              <a:t> siyah değerler negatiftir. </a:t>
            </a:r>
            <a:r>
              <a:rPr lang="tr-TR" b="0" i="0" dirty="0" err="1">
                <a:solidFill>
                  <a:srgbClr val="292929"/>
                </a:solidFill>
                <a:effectLst/>
                <a:latin typeface="source-serif-pro"/>
              </a:rPr>
              <a:t>ReLu</a:t>
            </a:r>
            <a:r>
              <a:rPr lang="tr-TR" b="0" i="0" dirty="0">
                <a:solidFill>
                  <a:srgbClr val="292929"/>
                </a:solidFill>
                <a:effectLst/>
                <a:latin typeface="source-serif-pro"/>
              </a:rPr>
              <a:t> fonksiyonu uygulandıktan sonra siyah değerler kaldırılır onun yerine 0 konur.</a:t>
            </a:r>
            <a:endParaRPr lang="tr-TR"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8A8765EB-7E27-A3F1-EDCE-C2EC291E72B0}"/>
              </a:ext>
            </a:extLst>
          </p:cNvPr>
          <p:cNvPicPr>
            <a:picLocks noChangeAspect="1"/>
          </p:cNvPicPr>
          <p:nvPr/>
        </p:nvPicPr>
        <p:blipFill>
          <a:blip r:embed="rId2"/>
          <a:stretch>
            <a:fillRect/>
          </a:stretch>
        </p:blipFill>
        <p:spPr>
          <a:xfrm>
            <a:off x="4967503" y="2431760"/>
            <a:ext cx="6014261" cy="2652201"/>
          </a:xfrm>
          <a:prstGeom prst="rect">
            <a:avLst/>
          </a:prstGeom>
        </p:spPr>
      </p:pic>
      <p:pic>
        <p:nvPicPr>
          <p:cNvPr id="7" name="Resim 6">
            <a:extLst>
              <a:ext uri="{FF2B5EF4-FFF2-40B4-BE49-F238E27FC236}">
                <a16:creationId xmlns:a16="http://schemas.microsoft.com/office/drawing/2014/main" id="{2FB39020-6C94-EAFB-A16A-2B5F72782D2C}"/>
              </a:ext>
            </a:extLst>
          </p:cNvPr>
          <p:cNvPicPr>
            <a:picLocks noChangeAspect="1"/>
          </p:cNvPicPr>
          <p:nvPr/>
        </p:nvPicPr>
        <p:blipFill rotWithShape="1">
          <a:blip r:embed="rId3"/>
          <a:srcRect l="23235" t="36340" r="52647" b="29020"/>
          <a:stretch/>
        </p:blipFill>
        <p:spPr>
          <a:xfrm>
            <a:off x="1210236" y="2570038"/>
            <a:ext cx="2940424" cy="2375647"/>
          </a:xfrm>
          <a:prstGeom prst="rect">
            <a:avLst/>
          </a:prstGeom>
        </p:spPr>
      </p:pic>
    </p:spTree>
    <p:extLst>
      <p:ext uri="{BB962C8B-B14F-4D97-AF65-F5344CB8AC3E}">
        <p14:creationId xmlns:p14="http://schemas.microsoft.com/office/powerpoint/2010/main" val="63401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4C62F9-BEF6-A4C7-C739-BDE964E202A4}"/>
              </a:ext>
            </a:extLst>
          </p:cNvPr>
          <p:cNvSpPr>
            <a:spLocks noGrp="1"/>
          </p:cNvSpPr>
          <p:nvPr>
            <p:ph type="title"/>
          </p:nvPr>
        </p:nvSpPr>
        <p:spPr/>
        <p:txBody>
          <a:bodyPr>
            <a:normAutofit/>
          </a:bodyPr>
          <a:lstStyle/>
          <a:p>
            <a:r>
              <a:rPr lang="tr-TR" sz="4000" b="1" i="0" dirty="0" err="1">
                <a:solidFill>
                  <a:srgbClr val="292929"/>
                </a:solidFill>
                <a:effectLst/>
                <a:latin typeface="Times New Roman" panose="02020603050405020304" pitchFamily="18" charset="0"/>
                <a:cs typeface="Times New Roman" panose="02020603050405020304" pitchFamily="18" charset="0"/>
              </a:rPr>
              <a:t>Pooling</a:t>
            </a:r>
            <a:r>
              <a:rPr lang="tr-TR" sz="4000" b="1" i="0" dirty="0">
                <a:solidFill>
                  <a:srgbClr val="292929"/>
                </a:solidFill>
                <a:effectLst/>
                <a:latin typeface="Times New Roman" panose="02020603050405020304" pitchFamily="18" charset="0"/>
                <a:cs typeface="Times New Roman" panose="02020603050405020304" pitchFamily="18" charset="0"/>
              </a:rPr>
              <a:t> </a:t>
            </a:r>
            <a:r>
              <a:rPr lang="tr-TR" sz="4000" b="1" i="0" dirty="0" err="1">
                <a:solidFill>
                  <a:srgbClr val="292929"/>
                </a:solidFill>
                <a:effectLst/>
                <a:latin typeface="Times New Roman" panose="02020603050405020304" pitchFamily="18" charset="0"/>
                <a:cs typeface="Times New Roman" panose="02020603050405020304" pitchFamily="18" charset="0"/>
              </a:rPr>
              <a:t>Layer</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8A4886A-798F-B31E-5019-4CD0CF2305C0}"/>
              </a:ext>
            </a:extLst>
          </p:cNvPr>
          <p:cNvSpPr>
            <a:spLocks noGrp="1"/>
          </p:cNvSpPr>
          <p:nvPr>
            <p:ph idx="1"/>
          </p:nvPr>
        </p:nvSpPr>
        <p:spPr/>
        <p:txBody>
          <a:bodyPr>
            <a:normAutofit/>
          </a:bodyPr>
          <a:lstStyle/>
          <a:p>
            <a:pPr>
              <a:buFont typeface="Wingdings" panose="05000000000000000000" pitchFamily="2" charset="2"/>
              <a:buChar char="q"/>
            </a:pPr>
            <a:r>
              <a:rPr lang="tr-TR" sz="2800" b="0" i="0" dirty="0">
                <a:solidFill>
                  <a:srgbClr val="292929"/>
                </a:solidFill>
                <a:effectLst/>
                <a:latin typeface="Times New Roman" panose="02020603050405020304" pitchFamily="18" charset="0"/>
                <a:cs typeface="Times New Roman" panose="02020603050405020304" pitchFamily="18" charset="0"/>
              </a:rPr>
              <a:t>Bu katmanın görevi, gösterimin kayma boyutunu ve ağ içindeki parametreleri ve hesaplama sayısını azaltmak içindir. Bu sayede ağdaki uyumsuzluk kontrol edilmiş olur. </a:t>
            </a:r>
          </a:p>
          <a:p>
            <a:pPr>
              <a:buFont typeface="Wingdings" panose="05000000000000000000" pitchFamily="2" charset="2"/>
              <a:buChar char="q"/>
            </a:pPr>
            <a:r>
              <a:rPr lang="tr-TR" sz="2800" b="0" i="0" dirty="0">
                <a:solidFill>
                  <a:srgbClr val="292929"/>
                </a:solidFill>
                <a:effectLst/>
                <a:latin typeface="Times New Roman" panose="02020603050405020304" pitchFamily="18" charset="0"/>
                <a:cs typeface="Times New Roman" panose="02020603050405020304" pitchFamily="18" charset="0"/>
              </a:rPr>
              <a:t>Birçok </a:t>
            </a:r>
            <a:r>
              <a:rPr lang="tr-TR" sz="2800" b="0" i="0" dirty="0" err="1">
                <a:solidFill>
                  <a:srgbClr val="292929"/>
                </a:solidFill>
                <a:effectLst/>
                <a:latin typeface="Times New Roman" panose="02020603050405020304" pitchFamily="18" charset="0"/>
                <a:cs typeface="Times New Roman" panose="02020603050405020304" pitchFamily="18" charset="0"/>
              </a:rPr>
              <a:t>Pooling</a:t>
            </a:r>
            <a:r>
              <a:rPr lang="tr-TR" sz="2800" b="0" i="0" dirty="0">
                <a:solidFill>
                  <a:srgbClr val="292929"/>
                </a:solidFill>
                <a:effectLst/>
                <a:latin typeface="Times New Roman" panose="02020603050405020304" pitchFamily="18" charset="0"/>
                <a:cs typeface="Times New Roman" panose="02020603050405020304" pitchFamily="18" charset="0"/>
              </a:rPr>
              <a:t> işlemleri vardır, fakat en popüleri </a:t>
            </a:r>
            <a:r>
              <a:rPr lang="tr-TR" sz="2800" b="0" i="0" dirty="0" err="1">
                <a:solidFill>
                  <a:srgbClr val="292929"/>
                </a:solidFill>
                <a:effectLst/>
                <a:latin typeface="Times New Roman" panose="02020603050405020304" pitchFamily="18" charset="0"/>
                <a:cs typeface="Times New Roman" panose="02020603050405020304" pitchFamily="18" charset="0"/>
              </a:rPr>
              <a:t>max</a:t>
            </a:r>
            <a:r>
              <a:rPr lang="tr-TR" sz="2800" b="0" i="0" dirty="0">
                <a:solidFill>
                  <a:srgbClr val="292929"/>
                </a:solidFill>
                <a:effectLst/>
                <a:latin typeface="Times New Roman" panose="02020603050405020304" pitchFamily="18" charset="0"/>
                <a:cs typeface="Times New Roman" panose="02020603050405020304" pitchFamily="18" charset="0"/>
              </a:rPr>
              <a:t> </a:t>
            </a:r>
            <a:r>
              <a:rPr lang="tr-TR" sz="2800" b="0" i="0" dirty="0" err="1">
                <a:solidFill>
                  <a:srgbClr val="292929"/>
                </a:solidFill>
                <a:effectLst/>
                <a:latin typeface="Times New Roman" panose="02020603050405020304" pitchFamily="18" charset="0"/>
                <a:cs typeface="Times New Roman" panose="02020603050405020304" pitchFamily="18" charset="0"/>
              </a:rPr>
              <a:t>pooling’dir</a:t>
            </a:r>
            <a:r>
              <a:rPr lang="tr-TR" sz="2800" b="0" i="0" dirty="0">
                <a:solidFill>
                  <a:srgbClr val="292929"/>
                </a:solidFill>
                <a:effectLst/>
                <a:latin typeface="Times New Roman" panose="02020603050405020304" pitchFamily="18" charset="0"/>
                <a:cs typeface="Times New Roman" panose="02020603050405020304" pitchFamily="18" charset="0"/>
              </a:rPr>
              <a:t>. Yine aynı prensipte çalışan </a:t>
            </a:r>
            <a:r>
              <a:rPr lang="tr-TR" sz="2800" b="0" i="0" dirty="0" err="1">
                <a:solidFill>
                  <a:srgbClr val="292929"/>
                </a:solidFill>
                <a:effectLst/>
                <a:latin typeface="Times New Roman" panose="02020603050405020304" pitchFamily="18" charset="0"/>
                <a:cs typeface="Times New Roman" panose="02020603050405020304" pitchFamily="18" charset="0"/>
              </a:rPr>
              <a:t>average</a:t>
            </a:r>
            <a:r>
              <a:rPr lang="tr-TR" sz="2800" b="0" i="0" dirty="0">
                <a:solidFill>
                  <a:srgbClr val="292929"/>
                </a:solidFill>
                <a:effectLst/>
                <a:latin typeface="Times New Roman" panose="02020603050405020304" pitchFamily="18" charset="0"/>
                <a:cs typeface="Times New Roman" panose="02020603050405020304" pitchFamily="18" charset="0"/>
              </a:rPr>
              <a:t> </a:t>
            </a:r>
            <a:r>
              <a:rPr lang="tr-TR" sz="2800" b="0" i="0" dirty="0" err="1">
                <a:solidFill>
                  <a:srgbClr val="292929"/>
                </a:solidFill>
                <a:effectLst/>
                <a:latin typeface="Times New Roman" panose="02020603050405020304" pitchFamily="18" charset="0"/>
                <a:cs typeface="Times New Roman" panose="02020603050405020304" pitchFamily="18" charset="0"/>
              </a:rPr>
              <a:t>pooling</a:t>
            </a:r>
            <a:r>
              <a:rPr lang="tr-TR" sz="2800" b="0" i="0" dirty="0">
                <a:solidFill>
                  <a:srgbClr val="292929"/>
                </a:solidFill>
                <a:effectLst/>
                <a:latin typeface="Times New Roman" panose="02020603050405020304" pitchFamily="18" charset="0"/>
                <a:cs typeface="Times New Roman" panose="02020603050405020304" pitchFamily="18" charset="0"/>
              </a:rPr>
              <a:t>, ve L2-norm </a:t>
            </a:r>
            <a:r>
              <a:rPr lang="tr-TR" sz="2800" b="0" i="0" dirty="0" err="1">
                <a:solidFill>
                  <a:srgbClr val="292929"/>
                </a:solidFill>
                <a:effectLst/>
                <a:latin typeface="Times New Roman" panose="02020603050405020304" pitchFamily="18" charset="0"/>
                <a:cs typeface="Times New Roman" panose="02020603050405020304" pitchFamily="18" charset="0"/>
              </a:rPr>
              <a:t>pooling</a:t>
            </a:r>
            <a:r>
              <a:rPr lang="tr-TR" sz="2800" b="0" i="0" dirty="0">
                <a:solidFill>
                  <a:srgbClr val="292929"/>
                </a:solidFill>
                <a:effectLst/>
                <a:latin typeface="Times New Roman" panose="02020603050405020304" pitchFamily="18" charset="0"/>
                <a:cs typeface="Times New Roman" panose="02020603050405020304" pitchFamily="18" charset="0"/>
              </a:rPr>
              <a:t> </a:t>
            </a:r>
            <a:r>
              <a:rPr lang="tr-TR" sz="2800" b="0" i="0" dirty="0" err="1">
                <a:solidFill>
                  <a:srgbClr val="292929"/>
                </a:solidFill>
                <a:effectLst/>
                <a:latin typeface="Times New Roman" panose="02020603050405020304" pitchFamily="18" charset="0"/>
                <a:cs typeface="Times New Roman" panose="02020603050405020304" pitchFamily="18" charset="0"/>
              </a:rPr>
              <a:t>algoritmalarıda</a:t>
            </a:r>
            <a:r>
              <a:rPr lang="tr-TR" sz="2800" b="0" i="0" dirty="0">
                <a:solidFill>
                  <a:srgbClr val="292929"/>
                </a:solidFill>
                <a:effectLst/>
                <a:latin typeface="Times New Roman" panose="02020603050405020304" pitchFamily="18" charset="0"/>
                <a:cs typeface="Times New Roman" panose="02020603050405020304" pitchFamily="18" charset="0"/>
              </a:rPr>
              <a:t> vardır.</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73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EA4B07-C3DB-3EA4-3F8A-FB45EF96F42C}"/>
              </a:ext>
            </a:extLst>
          </p:cNvPr>
          <p:cNvSpPr>
            <a:spLocks noGrp="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Örneğin</a:t>
            </a:r>
            <a:r>
              <a:rPr lang="tr-TR" sz="4000" dirty="0">
                <a:latin typeface="Times New Roman" panose="02020603050405020304" pitchFamily="18" charset="0"/>
                <a:cs typeface="Times New Roman" panose="02020603050405020304" pitchFamily="18" charset="0"/>
              </a:rPr>
              <a:t>:</a:t>
            </a:r>
          </a:p>
        </p:txBody>
      </p:sp>
      <p:sp>
        <p:nvSpPr>
          <p:cNvPr id="3" name="İçerik Yer Tutucusu 2">
            <a:extLst>
              <a:ext uri="{FF2B5EF4-FFF2-40B4-BE49-F238E27FC236}">
                <a16:creationId xmlns:a16="http://schemas.microsoft.com/office/drawing/2014/main" id="{4A49DB8F-CC8E-1965-D96A-3207F7480F55}"/>
              </a:ext>
            </a:extLst>
          </p:cNvPr>
          <p:cNvSpPr>
            <a:spLocks noGrp="1"/>
          </p:cNvSpPr>
          <p:nvPr>
            <p:ph idx="1"/>
          </p:nvPr>
        </p:nvSpPr>
        <p:spPr>
          <a:xfrm>
            <a:off x="1235963" y="2084832"/>
            <a:ext cx="9720073" cy="4023360"/>
          </a:xfrm>
        </p:spPr>
        <p:txBody>
          <a:bodyPr/>
          <a:lstStyle/>
          <a:p>
            <a:pPr>
              <a:buFont typeface="Wingdings" panose="05000000000000000000" pitchFamily="2" charset="2"/>
              <a:buChar char="q"/>
            </a:pPr>
            <a:r>
              <a:rPr lang="tr-TR" b="0" i="0" dirty="0">
                <a:solidFill>
                  <a:srgbClr val="292929"/>
                </a:solidFill>
                <a:effectLst/>
                <a:latin typeface="Times New Roman" panose="02020603050405020304" pitchFamily="18" charset="0"/>
                <a:cs typeface="Times New Roman" panose="02020603050405020304" pitchFamily="18" charset="0"/>
              </a:rPr>
              <a:t>2×2 boyutunda bir filtre oluşturalım. Bu filtreyi aşağıdaki (4×4) resim üzerinde görebilirsiniz. Resimde gördüğünüz gibi, filtre, kapsadığı alandaki en büyük sayıyı alır. Bu sayede, sinir ağının doğru karar vermesi için yeterli bilgiyi içeren daha küçük çıktıları kullanmış olur.</a:t>
            </a:r>
          </a:p>
          <a:p>
            <a:pPr>
              <a:buFont typeface="Wingdings" panose="05000000000000000000" pitchFamily="2" charset="2"/>
              <a:buChar char="q"/>
            </a:pPr>
            <a:endParaRPr lang="tr-TR"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D3EE888-7595-849A-0F39-541983C45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061" y="3584448"/>
            <a:ext cx="5715877" cy="252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31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A14FF7-D21C-0649-E93E-718F50545B32}"/>
              </a:ext>
            </a:extLst>
          </p:cNvPr>
          <p:cNvSpPr>
            <a:spLocks noGrp="1"/>
          </p:cNvSpPr>
          <p:nvPr>
            <p:ph type="title"/>
          </p:nvPr>
        </p:nvSpPr>
        <p:spPr/>
        <p:txBody>
          <a:bodyPr>
            <a:normAutofit/>
          </a:bodyPr>
          <a:lstStyle/>
          <a:p>
            <a:r>
              <a:rPr lang="tr-TR" sz="4000" b="1" i="0" dirty="0" err="1">
                <a:solidFill>
                  <a:srgbClr val="292929"/>
                </a:solidFill>
                <a:effectLst/>
                <a:latin typeface="Times New Roman" panose="02020603050405020304" pitchFamily="18" charset="0"/>
                <a:cs typeface="Times New Roman" panose="02020603050405020304" pitchFamily="18" charset="0"/>
              </a:rPr>
              <a:t>Flattening</a:t>
            </a:r>
            <a:r>
              <a:rPr lang="tr-TR" sz="4000" b="1" i="0" dirty="0">
                <a:solidFill>
                  <a:srgbClr val="292929"/>
                </a:solidFill>
                <a:effectLst/>
                <a:latin typeface="Times New Roman" panose="02020603050405020304" pitchFamily="18" charset="0"/>
                <a:cs typeface="Times New Roman" panose="02020603050405020304" pitchFamily="18" charset="0"/>
              </a:rPr>
              <a:t> </a:t>
            </a:r>
            <a:r>
              <a:rPr lang="tr-TR" sz="4000" b="1" i="0" dirty="0" err="1">
                <a:solidFill>
                  <a:srgbClr val="292929"/>
                </a:solidFill>
                <a:effectLst/>
                <a:latin typeface="Times New Roman" panose="02020603050405020304" pitchFamily="18" charset="0"/>
                <a:cs typeface="Times New Roman" panose="02020603050405020304" pitchFamily="18" charset="0"/>
              </a:rPr>
              <a:t>Layer</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092E26ED-8982-99E0-0E62-D88B7B55C80C}"/>
              </a:ext>
            </a:extLst>
          </p:cNvPr>
          <p:cNvSpPr>
            <a:spLocks noGrp="1"/>
          </p:cNvSpPr>
          <p:nvPr>
            <p:ph idx="1"/>
          </p:nvPr>
        </p:nvSpPr>
        <p:spPr>
          <a:xfrm>
            <a:off x="1024128" y="1836821"/>
            <a:ext cx="9720073" cy="2430379"/>
          </a:xfrm>
        </p:spPr>
        <p:txBody>
          <a:bodyPr>
            <a:normAutofit/>
          </a:bodyPr>
          <a:lstStyle/>
          <a:p>
            <a:pPr>
              <a:buFont typeface="Wingdings" panose="05000000000000000000" pitchFamily="2" charset="2"/>
              <a:buChar char="q"/>
            </a:pPr>
            <a:r>
              <a:rPr lang="tr-TR" sz="2400" b="0" i="0" dirty="0">
                <a:solidFill>
                  <a:srgbClr val="292929"/>
                </a:solidFill>
                <a:effectLst/>
                <a:latin typeface="Times New Roman" panose="02020603050405020304" pitchFamily="18" charset="0"/>
                <a:cs typeface="Times New Roman" panose="02020603050405020304" pitchFamily="18" charset="0"/>
              </a:rPr>
              <a:t>Bu katmanın görevi basitçe, son ve en önemli katman olan </a:t>
            </a:r>
            <a:r>
              <a:rPr lang="tr-TR" sz="2400" b="0" i="0" dirty="0" err="1">
                <a:solidFill>
                  <a:srgbClr val="292929"/>
                </a:solidFill>
                <a:effectLst/>
                <a:latin typeface="Times New Roman" panose="02020603050405020304" pitchFamily="18" charset="0"/>
                <a:cs typeface="Times New Roman" panose="02020603050405020304" pitchFamily="18" charset="0"/>
              </a:rPr>
              <a:t>Fully</a:t>
            </a:r>
            <a:r>
              <a:rPr lang="tr-TR" sz="2400" b="0" i="0" dirty="0">
                <a:solidFill>
                  <a:srgbClr val="292929"/>
                </a:solidFill>
                <a:effectLst/>
                <a:latin typeface="Times New Roman" panose="02020603050405020304" pitchFamily="18" charset="0"/>
                <a:cs typeface="Times New Roman" panose="02020603050405020304" pitchFamily="18" charset="0"/>
              </a:rPr>
              <a:t> </a:t>
            </a:r>
            <a:r>
              <a:rPr lang="tr-TR" sz="2400" b="0" i="0" dirty="0" err="1">
                <a:solidFill>
                  <a:srgbClr val="292929"/>
                </a:solidFill>
                <a:effectLst/>
                <a:latin typeface="Times New Roman" panose="02020603050405020304" pitchFamily="18" charset="0"/>
                <a:cs typeface="Times New Roman" panose="02020603050405020304" pitchFamily="18" charset="0"/>
              </a:rPr>
              <a:t>Connected</a:t>
            </a:r>
            <a:r>
              <a:rPr lang="tr-TR" sz="2400" b="0" i="0" dirty="0">
                <a:solidFill>
                  <a:srgbClr val="292929"/>
                </a:solidFill>
                <a:effectLst/>
                <a:latin typeface="Times New Roman" panose="02020603050405020304" pitchFamily="18" charset="0"/>
                <a:cs typeface="Times New Roman" panose="02020603050405020304" pitchFamily="18" charset="0"/>
              </a:rPr>
              <a:t> </a:t>
            </a:r>
            <a:r>
              <a:rPr lang="tr-TR" sz="2400" b="0" i="0" dirty="0" err="1">
                <a:solidFill>
                  <a:srgbClr val="292929"/>
                </a:solidFill>
                <a:effectLst/>
                <a:latin typeface="Times New Roman" panose="02020603050405020304" pitchFamily="18" charset="0"/>
                <a:cs typeface="Times New Roman" panose="02020603050405020304" pitchFamily="18" charset="0"/>
              </a:rPr>
              <a:t>Layer’ın</a:t>
            </a:r>
            <a:r>
              <a:rPr lang="tr-TR" sz="2400" b="0" i="0" dirty="0">
                <a:solidFill>
                  <a:srgbClr val="292929"/>
                </a:solidFill>
                <a:effectLst/>
                <a:latin typeface="Times New Roman" panose="02020603050405020304" pitchFamily="18" charset="0"/>
                <a:cs typeface="Times New Roman" panose="02020603050405020304" pitchFamily="18" charset="0"/>
              </a:rPr>
              <a:t> girişindeki verileri hazırlamaktır. Genel olarak, sinir ağları, giriş verilerini tek boyutlu bir diziden alır. </a:t>
            </a:r>
          </a:p>
          <a:p>
            <a:pPr>
              <a:buFont typeface="Wingdings" panose="05000000000000000000" pitchFamily="2" charset="2"/>
              <a:buChar char="q"/>
            </a:pPr>
            <a:r>
              <a:rPr lang="tr-TR" sz="2400" b="0" i="0" dirty="0">
                <a:solidFill>
                  <a:srgbClr val="292929"/>
                </a:solidFill>
                <a:effectLst/>
                <a:latin typeface="Times New Roman" panose="02020603050405020304" pitchFamily="18" charset="0"/>
                <a:cs typeface="Times New Roman" panose="02020603050405020304" pitchFamily="18" charset="0"/>
              </a:rPr>
              <a:t>Bu sinir ağındaki veriler ise </a:t>
            </a:r>
            <a:r>
              <a:rPr lang="tr-TR" sz="2400" b="0" i="0" dirty="0" err="1">
                <a:solidFill>
                  <a:srgbClr val="292929"/>
                </a:solidFill>
                <a:effectLst/>
                <a:latin typeface="Times New Roman" panose="02020603050405020304" pitchFamily="18" charset="0"/>
                <a:cs typeface="Times New Roman" panose="02020603050405020304" pitchFamily="18" charset="0"/>
              </a:rPr>
              <a:t>Convolutional</a:t>
            </a:r>
            <a:r>
              <a:rPr lang="tr-TR" sz="2400" b="0" i="0" dirty="0">
                <a:solidFill>
                  <a:srgbClr val="292929"/>
                </a:solidFill>
                <a:effectLst/>
                <a:latin typeface="Times New Roman" panose="02020603050405020304" pitchFamily="18" charset="0"/>
                <a:cs typeface="Times New Roman" panose="02020603050405020304" pitchFamily="18" charset="0"/>
              </a:rPr>
              <a:t> ve </a:t>
            </a:r>
            <a:r>
              <a:rPr lang="tr-TR" sz="2400" b="0" i="0" dirty="0" err="1">
                <a:solidFill>
                  <a:srgbClr val="292929"/>
                </a:solidFill>
                <a:effectLst/>
                <a:latin typeface="Times New Roman" panose="02020603050405020304" pitchFamily="18" charset="0"/>
                <a:cs typeface="Times New Roman" panose="02020603050405020304" pitchFamily="18" charset="0"/>
              </a:rPr>
              <a:t>Pooling</a:t>
            </a:r>
            <a:r>
              <a:rPr lang="tr-TR" sz="2400" b="0" i="0" dirty="0">
                <a:solidFill>
                  <a:srgbClr val="292929"/>
                </a:solidFill>
                <a:effectLst/>
                <a:latin typeface="Times New Roman" panose="02020603050405020304" pitchFamily="18" charset="0"/>
                <a:cs typeface="Times New Roman" panose="02020603050405020304" pitchFamily="18" charset="0"/>
              </a:rPr>
              <a:t> katmanından gelen </a:t>
            </a:r>
            <a:r>
              <a:rPr lang="tr-TR" sz="2400" b="0" i="0" dirty="0" err="1">
                <a:solidFill>
                  <a:srgbClr val="292929"/>
                </a:solidFill>
                <a:effectLst/>
                <a:latin typeface="Times New Roman" panose="02020603050405020304" pitchFamily="18" charset="0"/>
                <a:cs typeface="Times New Roman" panose="02020603050405020304" pitchFamily="18" charset="0"/>
              </a:rPr>
              <a:t>matrixlerin</a:t>
            </a:r>
            <a:r>
              <a:rPr lang="tr-TR" sz="2400" b="0" i="0" dirty="0">
                <a:solidFill>
                  <a:srgbClr val="292929"/>
                </a:solidFill>
                <a:effectLst/>
                <a:latin typeface="Times New Roman" panose="02020603050405020304" pitchFamily="18" charset="0"/>
                <a:cs typeface="Times New Roman" panose="02020603050405020304" pitchFamily="18" charset="0"/>
              </a:rPr>
              <a:t> tek boyutlu diziye çevrilmiş halidir.</a:t>
            </a:r>
            <a:endParaRPr lang="tr-TR" sz="2400"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F242EBAC-11FF-F9AB-70F2-48B1C3227EA0}"/>
              </a:ext>
            </a:extLst>
          </p:cNvPr>
          <p:cNvPicPr>
            <a:picLocks noChangeAspect="1"/>
          </p:cNvPicPr>
          <p:nvPr/>
        </p:nvPicPr>
        <p:blipFill>
          <a:blip r:embed="rId2"/>
          <a:stretch>
            <a:fillRect/>
          </a:stretch>
        </p:blipFill>
        <p:spPr>
          <a:xfrm>
            <a:off x="4442590" y="3766181"/>
            <a:ext cx="3306819" cy="2722615"/>
          </a:xfrm>
          <a:prstGeom prst="rect">
            <a:avLst/>
          </a:prstGeom>
        </p:spPr>
      </p:pic>
    </p:spTree>
    <p:extLst>
      <p:ext uri="{BB962C8B-B14F-4D97-AF65-F5344CB8AC3E}">
        <p14:creationId xmlns:p14="http://schemas.microsoft.com/office/powerpoint/2010/main" val="96944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CFEB43-1A09-DE5A-F9F0-3FCB1C08036D}"/>
              </a:ext>
            </a:extLst>
          </p:cNvPr>
          <p:cNvSpPr>
            <a:spLocks noGrp="1"/>
          </p:cNvSpPr>
          <p:nvPr>
            <p:ph type="title"/>
          </p:nvPr>
        </p:nvSpPr>
        <p:spPr/>
        <p:txBody>
          <a:bodyPr>
            <a:normAutofit/>
          </a:bodyPr>
          <a:lstStyle/>
          <a:p>
            <a:r>
              <a:rPr lang="tr-TR" sz="4000" b="1" i="0" dirty="0" err="1">
                <a:solidFill>
                  <a:srgbClr val="292929"/>
                </a:solidFill>
                <a:effectLst/>
                <a:latin typeface="Times New Roman" panose="02020603050405020304" pitchFamily="18" charset="0"/>
                <a:cs typeface="Times New Roman" panose="02020603050405020304" pitchFamily="18" charset="0"/>
              </a:rPr>
              <a:t>Fully-Connected</a:t>
            </a:r>
            <a:r>
              <a:rPr lang="tr-TR" sz="4000" b="1" i="0" dirty="0">
                <a:solidFill>
                  <a:srgbClr val="292929"/>
                </a:solidFill>
                <a:effectLst/>
                <a:latin typeface="Times New Roman" panose="02020603050405020304" pitchFamily="18" charset="0"/>
                <a:cs typeface="Times New Roman" panose="02020603050405020304" pitchFamily="18" charset="0"/>
              </a:rPr>
              <a:t> </a:t>
            </a:r>
            <a:r>
              <a:rPr lang="tr-TR" sz="4000" b="1" i="0" dirty="0" err="1">
                <a:solidFill>
                  <a:srgbClr val="292929"/>
                </a:solidFill>
                <a:effectLst/>
                <a:latin typeface="Times New Roman" panose="02020603050405020304" pitchFamily="18" charset="0"/>
                <a:cs typeface="Times New Roman" panose="02020603050405020304" pitchFamily="18" charset="0"/>
              </a:rPr>
              <a:t>Layer</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A09AA009-D8D1-7392-22FB-18C99867C4FF}"/>
              </a:ext>
            </a:extLst>
          </p:cNvPr>
          <p:cNvSpPr>
            <a:spLocks noGrp="1"/>
          </p:cNvSpPr>
          <p:nvPr>
            <p:ph idx="1"/>
          </p:nvPr>
        </p:nvSpPr>
        <p:spPr/>
        <p:txBody>
          <a:bodyPr/>
          <a:lstStyle/>
          <a:p>
            <a:pPr fontAlgn="base">
              <a:buFont typeface="Wingdings" panose="05000000000000000000" pitchFamily="2" charset="2"/>
              <a:buChar char="q"/>
            </a:pPr>
            <a:r>
              <a:rPr lang="tr-TR" b="0" i="0" dirty="0" err="1">
                <a:solidFill>
                  <a:srgbClr val="404040"/>
                </a:solidFill>
                <a:effectLst/>
                <a:latin typeface="Times New Roman" panose="02020603050405020304" pitchFamily="18" charset="0"/>
                <a:cs typeface="Times New Roman" panose="02020603050405020304" pitchFamily="18" charset="0"/>
              </a:rPr>
              <a:t>Fully</a:t>
            </a:r>
            <a:r>
              <a:rPr lang="tr-TR" b="0" i="0" dirty="0">
                <a:solidFill>
                  <a:srgbClr val="404040"/>
                </a:solidFill>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connected</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layer</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artificial</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neural</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network’ün</a:t>
            </a:r>
            <a:r>
              <a:rPr lang="tr-TR" b="0" i="0" dirty="0">
                <a:effectLst/>
                <a:latin typeface="Times New Roman" panose="02020603050405020304" pitchFamily="18" charset="0"/>
                <a:cs typeface="Times New Roman" panose="02020603050405020304" pitchFamily="18" charset="0"/>
              </a:rPr>
              <a:t> olduğu kısımdır. Yapay sinir ağlarıyla öğrenmenin gerçekleştiği </a:t>
            </a:r>
            <a:r>
              <a:rPr lang="tr-TR" b="0" i="0" dirty="0" err="1">
                <a:effectLst/>
                <a:latin typeface="Times New Roman" panose="02020603050405020304" pitchFamily="18" charset="0"/>
                <a:cs typeface="Times New Roman" panose="02020603050405020304" pitchFamily="18" charset="0"/>
              </a:rPr>
              <a:t>layerdır</a:t>
            </a:r>
            <a:r>
              <a:rPr lang="tr-TR" b="0" i="0" dirty="0">
                <a:effectLst/>
                <a:latin typeface="Times New Roman" panose="02020603050405020304" pitchFamily="18" charset="0"/>
                <a:cs typeface="Times New Roman" panose="02020603050405020304" pitchFamily="18" charset="0"/>
              </a:rPr>
              <a:t>. Dolayısıyla </a:t>
            </a:r>
            <a:r>
              <a:rPr lang="tr-TR" dirty="0" err="1">
                <a:latin typeface="Times New Roman" panose="02020603050405020304" pitchFamily="18" charset="0"/>
                <a:cs typeface="Times New Roman" panose="02020603050405020304" pitchFamily="18" charset="0"/>
              </a:rPr>
              <a:t>logistic</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regression</a:t>
            </a:r>
            <a:r>
              <a:rPr lang="tr-TR" b="0" i="0" dirty="0" err="1">
                <a:effectLst/>
                <a:latin typeface="Times New Roman" panose="02020603050405020304" pitchFamily="18" charset="0"/>
                <a:cs typeface="Times New Roman" panose="02020603050405020304" pitchFamily="18" charset="0"/>
              </a:rPr>
              <a:t>‘da</a:t>
            </a:r>
            <a:r>
              <a:rPr lang="tr-TR" b="0" i="0" dirty="0">
                <a:effectLst/>
                <a:latin typeface="Times New Roman" panose="02020603050405020304" pitchFamily="18" charset="0"/>
                <a:cs typeface="Times New Roman" panose="02020603050405020304" pitchFamily="18" charset="0"/>
              </a:rPr>
              <a:t> olduğu gibi </a:t>
            </a:r>
            <a:r>
              <a:rPr lang="tr-TR" b="0" i="0" dirty="0" err="1">
                <a:effectLst/>
                <a:latin typeface="Times New Roman" panose="02020603050405020304" pitchFamily="18" charset="0"/>
                <a:cs typeface="Times New Roman" panose="02020603050405020304" pitchFamily="18" charset="0"/>
              </a:rPr>
              <a:t>forward</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propagation</a:t>
            </a:r>
            <a:r>
              <a:rPr lang="tr-TR" b="0" i="0" dirty="0">
                <a:effectLst/>
                <a:latin typeface="Times New Roman" panose="02020603050405020304" pitchFamily="18" charset="0"/>
                <a:cs typeface="Times New Roman" panose="02020603050405020304" pitchFamily="18" charset="0"/>
              </a:rPr>
              <a:t> ve </a:t>
            </a:r>
            <a:r>
              <a:rPr lang="tr-TR" b="0" i="0" dirty="0" err="1">
                <a:effectLst/>
                <a:latin typeface="Times New Roman" panose="02020603050405020304" pitchFamily="18" charset="0"/>
                <a:cs typeface="Times New Roman" panose="02020603050405020304" pitchFamily="18" charset="0"/>
              </a:rPr>
              <a:t>backward</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propagation</a:t>
            </a:r>
            <a:r>
              <a:rPr lang="tr-TR" b="0" i="0" dirty="0">
                <a:effectLst/>
                <a:latin typeface="Times New Roman" panose="02020603050405020304" pitchFamily="18" charset="0"/>
                <a:cs typeface="Times New Roman" panose="02020603050405020304" pitchFamily="18" charset="0"/>
              </a:rPr>
              <a:t> bu katmanda gerçekleşir.</a:t>
            </a:r>
          </a:p>
          <a:p>
            <a:endParaRPr lang="tr-TR" dirty="0"/>
          </a:p>
        </p:txBody>
      </p:sp>
      <p:pic>
        <p:nvPicPr>
          <p:cNvPr id="4" name="Resim 3">
            <a:extLst>
              <a:ext uri="{FF2B5EF4-FFF2-40B4-BE49-F238E27FC236}">
                <a16:creationId xmlns:a16="http://schemas.microsoft.com/office/drawing/2014/main" id="{387C7FA0-9BA5-EDDE-163D-B813FBB33019}"/>
              </a:ext>
            </a:extLst>
          </p:cNvPr>
          <p:cNvPicPr>
            <a:picLocks noChangeAspect="1"/>
          </p:cNvPicPr>
          <p:nvPr/>
        </p:nvPicPr>
        <p:blipFill>
          <a:blip r:embed="rId2"/>
          <a:stretch>
            <a:fillRect/>
          </a:stretch>
        </p:blipFill>
        <p:spPr>
          <a:xfrm>
            <a:off x="2829426" y="3589420"/>
            <a:ext cx="6533148" cy="3070579"/>
          </a:xfrm>
          <a:prstGeom prst="rect">
            <a:avLst/>
          </a:prstGeom>
        </p:spPr>
      </p:pic>
    </p:spTree>
    <p:extLst>
      <p:ext uri="{BB962C8B-B14F-4D97-AF65-F5344CB8AC3E}">
        <p14:creationId xmlns:p14="http://schemas.microsoft.com/office/powerpoint/2010/main" val="7189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789984-3027-F614-1DC5-AC74F6974F22}"/>
              </a:ext>
            </a:extLst>
          </p:cNvPr>
          <p:cNvSpPr>
            <a:spLocks noGrp="1"/>
          </p:cNvSpPr>
          <p:nvPr>
            <p:ph type="title"/>
          </p:nvPr>
        </p:nvSpPr>
        <p:spPr/>
        <p:txBody>
          <a:bodyPr/>
          <a:lstStyle/>
          <a:p>
            <a:r>
              <a:rPr lang="tr-TR" dirty="0"/>
              <a:t>sonuçlar</a:t>
            </a:r>
          </a:p>
        </p:txBody>
      </p:sp>
      <p:pic>
        <p:nvPicPr>
          <p:cNvPr id="4" name="İçerik Yer Tutucusu 3">
            <a:extLst>
              <a:ext uri="{FF2B5EF4-FFF2-40B4-BE49-F238E27FC236}">
                <a16:creationId xmlns:a16="http://schemas.microsoft.com/office/drawing/2014/main" id="{BA3FF77E-1CD7-2E9A-A92C-3F4C6CD38587}"/>
              </a:ext>
            </a:extLst>
          </p:cNvPr>
          <p:cNvPicPr>
            <a:picLocks noGrp="1" noChangeAspect="1"/>
          </p:cNvPicPr>
          <p:nvPr>
            <p:ph idx="1"/>
          </p:nvPr>
        </p:nvPicPr>
        <p:blipFill>
          <a:blip r:embed="rId2"/>
          <a:stretch>
            <a:fillRect/>
          </a:stretch>
        </p:blipFill>
        <p:spPr>
          <a:xfrm>
            <a:off x="1588336" y="2982738"/>
            <a:ext cx="4762088" cy="2836335"/>
          </a:xfrm>
          <a:prstGeom prst="rect">
            <a:avLst/>
          </a:prstGeom>
        </p:spPr>
      </p:pic>
      <p:pic>
        <p:nvPicPr>
          <p:cNvPr id="5" name="Resim 4">
            <a:extLst>
              <a:ext uri="{FF2B5EF4-FFF2-40B4-BE49-F238E27FC236}">
                <a16:creationId xmlns:a16="http://schemas.microsoft.com/office/drawing/2014/main" id="{F12F32CC-1569-DA95-5F9A-A05B696DED20}"/>
              </a:ext>
            </a:extLst>
          </p:cNvPr>
          <p:cNvPicPr>
            <a:picLocks noChangeAspect="1"/>
          </p:cNvPicPr>
          <p:nvPr/>
        </p:nvPicPr>
        <p:blipFill>
          <a:blip r:embed="rId3"/>
          <a:stretch>
            <a:fillRect/>
          </a:stretch>
        </p:blipFill>
        <p:spPr>
          <a:xfrm>
            <a:off x="7127549" y="2553172"/>
            <a:ext cx="3616651" cy="3695465"/>
          </a:xfrm>
          <a:prstGeom prst="rect">
            <a:avLst/>
          </a:prstGeom>
        </p:spPr>
      </p:pic>
      <p:sp>
        <p:nvSpPr>
          <p:cNvPr id="6" name="Metin kutusu 5">
            <a:extLst>
              <a:ext uri="{FF2B5EF4-FFF2-40B4-BE49-F238E27FC236}">
                <a16:creationId xmlns:a16="http://schemas.microsoft.com/office/drawing/2014/main" id="{9D0AC868-0999-F94B-1781-C66DC0A5425C}"/>
              </a:ext>
            </a:extLst>
          </p:cNvPr>
          <p:cNvSpPr txBox="1"/>
          <p:nvPr/>
        </p:nvSpPr>
        <p:spPr>
          <a:xfrm>
            <a:off x="1024128" y="2087763"/>
            <a:ext cx="6621505" cy="369332"/>
          </a:xfrm>
          <a:prstGeom prst="rect">
            <a:avLst/>
          </a:prstGeom>
          <a:noFill/>
        </p:spPr>
        <p:txBody>
          <a:bodyPr wrap="square">
            <a:spAutoFit/>
          </a:bodyPr>
          <a:lstStyle/>
          <a:p>
            <a:pPr marL="285750" indent="-285750">
              <a:buClr>
                <a:schemeClr val="accent1"/>
              </a:buClr>
              <a:buFont typeface="Wingdings" panose="05000000000000000000" pitchFamily="2" charset="2"/>
              <a:buChar char="q"/>
            </a:pPr>
            <a:r>
              <a:rPr lang="tr-TR" dirty="0"/>
              <a:t>CNN algoritması, 100 </a:t>
            </a:r>
            <a:r>
              <a:rPr lang="tr-TR" dirty="0" err="1"/>
              <a:t>epoch</a:t>
            </a:r>
            <a:r>
              <a:rPr lang="tr-TR" dirty="0"/>
              <a:t> ile eğitildiğinde </a:t>
            </a:r>
            <a:r>
              <a:rPr lang="tr-TR" dirty="0" err="1"/>
              <a:t>accuracy</a:t>
            </a:r>
            <a:r>
              <a:rPr lang="tr-TR" dirty="0"/>
              <a:t>: 0.7912</a:t>
            </a:r>
          </a:p>
        </p:txBody>
      </p:sp>
    </p:spTree>
    <p:extLst>
      <p:ext uri="{BB962C8B-B14F-4D97-AF65-F5344CB8AC3E}">
        <p14:creationId xmlns:p14="http://schemas.microsoft.com/office/powerpoint/2010/main" val="319669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709D54-29C9-3013-67BA-29EA14FEC276}"/>
              </a:ext>
            </a:extLst>
          </p:cNvPr>
          <p:cNvSpPr>
            <a:spLocks noGrp="1"/>
          </p:cNvSpPr>
          <p:nvPr>
            <p:ph idx="1"/>
          </p:nvPr>
        </p:nvSpPr>
        <p:spPr>
          <a:xfrm>
            <a:off x="1235963" y="4867836"/>
            <a:ext cx="9720073" cy="1479176"/>
          </a:xfrm>
        </p:spPr>
        <p:txBody>
          <a:bodyPr/>
          <a:lstStyle/>
          <a:p>
            <a:r>
              <a:rPr lang="tr-TR" dirty="0">
                <a:latin typeface="Times New Roman" panose="02020603050405020304" pitchFamily="18" charset="0"/>
                <a:cs typeface="Times New Roman" panose="02020603050405020304" pitchFamily="18" charset="0"/>
              </a:rPr>
              <a:t>İnsan kulağının belirli sesleri, iletişimdeki sesleri (konuşmaları) algılama özelliği vardır. Kulağın duyma görevini yeterince yerine getirememe haline "İşitme kaybı" denir. Bireyin herhangi bir frekansta verilen sesi işitmemesi durumunda "İşitme engeli" var demektir. </a:t>
            </a:r>
          </a:p>
        </p:txBody>
      </p:sp>
      <p:pic>
        <p:nvPicPr>
          <p:cNvPr id="1026" name="Picture 2" descr="İşitme Yetersizliği | Osmaniye Özel Şirinler Rehabilitasyon Merkezi">
            <a:extLst>
              <a:ext uri="{FF2B5EF4-FFF2-40B4-BE49-F238E27FC236}">
                <a16:creationId xmlns:a16="http://schemas.microsoft.com/office/drawing/2014/main" id="{10B303E8-C91B-51D8-65FC-73C6C6A1C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794" y="1156448"/>
            <a:ext cx="4036410" cy="279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8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F932C9-75CF-14DF-C9E0-EC925AE1A32C}"/>
              </a:ext>
            </a:extLst>
          </p:cNvPr>
          <p:cNvSpPr>
            <a:spLocks noGrp="1"/>
          </p:cNvSpPr>
          <p:nvPr>
            <p:ph idx="1"/>
          </p:nvPr>
        </p:nvSpPr>
        <p:spPr>
          <a:xfrm>
            <a:off x="1474694" y="4751296"/>
            <a:ext cx="9242612" cy="1389528"/>
          </a:xfrm>
        </p:spPr>
        <p:txBody>
          <a:bodyPr>
            <a:noAutofit/>
          </a:bodyPr>
          <a:lstStyle/>
          <a:p>
            <a:r>
              <a:rPr lang="tr-TR" dirty="0">
                <a:latin typeface="Times New Roman" panose="02020603050405020304" pitchFamily="18" charset="0"/>
                <a:cs typeface="Times New Roman" panose="02020603050405020304" pitchFamily="18" charset="0"/>
              </a:rPr>
              <a:t>Türkiye’de Engelli İstatistik Bülteni 2022 Ağustos ayı raporuna göre hayatta kalan ve engelli olarak yetkili hastanelerden rapor alarak ulusal veri sistemine kayıtlı olan işitme engelli kişi sayısı; 179.867 kişidir. İşitme engelli bireylerin en büyük sorunlarının başında iletişim gelmektedir. İşitme engelli bireyler toplumun her alanında iletişim kurabilmek için çevirmene ihtiyaç duyarlar.</a:t>
            </a:r>
          </a:p>
        </p:txBody>
      </p:sp>
      <p:pic>
        <p:nvPicPr>
          <p:cNvPr id="2050" name="Picture 2" descr="İşitme Engelli İnsanlarla Nasıl İletişim Kurabiliriz?">
            <a:extLst>
              <a:ext uri="{FF2B5EF4-FFF2-40B4-BE49-F238E27FC236}">
                <a16:creationId xmlns:a16="http://schemas.microsoft.com/office/drawing/2014/main" id="{FC1F83C8-D3C2-0DDC-DB0B-F58E7624E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260" y="818030"/>
            <a:ext cx="5765480" cy="318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65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95851-61D1-E176-8892-B0E6D21A8138}"/>
              </a:ext>
            </a:extLst>
          </p:cNvPr>
          <p:cNvSpPr>
            <a:spLocks noGrp="1"/>
          </p:cNvSpPr>
          <p:nvPr>
            <p:ph type="title"/>
          </p:nvPr>
        </p:nvSpPr>
        <p:spPr/>
        <p:txBody>
          <a:bodyPr/>
          <a:lstStyle/>
          <a:p>
            <a:r>
              <a:rPr lang="tr-TR" dirty="0" err="1"/>
              <a:t>American</a:t>
            </a:r>
            <a:r>
              <a:rPr lang="tr-TR" dirty="0"/>
              <a:t> </a:t>
            </a:r>
            <a:r>
              <a:rPr lang="tr-TR" dirty="0" err="1"/>
              <a:t>sign</a:t>
            </a:r>
            <a:r>
              <a:rPr lang="tr-TR" dirty="0"/>
              <a:t> </a:t>
            </a:r>
            <a:r>
              <a:rPr lang="tr-TR" dirty="0" err="1"/>
              <a:t>language</a:t>
            </a:r>
            <a:r>
              <a:rPr lang="tr-TR" dirty="0"/>
              <a:t> (ASL)</a:t>
            </a:r>
          </a:p>
        </p:txBody>
      </p:sp>
      <p:pic>
        <p:nvPicPr>
          <p:cNvPr id="3074" name="Picture 2" descr="Amerikan İşaret Dili Alfabe Auslan, Asl Alfabe s, açı, beyaz, ingilizce png  | PNGWing">
            <a:extLst>
              <a:ext uri="{FF2B5EF4-FFF2-40B4-BE49-F238E27FC236}">
                <a16:creationId xmlns:a16="http://schemas.microsoft.com/office/drawing/2014/main" id="{7AF4C7ED-58F6-AFE1-AD3F-F7F1AFD7E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1462" y="2250059"/>
            <a:ext cx="520521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58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C85931-1088-F9EA-1BD2-E595DE0363F1}"/>
              </a:ext>
            </a:extLst>
          </p:cNvPr>
          <p:cNvSpPr>
            <a:spLocks noGrp="1"/>
          </p:cNvSpPr>
          <p:nvPr>
            <p:ph type="title"/>
          </p:nvPr>
        </p:nvSpPr>
        <p:spPr/>
        <p:txBody>
          <a:bodyPr/>
          <a:lstStyle/>
          <a:p>
            <a:r>
              <a:rPr lang="tr-TR" dirty="0"/>
              <a:t>Veri seti örnek görüntüsü</a:t>
            </a:r>
          </a:p>
        </p:txBody>
      </p:sp>
      <p:pic>
        <p:nvPicPr>
          <p:cNvPr id="5" name="İçerik Yer Tutucusu 4">
            <a:extLst>
              <a:ext uri="{FF2B5EF4-FFF2-40B4-BE49-F238E27FC236}">
                <a16:creationId xmlns:a16="http://schemas.microsoft.com/office/drawing/2014/main" id="{A2576955-1709-5AAE-A984-339148678D03}"/>
              </a:ext>
            </a:extLst>
          </p:cNvPr>
          <p:cNvPicPr>
            <a:picLocks noGrp="1" noChangeAspect="1"/>
          </p:cNvPicPr>
          <p:nvPr>
            <p:ph idx="1"/>
          </p:nvPr>
        </p:nvPicPr>
        <p:blipFill rotWithShape="1">
          <a:blip r:embed="rId2"/>
          <a:srcRect l="6457" t="23846" r="55686" b="9077"/>
          <a:stretch/>
        </p:blipFill>
        <p:spPr>
          <a:xfrm>
            <a:off x="1541929" y="1879742"/>
            <a:ext cx="4554071" cy="4538987"/>
          </a:xfrm>
        </p:spPr>
      </p:pic>
      <p:sp>
        <p:nvSpPr>
          <p:cNvPr id="7" name="Metin kutusu 6">
            <a:extLst>
              <a:ext uri="{FF2B5EF4-FFF2-40B4-BE49-F238E27FC236}">
                <a16:creationId xmlns:a16="http://schemas.microsoft.com/office/drawing/2014/main" id="{4344F933-7D0C-503E-277A-21AAF3887D4E}"/>
              </a:ext>
            </a:extLst>
          </p:cNvPr>
          <p:cNvSpPr txBox="1"/>
          <p:nvPr/>
        </p:nvSpPr>
        <p:spPr>
          <a:xfrm>
            <a:off x="6595871" y="2779629"/>
            <a:ext cx="4769223" cy="2739211"/>
          </a:xfrm>
          <a:prstGeom prst="rect">
            <a:avLst/>
          </a:prstGeom>
          <a:noFill/>
        </p:spPr>
        <p:txBody>
          <a:bodyPr wrap="square">
            <a:spAutoFit/>
          </a:bodyPr>
          <a:lstStyle/>
          <a:p>
            <a:pPr marL="342900" indent="-342900">
              <a:buClr>
                <a:schemeClr val="accent1"/>
              </a:buClr>
              <a:buFont typeface="Wingdings" panose="05000000000000000000" pitchFamily="2" charset="2"/>
              <a:buChar char="q"/>
            </a:pPr>
            <a:r>
              <a:rPr lang="tr-TR" sz="2200" dirty="0">
                <a:latin typeface="Times New Roman" panose="02020603050405020304" pitchFamily="18" charset="0"/>
                <a:cs typeface="Times New Roman" panose="02020603050405020304" pitchFamily="18" charset="0"/>
              </a:rPr>
              <a:t>36 sınıf</a:t>
            </a:r>
          </a:p>
          <a:p>
            <a:pPr marL="342900" indent="-342900">
              <a:buClr>
                <a:schemeClr val="accent1"/>
              </a:buClr>
              <a:buFont typeface="Wingdings" panose="05000000000000000000" pitchFamily="2" charset="2"/>
              <a:buChar char="q"/>
            </a:pPr>
            <a:r>
              <a:rPr lang="tr-TR" sz="2200" dirty="0">
                <a:latin typeface="Times New Roman" panose="02020603050405020304" pitchFamily="18" charset="0"/>
                <a:cs typeface="Times New Roman" panose="02020603050405020304" pitchFamily="18" charset="0"/>
              </a:rPr>
              <a:t>2515 görüntü</a:t>
            </a:r>
          </a:p>
          <a:p>
            <a:pPr marL="342900" indent="-342900">
              <a:buClr>
                <a:schemeClr val="accent1"/>
              </a:buClr>
              <a:buFont typeface="Wingdings" panose="05000000000000000000" pitchFamily="2" charset="2"/>
              <a:buChar char="q"/>
            </a:pPr>
            <a:r>
              <a:rPr lang="tr-TR" sz="2200" dirty="0">
                <a:latin typeface="Times New Roman" panose="02020603050405020304" pitchFamily="18" charset="0"/>
                <a:cs typeface="Times New Roman" panose="02020603050405020304" pitchFamily="18" charset="0"/>
              </a:rPr>
              <a:t>2264 eğitim verisi</a:t>
            </a:r>
          </a:p>
          <a:p>
            <a:pPr marL="342900" indent="-342900">
              <a:buClr>
                <a:schemeClr val="accent1"/>
              </a:buClr>
              <a:buFont typeface="Wingdings" panose="05000000000000000000" pitchFamily="2" charset="2"/>
              <a:buChar char="q"/>
            </a:pPr>
            <a:r>
              <a:rPr lang="tr-TR" sz="2200" dirty="0">
                <a:latin typeface="Times New Roman" panose="02020603050405020304" pitchFamily="18" charset="0"/>
                <a:cs typeface="Times New Roman" panose="02020603050405020304" pitchFamily="18" charset="0"/>
              </a:rPr>
              <a:t>251 test verisi</a:t>
            </a:r>
          </a:p>
          <a:p>
            <a:pPr marL="342900" indent="-342900">
              <a:buClr>
                <a:schemeClr val="accent1"/>
              </a:buClr>
              <a:buFont typeface="Wingdings" panose="05000000000000000000" pitchFamily="2" charset="2"/>
              <a:buChar char="q"/>
            </a:pPr>
            <a:r>
              <a:rPr lang="tr-TR" sz="2200" dirty="0">
                <a:latin typeface="Times New Roman" panose="02020603050405020304" pitchFamily="18" charset="0"/>
                <a:cs typeface="Times New Roman" panose="02020603050405020304" pitchFamily="18" charset="0"/>
              </a:rPr>
              <a:t>5 kişinin yaptığı el hareketleri ile elde edilmiş</a:t>
            </a:r>
          </a:p>
          <a:p>
            <a:pPr marL="342900" indent="-342900">
              <a:buClr>
                <a:schemeClr val="accent1"/>
              </a:buClr>
              <a:buFont typeface="Wingdings" panose="05000000000000000000" pitchFamily="2" charset="2"/>
              <a:buChar char="q"/>
            </a:pPr>
            <a:r>
              <a:rPr lang="tr-TR" sz="2200" dirty="0">
                <a:latin typeface="Times New Roman" panose="02020603050405020304" pitchFamily="18" charset="0"/>
                <a:cs typeface="Times New Roman" panose="02020603050405020304" pitchFamily="18" charset="0"/>
              </a:rPr>
              <a:t>Sayı +  Harf</a:t>
            </a:r>
          </a:p>
          <a:p>
            <a:endParaRPr lang="tr-TR" dirty="0"/>
          </a:p>
        </p:txBody>
      </p:sp>
    </p:spTree>
    <p:extLst>
      <p:ext uri="{BB962C8B-B14F-4D97-AF65-F5344CB8AC3E}">
        <p14:creationId xmlns:p14="http://schemas.microsoft.com/office/powerpoint/2010/main" val="322870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D9D993-E5AB-97D0-418B-4ED927B9214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YAPAY SİNİR AĞI NEDİR?</a:t>
            </a:r>
          </a:p>
        </p:txBody>
      </p:sp>
      <p:sp>
        <p:nvSpPr>
          <p:cNvPr id="3" name="İçerik Yer Tutucusu 2">
            <a:extLst>
              <a:ext uri="{FF2B5EF4-FFF2-40B4-BE49-F238E27FC236}">
                <a16:creationId xmlns:a16="http://schemas.microsoft.com/office/drawing/2014/main" id="{5E851F39-0A87-11AB-8D29-30F5E91A9D45}"/>
              </a:ext>
            </a:extLst>
          </p:cNvPr>
          <p:cNvSpPr>
            <a:spLocks noGrp="1"/>
          </p:cNvSpPr>
          <p:nvPr>
            <p:ph idx="1"/>
          </p:nvPr>
        </p:nvSpPr>
        <p:spPr>
          <a:xfrm>
            <a:off x="1024128" y="2286000"/>
            <a:ext cx="10056248" cy="4023360"/>
          </a:xfrm>
        </p:spPr>
        <p:txBody>
          <a:bodyPr/>
          <a:lstStyle/>
          <a:p>
            <a:pPr algn="l">
              <a:buFont typeface="Wingdings" panose="05000000000000000000" pitchFamily="2" charset="2"/>
              <a:buChar char="q"/>
            </a:pPr>
            <a:r>
              <a:rPr lang="tr-TR" sz="2800" dirty="0">
                <a:solidFill>
                  <a:srgbClr val="292929"/>
                </a:solidFill>
                <a:latin typeface="Times New Roman" panose="02020603050405020304" pitchFamily="18" charset="0"/>
                <a:cs typeface="Times New Roman" panose="02020603050405020304" pitchFamily="18" charset="0"/>
              </a:rPr>
              <a:t>Y</a:t>
            </a:r>
            <a:r>
              <a:rPr lang="tr-TR" sz="2800" b="0" i="0" dirty="0">
                <a:solidFill>
                  <a:srgbClr val="292929"/>
                </a:solidFill>
                <a:effectLst/>
                <a:latin typeface="Times New Roman" panose="02020603050405020304" pitchFamily="18" charset="0"/>
                <a:cs typeface="Times New Roman" panose="02020603050405020304" pitchFamily="18" charset="0"/>
              </a:rPr>
              <a:t>apay sinir ağları, insan beyninin işleyişini baz alarak oluşturulmuş modellerdir. Bu yapıda öğrenme işleminin gerçekleştirilmesi, bu öğretilerin yorumlanması ve bu yorum sonucunda sistemin otonom bir şekilde karar vermesi amaçlanmıştır. Bu yapı temelde 3 katmandan meydana gelir.</a:t>
            </a:r>
          </a:p>
          <a:p>
            <a:pPr algn="l">
              <a:buFont typeface="Wingdings" panose="05000000000000000000" pitchFamily="2" charset="2"/>
              <a:buChar char="q"/>
            </a:pPr>
            <a:r>
              <a:rPr lang="tr-TR" sz="2800" b="0" i="0" dirty="0" err="1">
                <a:solidFill>
                  <a:srgbClr val="292929"/>
                </a:solidFill>
                <a:effectLst/>
                <a:latin typeface="Times New Roman" panose="02020603050405020304" pitchFamily="18" charset="0"/>
                <a:cs typeface="Times New Roman" panose="02020603050405020304" pitchFamily="18" charset="0"/>
              </a:rPr>
              <a:t>Input</a:t>
            </a:r>
            <a:r>
              <a:rPr lang="tr-TR" sz="2800" b="0" i="0" dirty="0">
                <a:solidFill>
                  <a:srgbClr val="292929"/>
                </a:solidFill>
                <a:effectLst/>
                <a:latin typeface="Times New Roman" panose="02020603050405020304" pitchFamily="18" charset="0"/>
                <a:cs typeface="Times New Roman" panose="02020603050405020304" pitchFamily="18" charset="0"/>
              </a:rPr>
              <a:t> </a:t>
            </a:r>
            <a:r>
              <a:rPr lang="tr-TR" sz="2800" b="0" i="0" dirty="0" err="1">
                <a:solidFill>
                  <a:srgbClr val="292929"/>
                </a:solidFill>
                <a:effectLst/>
                <a:latin typeface="Times New Roman" panose="02020603050405020304" pitchFamily="18" charset="0"/>
                <a:cs typeface="Times New Roman" panose="02020603050405020304" pitchFamily="18" charset="0"/>
              </a:rPr>
              <a:t>Layer</a:t>
            </a:r>
            <a:endParaRPr lang="tr-TR" sz="28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tr-TR" sz="2800" b="0" i="0" dirty="0" err="1">
                <a:solidFill>
                  <a:srgbClr val="292929"/>
                </a:solidFill>
                <a:effectLst/>
                <a:latin typeface="Times New Roman" panose="02020603050405020304" pitchFamily="18" charset="0"/>
                <a:cs typeface="Times New Roman" panose="02020603050405020304" pitchFamily="18" charset="0"/>
              </a:rPr>
              <a:t>Hidden</a:t>
            </a:r>
            <a:r>
              <a:rPr lang="tr-TR" sz="2800" b="0" i="0" dirty="0">
                <a:solidFill>
                  <a:srgbClr val="292929"/>
                </a:solidFill>
                <a:effectLst/>
                <a:latin typeface="Times New Roman" panose="02020603050405020304" pitchFamily="18" charset="0"/>
                <a:cs typeface="Times New Roman" panose="02020603050405020304" pitchFamily="18" charset="0"/>
              </a:rPr>
              <a:t> </a:t>
            </a:r>
            <a:r>
              <a:rPr lang="tr-TR" sz="2800" b="0" i="0" dirty="0" err="1">
                <a:solidFill>
                  <a:srgbClr val="292929"/>
                </a:solidFill>
                <a:effectLst/>
                <a:latin typeface="Times New Roman" panose="02020603050405020304" pitchFamily="18" charset="0"/>
                <a:cs typeface="Times New Roman" panose="02020603050405020304" pitchFamily="18" charset="0"/>
              </a:rPr>
              <a:t>Layer</a:t>
            </a:r>
            <a:endParaRPr lang="tr-TR" sz="28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tr-TR" sz="2800" b="0" i="0" dirty="0" err="1">
                <a:solidFill>
                  <a:srgbClr val="292929"/>
                </a:solidFill>
                <a:effectLst/>
                <a:latin typeface="Times New Roman" panose="02020603050405020304" pitchFamily="18" charset="0"/>
                <a:cs typeface="Times New Roman" panose="02020603050405020304" pitchFamily="18" charset="0"/>
              </a:rPr>
              <a:t>Output</a:t>
            </a:r>
            <a:r>
              <a:rPr lang="tr-TR" sz="2800" b="0" i="0" dirty="0">
                <a:solidFill>
                  <a:srgbClr val="292929"/>
                </a:solidFill>
                <a:effectLst/>
                <a:latin typeface="Times New Roman" panose="02020603050405020304" pitchFamily="18" charset="0"/>
                <a:cs typeface="Times New Roman" panose="02020603050405020304" pitchFamily="18" charset="0"/>
              </a:rPr>
              <a:t> </a:t>
            </a:r>
            <a:r>
              <a:rPr lang="tr-TR" sz="2800" b="0" i="0" dirty="0" err="1">
                <a:solidFill>
                  <a:srgbClr val="292929"/>
                </a:solidFill>
                <a:effectLst/>
                <a:latin typeface="Times New Roman" panose="02020603050405020304" pitchFamily="18" charset="0"/>
                <a:cs typeface="Times New Roman" panose="02020603050405020304" pitchFamily="18" charset="0"/>
              </a:rPr>
              <a:t>Layer</a:t>
            </a:r>
            <a:endParaRPr lang="tr-TR" sz="2800" b="0" i="0" dirty="0">
              <a:solidFill>
                <a:srgbClr val="292929"/>
              </a:solidFill>
              <a:effectLst/>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51332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BD6B6-69D2-BBBE-87D3-280BA8C93D33}"/>
              </a:ext>
            </a:extLst>
          </p:cNvPr>
          <p:cNvSpPr>
            <a:spLocks noGrp="1"/>
          </p:cNvSpPr>
          <p:nvPr>
            <p:ph type="title"/>
          </p:nvPr>
        </p:nvSpPr>
        <p:spPr/>
        <p:txBody>
          <a:bodyPr>
            <a:normAutofit/>
          </a:bodyPr>
          <a:lstStyle/>
          <a:p>
            <a:r>
              <a:rPr lang="tr-TR" sz="3600" b="1" i="0" dirty="0" err="1">
                <a:solidFill>
                  <a:srgbClr val="292929"/>
                </a:solidFill>
                <a:effectLst/>
                <a:latin typeface="Times New Roman" panose="02020603050405020304" pitchFamily="18" charset="0"/>
                <a:cs typeface="Times New Roman" panose="02020603050405020304" pitchFamily="18" charset="0"/>
              </a:rPr>
              <a:t>Evrişimsel</a:t>
            </a:r>
            <a:r>
              <a:rPr lang="tr-TR" sz="3600" b="1" i="0" dirty="0">
                <a:solidFill>
                  <a:srgbClr val="292929"/>
                </a:solidFill>
                <a:effectLst/>
                <a:latin typeface="Times New Roman" panose="02020603050405020304" pitchFamily="18" charset="0"/>
                <a:cs typeface="Times New Roman" panose="02020603050405020304" pitchFamily="18" charset="0"/>
              </a:rPr>
              <a:t> Sinir Ağlarının Yapısı</a:t>
            </a:r>
            <a:endParaRPr lang="tr-TR" sz="36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7D704F-E087-68A7-B173-186B5658A1EC}"/>
              </a:ext>
            </a:extLst>
          </p:cNvPr>
          <p:cNvSpPr>
            <a:spLocks noGrp="1"/>
          </p:cNvSpPr>
          <p:nvPr>
            <p:ph idx="1"/>
          </p:nvPr>
        </p:nvSpPr>
        <p:spPr/>
        <p:txBody>
          <a:bodyPr/>
          <a:lstStyle/>
          <a:p>
            <a:r>
              <a:rPr lang="tr-TR" b="0" i="0" dirty="0" err="1">
                <a:solidFill>
                  <a:srgbClr val="292929"/>
                </a:solidFill>
                <a:effectLst/>
                <a:latin typeface="Times New Roman" panose="02020603050405020304" pitchFamily="18" charset="0"/>
                <a:cs typeface="Times New Roman" panose="02020603050405020304" pitchFamily="18" charset="0"/>
              </a:rPr>
              <a:t>Cnn</a:t>
            </a:r>
            <a:r>
              <a:rPr lang="tr-TR" b="0" i="0" dirty="0">
                <a:solidFill>
                  <a:srgbClr val="292929"/>
                </a:solidFill>
                <a:effectLst/>
                <a:latin typeface="Times New Roman" panose="02020603050405020304" pitchFamily="18" charset="0"/>
                <a:cs typeface="Times New Roman" panose="02020603050405020304" pitchFamily="18" charset="0"/>
              </a:rPr>
              <a:t> görüntüyü çeşitli katmanlarla işler. Bu katmanlar:</a:t>
            </a:r>
          </a:p>
          <a:p>
            <a:pPr algn="l">
              <a:buFont typeface="Wingdings" panose="05000000000000000000" pitchFamily="2" charset="2"/>
              <a:buChar char="q"/>
            </a:pPr>
            <a:r>
              <a:rPr lang="tr-TR" b="1" i="0" dirty="0" err="1">
                <a:solidFill>
                  <a:srgbClr val="292929"/>
                </a:solidFill>
                <a:effectLst/>
                <a:latin typeface="Times New Roman" panose="02020603050405020304" pitchFamily="18" charset="0"/>
                <a:cs typeface="Times New Roman" panose="02020603050405020304" pitchFamily="18" charset="0"/>
              </a:rPr>
              <a:t>Convolutional</a:t>
            </a:r>
            <a:r>
              <a:rPr lang="tr-TR" b="1" i="0" dirty="0">
                <a:solidFill>
                  <a:srgbClr val="292929"/>
                </a:solidFill>
                <a:effectLst/>
                <a:latin typeface="Times New Roman" panose="02020603050405020304" pitchFamily="18" charset="0"/>
                <a:cs typeface="Times New Roman" panose="02020603050405020304" pitchFamily="18" charset="0"/>
              </a:rPr>
              <a:t> </a:t>
            </a:r>
            <a:r>
              <a:rPr lang="tr-TR" b="1" i="0" dirty="0" err="1">
                <a:solidFill>
                  <a:srgbClr val="292929"/>
                </a:solidFill>
                <a:effectLst/>
                <a:latin typeface="Times New Roman" panose="02020603050405020304" pitchFamily="18" charset="0"/>
                <a:cs typeface="Times New Roman" panose="02020603050405020304" pitchFamily="18" charset="0"/>
              </a:rPr>
              <a:t>Layer</a:t>
            </a:r>
            <a:r>
              <a:rPr lang="tr-TR" b="0" i="0" dirty="0">
                <a:solidFill>
                  <a:srgbClr val="292929"/>
                </a:solidFill>
                <a:effectLst/>
                <a:latin typeface="Times New Roman" panose="02020603050405020304" pitchFamily="18" charset="0"/>
                <a:cs typeface="Times New Roman" panose="02020603050405020304" pitchFamily="18" charset="0"/>
              </a:rPr>
              <a:t> — Özellikleri saptamak için kullanılır</a:t>
            </a:r>
          </a:p>
          <a:p>
            <a:pPr algn="l">
              <a:buFont typeface="Wingdings" panose="05000000000000000000" pitchFamily="2" charset="2"/>
              <a:buChar char="q"/>
            </a:pPr>
            <a:r>
              <a:rPr lang="tr-TR" b="1" i="0" dirty="0" err="1">
                <a:solidFill>
                  <a:srgbClr val="292929"/>
                </a:solidFill>
                <a:effectLst/>
                <a:latin typeface="Times New Roman" panose="02020603050405020304" pitchFamily="18" charset="0"/>
                <a:cs typeface="Times New Roman" panose="02020603050405020304" pitchFamily="18" charset="0"/>
              </a:rPr>
              <a:t>Non-Linearity</a:t>
            </a:r>
            <a:r>
              <a:rPr lang="tr-TR" b="1" i="0" dirty="0">
                <a:solidFill>
                  <a:srgbClr val="292929"/>
                </a:solidFill>
                <a:effectLst/>
                <a:latin typeface="Times New Roman" panose="02020603050405020304" pitchFamily="18" charset="0"/>
                <a:cs typeface="Times New Roman" panose="02020603050405020304" pitchFamily="18" charset="0"/>
              </a:rPr>
              <a:t> </a:t>
            </a:r>
            <a:r>
              <a:rPr lang="tr-TR" b="1" i="0" dirty="0" err="1">
                <a:solidFill>
                  <a:srgbClr val="292929"/>
                </a:solidFill>
                <a:effectLst/>
                <a:latin typeface="Times New Roman" panose="02020603050405020304" pitchFamily="18" charset="0"/>
                <a:cs typeface="Times New Roman" panose="02020603050405020304" pitchFamily="18" charset="0"/>
              </a:rPr>
              <a:t>Layer</a:t>
            </a:r>
            <a:r>
              <a:rPr lang="tr-TR" b="1" i="0" dirty="0">
                <a:solidFill>
                  <a:srgbClr val="292929"/>
                </a:solidFill>
                <a:effectLst/>
                <a:latin typeface="Times New Roman" panose="02020603050405020304" pitchFamily="18" charset="0"/>
                <a:cs typeface="Times New Roman" panose="02020603050405020304" pitchFamily="18" charset="0"/>
              </a:rPr>
              <a:t> </a:t>
            </a:r>
            <a:r>
              <a:rPr lang="tr-TR" b="0" i="0" dirty="0">
                <a:solidFill>
                  <a:srgbClr val="292929"/>
                </a:solidFill>
                <a:effectLst/>
                <a:latin typeface="Times New Roman" panose="02020603050405020304" pitchFamily="18" charset="0"/>
                <a:cs typeface="Times New Roman" panose="02020603050405020304" pitchFamily="18" charset="0"/>
              </a:rPr>
              <a:t>— Sisteme doğrusal </a:t>
            </a:r>
            <a:r>
              <a:rPr lang="tr-TR" b="0" i="0" dirty="0" err="1">
                <a:solidFill>
                  <a:srgbClr val="292929"/>
                </a:solidFill>
                <a:effectLst/>
                <a:latin typeface="Times New Roman" panose="02020603050405020304" pitchFamily="18" charset="0"/>
                <a:cs typeface="Times New Roman" panose="02020603050405020304" pitchFamily="18" charset="0"/>
              </a:rPr>
              <a:t>olmayanlığın</a:t>
            </a:r>
            <a:r>
              <a:rPr lang="tr-TR" b="0" i="0" dirty="0">
                <a:solidFill>
                  <a:srgbClr val="292929"/>
                </a:solidFill>
                <a:effectLst/>
                <a:latin typeface="Times New Roman" panose="02020603050405020304" pitchFamily="18" charset="0"/>
                <a:cs typeface="Times New Roman" panose="02020603050405020304" pitchFamily="18" charset="0"/>
              </a:rPr>
              <a:t> (</a:t>
            </a:r>
            <a:r>
              <a:rPr lang="tr-TR" b="0" i="0" dirty="0" err="1">
                <a:solidFill>
                  <a:srgbClr val="292929"/>
                </a:solidFill>
                <a:effectLst/>
                <a:latin typeface="Times New Roman" panose="02020603050405020304" pitchFamily="18" charset="0"/>
                <a:cs typeface="Times New Roman" panose="02020603050405020304" pitchFamily="18" charset="0"/>
              </a:rPr>
              <a:t>non-linearity</a:t>
            </a:r>
            <a:r>
              <a:rPr lang="tr-TR" b="0" i="0" dirty="0">
                <a:solidFill>
                  <a:srgbClr val="292929"/>
                </a:solidFill>
                <a:effectLst/>
                <a:latin typeface="Times New Roman" panose="02020603050405020304" pitchFamily="18" charset="0"/>
                <a:cs typeface="Times New Roman" panose="02020603050405020304" pitchFamily="18" charset="0"/>
              </a:rPr>
              <a:t>) tanıtılması</a:t>
            </a:r>
          </a:p>
          <a:p>
            <a:pPr algn="l">
              <a:buFont typeface="Wingdings" panose="05000000000000000000" pitchFamily="2" charset="2"/>
              <a:buChar char="q"/>
            </a:pPr>
            <a:r>
              <a:rPr lang="tr-TR" b="1" i="0" dirty="0" err="1">
                <a:solidFill>
                  <a:srgbClr val="292929"/>
                </a:solidFill>
                <a:effectLst/>
                <a:latin typeface="Times New Roman" panose="02020603050405020304" pitchFamily="18" charset="0"/>
                <a:cs typeface="Times New Roman" panose="02020603050405020304" pitchFamily="18" charset="0"/>
              </a:rPr>
              <a:t>Pooling</a:t>
            </a:r>
            <a:r>
              <a:rPr lang="tr-TR" b="1" i="0" dirty="0">
                <a:solidFill>
                  <a:srgbClr val="292929"/>
                </a:solidFill>
                <a:effectLst/>
                <a:latin typeface="Times New Roman" panose="02020603050405020304" pitchFamily="18" charset="0"/>
                <a:cs typeface="Times New Roman" panose="02020603050405020304" pitchFamily="18" charset="0"/>
              </a:rPr>
              <a:t> (</a:t>
            </a:r>
            <a:r>
              <a:rPr lang="tr-TR" b="1" i="0" dirty="0" err="1">
                <a:solidFill>
                  <a:srgbClr val="292929"/>
                </a:solidFill>
                <a:effectLst/>
                <a:latin typeface="Times New Roman" panose="02020603050405020304" pitchFamily="18" charset="0"/>
                <a:cs typeface="Times New Roman" panose="02020603050405020304" pitchFamily="18" charset="0"/>
              </a:rPr>
              <a:t>Downsampling</a:t>
            </a:r>
            <a:r>
              <a:rPr lang="tr-TR" b="1" i="0" dirty="0">
                <a:solidFill>
                  <a:srgbClr val="292929"/>
                </a:solidFill>
                <a:effectLst/>
                <a:latin typeface="Times New Roman" panose="02020603050405020304" pitchFamily="18" charset="0"/>
                <a:cs typeface="Times New Roman" panose="02020603050405020304" pitchFamily="18" charset="0"/>
              </a:rPr>
              <a:t>) </a:t>
            </a:r>
            <a:r>
              <a:rPr lang="tr-TR" b="1" i="0" dirty="0" err="1">
                <a:solidFill>
                  <a:srgbClr val="292929"/>
                </a:solidFill>
                <a:effectLst/>
                <a:latin typeface="Times New Roman" panose="02020603050405020304" pitchFamily="18" charset="0"/>
                <a:cs typeface="Times New Roman" panose="02020603050405020304" pitchFamily="18" charset="0"/>
              </a:rPr>
              <a:t>Layer</a:t>
            </a:r>
            <a:r>
              <a:rPr lang="tr-TR" b="1" i="0" dirty="0">
                <a:solidFill>
                  <a:srgbClr val="292929"/>
                </a:solidFill>
                <a:effectLst/>
                <a:latin typeface="Times New Roman" panose="02020603050405020304" pitchFamily="18" charset="0"/>
                <a:cs typeface="Times New Roman" panose="02020603050405020304" pitchFamily="18" charset="0"/>
              </a:rPr>
              <a:t> </a:t>
            </a:r>
            <a:r>
              <a:rPr lang="tr-TR" b="0" i="0" dirty="0">
                <a:solidFill>
                  <a:srgbClr val="292929"/>
                </a:solidFill>
                <a:effectLst/>
                <a:latin typeface="Times New Roman" panose="02020603050405020304" pitchFamily="18" charset="0"/>
                <a:cs typeface="Times New Roman" panose="02020603050405020304" pitchFamily="18" charset="0"/>
              </a:rPr>
              <a:t>— Ağırlık sayısını azaltır ve uygunluğu kontrol eder</a:t>
            </a:r>
          </a:p>
          <a:p>
            <a:pPr algn="l">
              <a:buFont typeface="Wingdings" panose="05000000000000000000" pitchFamily="2" charset="2"/>
              <a:buChar char="q"/>
            </a:pPr>
            <a:r>
              <a:rPr lang="tr-TR" b="1" i="0" dirty="0" err="1">
                <a:solidFill>
                  <a:srgbClr val="292929"/>
                </a:solidFill>
                <a:effectLst/>
                <a:latin typeface="Times New Roman" panose="02020603050405020304" pitchFamily="18" charset="0"/>
                <a:cs typeface="Times New Roman" panose="02020603050405020304" pitchFamily="18" charset="0"/>
              </a:rPr>
              <a:t>Flattening</a:t>
            </a:r>
            <a:r>
              <a:rPr lang="tr-TR" b="1" i="0" dirty="0">
                <a:solidFill>
                  <a:srgbClr val="292929"/>
                </a:solidFill>
                <a:effectLst/>
                <a:latin typeface="Times New Roman" panose="02020603050405020304" pitchFamily="18" charset="0"/>
                <a:cs typeface="Times New Roman" panose="02020603050405020304" pitchFamily="18" charset="0"/>
              </a:rPr>
              <a:t> </a:t>
            </a:r>
            <a:r>
              <a:rPr lang="tr-TR" b="1" i="0" dirty="0" err="1">
                <a:solidFill>
                  <a:srgbClr val="292929"/>
                </a:solidFill>
                <a:effectLst/>
                <a:latin typeface="Times New Roman" panose="02020603050405020304" pitchFamily="18" charset="0"/>
                <a:cs typeface="Times New Roman" panose="02020603050405020304" pitchFamily="18" charset="0"/>
              </a:rPr>
              <a:t>Layer</a:t>
            </a:r>
            <a:r>
              <a:rPr lang="tr-TR" b="1" i="0" dirty="0">
                <a:solidFill>
                  <a:srgbClr val="292929"/>
                </a:solidFill>
                <a:effectLst/>
                <a:latin typeface="Times New Roman" panose="02020603050405020304" pitchFamily="18" charset="0"/>
                <a:cs typeface="Times New Roman" panose="02020603050405020304" pitchFamily="18" charset="0"/>
              </a:rPr>
              <a:t> </a:t>
            </a:r>
            <a:r>
              <a:rPr lang="tr-TR" b="0" i="0" dirty="0">
                <a:solidFill>
                  <a:srgbClr val="292929"/>
                </a:solidFill>
                <a:effectLst/>
                <a:latin typeface="Times New Roman" panose="02020603050405020304" pitchFamily="18" charset="0"/>
                <a:cs typeface="Times New Roman" panose="02020603050405020304" pitchFamily="18" charset="0"/>
              </a:rPr>
              <a:t>— Klasik Sinir Ağı için verileri hazırlar</a:t>
            </a:r>
          </a:p>
          <a:p>
            <a:pPr algn="l">
              <a:buFont typeface="Wingdings" panose="05000000000000000000" pitchFamily="2" charset="2"/>
              <a:buChar char="q"/>
            </a:pPr>
            <a:r>
              <a:rPr lang="tr-TR" b="1" i="0" dirty="0" err="1">
                <a:solidFill>
                  <a:srgbClr val="292929"/>
                </a:solidFill>
                <a:effectLst/>
                <a:latin typeface="Times New Roman" panose="02020603050405020304" pitchFamily="18" charset="0"/>
                <a:cs typeface="Times New Roman" panose="02020603050405020304" pitchFamily="18" charset="0"/>
              </a:rPr>
              <a:t>Fully-Connected</a:t>
            </a:r>
            <a:r>
              <a:rPr lang="tr-TR" b="1" i="0" dirty="0">
                <a:solidFill>
                  <a:srgbClr val="292929"/>
                </a:solidFill>
                <a:effectLst/>
                <a:latin typeface="Times New Roman" panose="02020603050405020304" pitchFamily="18" charset="0"/>
                <a:cs typeface="Times New Roman" panose="02020603050405020304" pitchFamily="18" charset="0"/>
              </a:rPr>
              <a:t> </a:t>
            </a:r>
            <a:r>
              <a:rPr lang="tr-TR" b="1" i="0" dirty="0" err="1">
                <a:solidFill>
                  <a:srgbClr val="292929"/>
                </a:solidFill>
                <a:effectLst/>
                <a:latin typeface="Times New Roman" panose="02020603050405020304" pitchFamily="18" charset="0"/>
                <a:cs typeface="Times New Roman" panose="02020603050405020304" pitchFamily="18" charset="0"/>
              </a:rPr>
              <a:t>Layer</a:t>
            </a:r>
            <a:r>
              <a:rPr lang="tr-TR" b="0" i="0" dirty="0">
                <a:solidFill>
                  <a:srgbClr val="292929"/>
                </a:solidFill>
                <a:effectLst/>
                <a:latin typeface="Times New Roman" panose="02020603050405020304" pitchFamily="18" charset="0"/>
                <a:cs typeface="Times New Roman" panose="02020603050405020304" pitchFamily="18" charset="0"/>
              </a:rPr>
              <a:t> — Sınıflamada kullanılan Standart Sinir Ağı</a:t>
            </a:r>
          </a:p>
          <a:p>
            <a:endParaRPr lang="tr-TR" dirty="0"/>
          </a:p>
        </p:txBody>
      </p:sp>
    </p:spTree>
    <p:extLst>
      <p:ext uri="{BB962C8B-B14F-4D97-AF65-F5344CB8AC3E}">
        <p14:creationId xmlns:p14="http://schemas.microsoft.com/office/powerpoint/2010/main" val="186421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F7DC52-8F03-887F-2F4A-DA643DA78E63}"/>
              </a:ext>
            </a:extLst>
          </p:cNvPr>
          <p:cNvSpPr>
            <a:spLocks noGrp="1"/>
          </p:cNvSpPr>
          <p:nvPr>
            <p:ph type="title"/>
          </p:nvPr>
        </p:nvSpPr>
        <p:spPr/>
        <p:txBody>
          <a:bodyPr>
            <a:normAutofit/>
          </a:bodyPr>
          <a:lstStyle/>
          <a:p>
            <a:r>
              <a:rPr lang="tr-TR" sz="4000" b="1" i="0" dirty="0" err="1">
                <a:solidFill>
                  <a:srgbClr val="292929"/>
                </a:solidFill>
                <a:effectLst/>
                <a:latin typeface="Times New Roman" panose="02020603050405020304" pitchFamily="18" charset="0"/>
                <a:cs typeface="Times New Roman" panose="02020603050405020304" pitchFamily="18" charset="0"/>
              </a:rPr>
              <a:t>Convolutional</a:t>
            </a:r>
            <a:r>
              <a:rPr lang="tr-TR" sz="4000" b="1" i="0" dirty="0">
                <a:solidFill>
                  <a:srgbClr val="292929"/>
                </a:solidFill>
                <a:effectLst/>
                <a:latin typeface="Times New Roman" panose="02020603050405020304" pitchFamily="18" charset="0"/>
                <a:cs typeface="Times New Roman" panose="02020603050405020304" pitchFamily="18" charset="0"/>
              </a:rPr>
              <a:t> </a:t>
            </a:r>
            <a:r>
              <a:rPr lang="tr-TR" sz="4000" b="1" i="0" dirty="0" err="1">
                <a:solidFill>
                  <a:srgbClr val="292929"/>
                </a:solidFill>
                <a:effectLst/>
                <a:latin typeface="Times New Roman" panose="02020603050405020304" pitchFamily="18" charset="0"/>
                <a:cs typeface="Times New Roman" panose="02020603050405020304" pitchFamily="18" charset="0"/>
              </a:rPr>
              <a:t>Layer</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08B7344-5282-F4BF-998F-9E98397372B5}"/>
              </a:ext>
            </a:extLst>
          </p:cNvPr>
          <p:cNvSpPr>
            <a:spLocks noGrp="1"/>
          </p:cNvSpPr>
          <p:nvPr>
            <p:ph idx="1"/>
          </p:nvPr>
        </p:nvSpPr>
        <p:spPr>
          <a:xfrm>
            <a:off x="1024128" y="2286000"/>
            <a:ext cx="9720073" cy="1499616"/>
          </a:xfrm>
        </p:spPr>
        <p:txBody>
          <a:bodyPr/>
          <a:lstStyle/>
          <a:p>
            <a:pPr>
              <a:buFont typeface="Wingdings" panose="05000000000000000000" pitchFamily="2" charset="2"/>
              <a:buChar char="q"/>
            </a:pPr>
            <a:r>
              <a:rPr lang="tr-TR" b="0" i="0" dirty="0">
                <a:solidFill>
                  <a:srgbClr val="292929"/>
                </a:solidFill>
                <a:effectLst/>
                <a:latin typeface="source-serif-pro"/>
              </a:rPr>
              <a:t>Bu katman CNN’nin ana yapı taşıdır. Resmin özelliklerini algılamaktan sorumludur.</a:t>
            </a:r>
          </a:p>
          <a:p>
            <a:pPr>
              <a:buFont typeface="Wingdings" panose="05000000000000000000" pitchFamily="2" charset="2"/>
              <a:buChar char="q"/>
            </a:pPr>
            <a:r>
              <a:rPr lang="tr-TR" b="0" i="0" dirty="0">
                <a:solidFill>
                  <a:srgbClr val="292929"/>
                </a:solidFill>
                <a:effectLst/>
                <a:latin typeface="source-serif-pro"/>
              </a:rPr>
              <a:t> Bu katman, görüntüdeki düşük ve yüksek seviyeli özellikleri çıkarmak için resme bazı fitreler uygular.</a:t>
            </a:r>
            <a:endParaRPr lang="tr-TR" dirty="0"/>
          </a:p>
        </p:txBody>
      </p:sp>
      <p:pic>
        <p:nvPicPr>
          <p:cNvPr id="6" name="Resim 5">
            <a:extLst>
              <a:ext uri="{FF2B5EF4-FFF2-40B4-BE49-F238E27FC236}">
                <a16:creationId xmlns:a16="http://schemas.microsoft.com/office/drawing/2014/main" id="{3C31B00A-1334-9578-F292-B5A24857F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044" y="3429000"/>
            <a:ext cx="4279262" cy="3125497"/>
          </a:xfrm>
          <a:prstGeom prst="rect">
            <a:avLst/>
          </a:prstGeom>
        </p:spPr>
      </p:pic>
    </p:spTree>
    <p:extLst>
      <p:ext uri="{BB962C8B-B14F-4D97-AF65-F5344CB8AC3E}">
        <p14:creationId xmlns:p14="http://schemas.microsoft.com/office/powerpoint/2010/main" val="284915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5E63D-4F12-F00B-3C6B-B6C9569AAE29}"/>
              </a:ext>
            </a:extLst>
          </p:cNvPr>
          <p:cNvSpPr>
            <a:spLocks noGrp="1"/>
          </p:cNvSpPr>
          <p:nvPr>
            <p:ph type="title"/>
          </p:nvPr>
        </p:nvSpPr>
        <p:spPr/>
        <p:txBody>
          <a:bodyPr>
            <a:normAutofit/>
          </a:bodyPr>
          <a:lstStyle/>
          <a:p>
            <a:r>
              <a:rPr lang="tr-TR" sz="4000" b="1" i="0" dirty="0" err="1">
                <a:solidFill>
                  <a:srgbClr val="292929"/>
                </a:solidFill>
                <a:effectLst/>
                <a:latin typeface="Times New Roman" panose="02020603050405020304" pitchFamily="18" charset="0"/>
                <a:cs typeface="Times New Roman" panose="02020603050405020304" pitchFamily="18" charset="0"/>
              </a:rPr>
              <a:t>Non-linearity</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BBD939BF-AB17-DE02-B17D-5728AE3F58D8}"/>
              </a:ext>
            </a:extLst>
          </p:cNvPr>
          <p:cNvSpPr>
            <a:spLocks noGrp="1"/>
          </p:cNvSpPr>
          <p:nvPr>
            <p:ph idx="1"/>
          </p:nvPr>
        </p:nvSpPr>
        <p:spPr>
          <a:xfrm>
            <a:off x="1024128" y="1949117"/>
            <a:ext cx="10157219" cy="4023360"/>
          </a:xfrm>
        </p:spPr>
        <p:txBody>
          <a:bodyPr>
            <a:normAutofit/>
          </a:bodyPr>
          <a:lstStyle/>
          <a:p>
            <a:pPr>
              <a:buFont typeface="Wingdings" panose="05000000000000000000" pitchFamily="2" charset="2"/>
              <a:buChar char="q"/>
            </a:pPr>
            <a:r>
              <a:rPr lang="tr-TR" b="0" i="0" dirty="0">
                <a:solidFill>
                  <a:srgbClr val="292929"/>
                </a:solidFill>
                <a:effectLst/>
                <a:latin typeface="Times New Roman" panose="02020603050405020304" pitchFamily="18" charset="0"/>
                <a:cs typeface="Times New Roman" panose="02020603050405020304" pitchFamily="18" charset="0"/>
              </a:rPr>
              <a:t>Tüm </a:t>
            </a:r>
            <a:r>
              <a:rPr lang="tr-TR" b="0" i="0" dirty="0" err="1">
                <a:solidFill>
                  <a:srgbClr val="292929"/>
                </a:solidFill>
                <a:effectLst/>
                <a:latin typeface="Times New Roman" panose="02020603050405020304" pitchFamily="18" charset="0"/>
                <a:cs typeface="Times New Roman" panose="02020603050405020304" pitchFamily="18" charset="0"/>
              </a:rPr>
              <a:t>Convolutional</a:t>
            </a:r>
            <a:r>
              <a:rPr lang="tr-TR" b="0" i="0" dirty="0">
                <a:solidFill>
                  <a:srgbClr val="292929"/>
                </a:solidFill>
                <a:effectLst/>
                <a:latin typeface="Times New Roman" panose="02020603050405020304" pitchFamily="18" charset="0"/>
                <a:cs typeface="Times New Roman" panose="02020603050405020304" pitchFamily="18" charset="0"/>
              </a:rPr>
              <a:t> katmanlarından sonra genellikle </a:t>
            </a:r>
            <a:r>
              <a:rPr lang="tr-TR" b="0" i="0" dirty="0" err="1">
                <a:solidFill>
                  <a:srgbClr val="292929"/>
                </a:solidFill>
                <a:effectLst/>
                <a:latin typeface="Times New Roman" panose="02020603050405020304" pitchFamily="18" charset="0"/>
                <a:cs typeface="Times New Roman" panose="02020603050405020304" pitchFamily="18" charset="0"/>
              </a:rPr>
              <a:t>Non-Linearity</a:t>
            </a:r>
            <a:r>
              <a:rPr lang="tr-TR" b="0" i="0" dirty="0">
                <a:solidFill>
                  <a:srgbClr val="292929"/>
                </a:solidFill>
                <a:effectLst/>
                <a:latin typeface="Times New Roman" panose="02020603050405020304" pitchFamily="18" charset="0"/>
                <a:cs typeface="Times New Roman" panose="02020603050405020304" pitchFamily="18" charset="0"/>
              </a:rPr>
              <a:t>(doğrusal </a:t>
            </a:r>
            <a:r>
              <a:rPr lang="tr-TR" b="0" i="0" dirty="0">
                <a:effectLst/>
                <a:latin typeface="Times New Roman" panose="02020603050405020304" pitchFamily="18" charset="0"/>
                <a:cs typeface="Times New Roman" panose="02020603050405020304" pitchFamily="18" charset="0"/>
              </a:rPr>
              <a:t>olmayan) katmanı gelir. </a:t>
            </a:r>
          </a:p>
          <a:p>
            <a:pPr>
              <a:buFont typeface="Wingdings" panose="05000000000000000000" pitchFamily="2" charset="2"/>
              <a:buChar char="q"/>
            </a:pPr>
            <a:r>
              <a:rPr lang="tr-TR" b="0" i="0" dirty="0">
                <a:effectLst/>
                <a:latin typeface="Times New Roman" panose="02020603050405020304" pitchFamily="18" charset="0"/>
                <a:cs typeface="Times New Roman" panose="02020603050405020304" pitchFamily="18" charset="0"/>
              </a:rPr>
              <a:t>Tüm katmanlar doğrusal bir fonksiyon olabildiğinden dolayı Sinir Ağı tek bir </a:t>
            </a:r>
            <a:r>
              <a:rPr lang="tr-TR" b="0" i="0" dirty="0" err="1">
                <a:effectLst/>
                <a:latin typeface="Times New Roman" panose="02020603050405020304" pitchFamily="18" charset="0"/>
                <a:cs typeface="Times New Roman" panose="02020603050405020304" pitchFamily="18" charset="0"/>
              </a:rPr>
              <a:t>perception</a:t>
            </a:r>
            <a:r>
              <a:rPr lang="tr-TR" b="0" i="0" dirty="0">
                <a:effectLst/>
                <a:latin typeface="Times New Roman" panose="02020603050405020304" pitchFamily="18" charset="0"/>
                <a:cs typeface="Times New Roman" panose="02020603050405020304" pitchFamily="18" charset="0"/>
              </a:rPr>
              <a:t> gibi davranır, yani sonuç, çıktıların </a:t>
            </a:r>
            <a:r>
              <a:rPr lang="tr-TR" b="0" i="0" dirty="0" err="1">
                <a:effectLst/>
                <a:latin typeface="Times New Roman" panose="02020603050405020304" pitchFamily="18" charset="0"/>
                <a:cs typeface="Times New Roman" panose="02020603050405020304" pitchFamily="18" charset="0"/>
              </a:rPr>
              <a:t>linear</a:t>
            </a:r>
            <a:r>
              <a:rPr lang="tr-TR" b="0" i="0" dirty="0">
                <a:effectLst/>
                <a:latin typeface="Times New Roman" panose="02020603050405020304" pitchFamily="18" charset="0"/>
                <a:cs typeface="Times New Roman" panose="02020603050405020304" pitchFamily="18" charset="0"/>
              </a:rPr>
              <a:t> kombinasyonu olarak hesaplanabilir.</a:t>
            </a:r>
          </a:p>
          <a:p>
            <a:pPr>
              <a:buFont typeface="Wingdings" panose="05000000000000000000" pitchFamily="2" charset="2"/>
              <a:buChar char="q"/>
            </a:pPr>
            <a:br>
              <a:rPr lang="tr-TR" dirty="0">
                <a:latin typeface="Times New Roman" panose="02020603050405020304" pitchFamily="18" charset="0"/>
                <a:cs typeface="Times New Roman" panose="02020603050405020304" pitchFamily="18" charset="0"/>
              </a:rPr>
            </a:br>
            <a:r>
              <a:rPr lang="tr-TR" b="0" i="0" dirty="0">
                <a:effectLst/>
                <a:latin typeface="Times New Roman" panose="02020603050405020304" pitchFamily="18" charset="0"/>
                <a:cs typeface="Times New Roman" panose="02020603050405020304" pitchFamily="18" charset="0"/>
              </a:rPr>
              <a:t>Bu katman aktivasyon katmanı (</a:t>
            </a:r>
            <a:r>
              <a:rPr lang="tr-TR" b="0" i="0" dirty="0" err="1">
                <a:effectLst/>
                <a:latin typeface="Times New Roman" panose="02020603050405020304" pitchFamily="18" charset="0"/>
                <a:cs typeface="Times New Roman" panose="02020603050405020304" pitchFamily="18" charset="0"/>
              </a:rPr>
              <a:t>Activation</a:t>
            </a:r>
            <a:r>
              <a:rPr lang="tr-TR" b="0" i="0" dirty="0">
                <a:effectLst/>
                <a:latin typeface="Times New Roman" panose="02020603050405020304" pitchFamily="18" charset="0"/>
                <a:cs typeface="Times New Roman" panose="02020603050405020304" pitchFamily="18" charset="0"/>
              </a:rPr>
              <a:t> </a:t>
            </a:r>
            <a:r>
              <a:rPr lang="tr-TR" b="0" i="0" dirty="0" err="1">
                <a:effectLst/>
                <a:latin typeface="Times New Roman" panose="02020603050405020304" pitchFamily="18" charset="0"/>
                <a:cs typeface="Times New Roman" panose="02020603050405020304" pitchFamily="18" charset="0"/>
              </a:rPr>
              <a:t>Layer</a:t>
            </a:r>
            <a:r>
              <a:rPr lang="tr-TR" b="0" i="0" dirty="0">
                <a:effectLst/>
                <a:latin typeface="Times New Roman" panose="02020603050405020304" pitchFamily="18" charset="0"/>
                <a:cs typeface="Times New Roman" panose="02020603050405020304" pitchFamily="18" charset="0"/>
              </a:rPr>
              <a:t>) olarak adlandırılır çünkü </a:t>
            </a:r>
            <a:r>
              <a:rPr lang="tr-TR" dirty="0">
                <a:latin typeface="Times New Roman" panose="02020603050405020304" pitchFamily="18" charset="0"/>
                <a:cs typeface="Times New Roman" panose="02020603050405020304" pitchFamily="18" charset="0"/>
              </a:rPr>
              <a:t>aktivasyon fonksiyonları</a:t>
            </a:r>
            <a:r>
              <a:rPr lang="tr-TR" b="0" i="0" dirty="0">
                <a:effectLst/>
                <a:latin typeface="Times New Roman" panose="02020603050405020304" pitchFamily="18" charset="0"/>
                <a:cs typeface="Times New Roman" panose="02020603050405020304" pitchFamily="18" charset="0"/>
              </a:rPr>
              <a:t>ndan birini kullanılır. Geçmişte, sigmoid ve </a:t>
            </a:r>
            <a:r>
              <a:rPr lang="tr-TR" b="0" i="0" dirty="0" err="1">
                <a:effectLst/>
                <a:latin typeface="Times New Roman" panose="02020603050405020304" pitchFamily="18" charset="0"/>
                <a:cs typeface="Times New Roman" panose="02020603050405020304" pitchFamily="18" charset="0"/>
              </a:rPr>
              <a:t>tahn</a:t>
            </a:r>
            <a:r>
              <a:rPr lang="tr-TR" b="0" i="0" dirty="0">
                <a:effectLst/>
                <a:latin typeface="Times New Roman" panose="02020603050405020304" pitchFamily="18" charset="0"/>
                <a:cs typeface="Times New Roman" panose="02020603050405020304" pitchFamily="18" charset="0"/>
              </a:rPr>
              <a:t> gibi doğrusal olmayan fonksiyonlar kullanıldı, ancak </a:t>
            </a:r>
            <a:r>
              <a:rPr lang="tr-TR" dirty="0">
                <a:latin typeface="Times New Roman" panose="02020603050405020304" pitchFamily="18" charset="0"/>
                <a:cs typeface="Times New Roman" panose="02020603050405020304" pitchFamily="18" charset="0"/>
              </a:rPr>
              <a:t>Sinir Ağı eğitiminin hızı konusunda en iyi sonucu </a:t>
            </a:r>
            <a:r>
              <a:rPr lang="tr-TR" dirty="0" err="1">
                <a:latin typeface="Times New Roman" panose="02020603050405020304" pitchFamily="18" charset="0"/>
                <a:cs typeface="Times New Roman" panose="02020603050405020304" pitchFamily="18" charset="0"/>
              </a:rPr>
              <a:t>Rectifier</a:t>
            </a:r>
            <a:r>
              <a:rPr lang="tr-TR" dirty="0">
                <a:latin typeface="Times New Roman" panose="02020603050405020304" pitchFamily="18" charset="0"/>
                <a:cs typeface="Times New Roman" panose="02020603050405020304" pitchFamily="18" charset="0"/>
              </a:rPr>
              <a:t>(</a:t>
            </a:r>
            <a:r>
              <a:rPr lang="tr-TR" dirty="0" err="1">
                <a:latin typeface="Times New Roman" panose="02020603050405020304" pitchFamily="18" charset="0"/>
                <a:cs typeface="Times New Roman" panose="02020603050405020304" pitchFamily="18" charset="0"/>
              </a:rPr>
              <a:t>ReLu</a:t>
            </a:r>
            <a:r>
              <a:rPr lang="tr-TR" dirty="0">
                <a:latin typeface="Times New Roman" panose="02020603050405020304" pitchFamily="18" charset="0"/>
                <a:cs typeface="Times New Roman" panose="02020603050405020304" pitchFamily="18" charset="0"/>
              </a:rPr>
              <a:t>) fonksiyonu verdiği için artık bu fonksiyon kullanılmaya başlanmıştır.</a:t>
            </a: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495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53729</TotalTime>
  <Words>604</Words>
  <Application>Microsoft Office PowerPoint</Application>
  <PresentationFormat>Geniş ekran</PresentationFormat>
  <Paragraphs>53</Paragraphs>
  <Slides>15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Calibri</vt:lpstr>
      <vt:lpstr>source-serif-pro</vt:lpstr>
      <vt:lpstr>Times New Roman</vt:lpstr>
      <vt:lpstr>Tw Cen MT</vt:lpstr>
      <vt:lpstr>Tw Cen MT Condensed</vt:lpstr>
      <vt:lpstr>Wingdings</vt:lpstr>
      <vt:lpstr>Wingdings 3</vt:lpstr>
      <vt:lpstr>İntegral</vt:lpstr>
      <vt:lpstr>CNN ile işaret dili tanıma</vt:lpstr>
      <vt:lpstr>PowerPoint Sunusu</vt:lpstr>
      <vt:lpstr>PowerPoint Sunusu</vt:lpstr>
      <vt:lpstr>American sign language (ASL)</vt:lpstr>
      <vt:lpstr>Veri seti örnek görüntüsü</vt:lpstr>
      <vt:lpstr>YAPAY SİNİR AĞI NEDİR?</vt:lpstr>
      <vt:lpstr>Evrişimsel Sinir Ağlarının Yapısı</vt:lpstr>
      <vt:lpstr>Convolutional Layer</vt:lpstr>
      <vt:lpstr>Non-linearity</vt:lpstr>
      <vt:lpstr>PowerPoint Sunusu</vt:lpstr>
      <vt:lpstr>Pooling Layer</vt:lpstr>
      <vt:lpstr>Örneğin:</vt:lpstr>
      <vt:lpstr>Flattening Layer</vt:lpstr>
      <vt:lpstr>Fully-Connected Layer</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User</dc:creator>
  <cp:lastModifiedBy>ayşenur yıldız</cp:lastModifiedBy>
  <cp:revision>641</cp:revision>
  <dcterms:created xsi:type="dcterms:W3CDTF">2015-02-11T17:35:44Z</dcterms:created>
  <dcterms:modified xsi:type="dcterms:W3CDTF">2022-12-27T23:58:42Z</dcterms:modified>
</cp:coreProperties>
</file>