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82" r:id="rId4"/>
    <p:sldId id="284" r:id="rId5"/>
    <p:sldId id="257" r:id="rId6"/>
    <p:sldId id="278" r:id="rId7"/>
    <p:sldId id="279" r:id="rId8"/>
    <p:sldId id="285" r:id="rId9"/>
    <p:sldId id="286" r:id="rId10"/>
    <p:sldId id="287" r:id="rId11"/>
    <p:sldId id="288" r:id="rId12"/>
    <p:sldId id="289" r:id="rId13"/>
    <p:sldId id="260" r:id="rId14"/>
    <p:sldId id="261" r:id="rId15"/>
    <p:sldId id="273" r:id="rId16"/>
    <p:sldId id="264" r:id="rId17"/>
    <p:sldId id="277" r:id="rId18"/>
    <p:sldId id="267" r:id="rId19"/>
    <p:sldId id="274" r:id="rId20"/>
    <p:sldId id="291" r:id="rId21"/>
    <p:sldId id="292" r:id="rId22"/>
    <p:sldId id="269" r:id="rId23"/>
    <p:sldId id="290" r:id="rId24"/>
    <p:sldId id="271" r:id="rId25"/>
    <p:sldId id="270" r:id="rId26"/>
    <p:sldId id="275" r:id="rId27"/>
    <p:sldId id="276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887" autoAdjust="0"/>
  </p:normalViewPr>
  <p:slideViewPr>
    <p:cSldViewPr snapToGrid="0">
      <p:cViewPr>
        <p:scale>
          <a:sx n="50" d="100"/>
          <a:sy n="50" d="100"/>
        </p:scale>
        <p:origin x="186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9C256-DAFA-46E7-9CEB-DFF1B0EB289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E7BACDE-504F-4EF4-BD4A-D3D92E924FB9}">
      <dgm:prSet phldrT="[Text]"/>
      <dgm:spPr/>
      <dgm:t>
        <a:bodyPr/>
        <a:lstStyle/>
        <a:p>
          <a:pPr>
            <a:buNone/>
          </a:pPr>
          <a:r>
            <a:rPr lang="en-US" b="0" i="0" dirty="0"/>
            <a:t>VGGFace2 </a:t>
          </a:r>
          <a:endParaRPr lang="en-US" dirty="0"/>
        </a:p>
      </dgm:t>
    </dgm:pt>
    <dgm:pt modelId="{2698A2EF-1273-4080-A3B8-770330505C83}" type="parTrans" cxnId="{5C83C8C5-E289-4317-8FB5-905FB7B4B05B}">
      <dgm:prSet/>
      <dgm:spPr/>
      <dgm:t>
        <a:bodyPr/>
        <a:lstStyle/>
        <a:p>
          <a:endParaRPr lang="en-US"/>
        </a:p>
      </dgm:t>
    </dgm:pt>
    <dgm:pt modelId="{7E44BFCE-3CEB-4D84-8799-5F0B798CF6F4}" type="sibTrans" cxnId="{5C83C8C5-E289-4317-8FB5-905FB7B4B05B}">
      <dgm:prSet/>
      <dgm:spPr/>
      <dgm:t>
        <a:bodyPr/>
        <a:lstStyle/>
        <a:p>
          <a:endParaRPr lang="en-US"/>
        </a:p>
      </dgm:t>
    </dgm:pt>
    <dgm:pt modelId="{D8D2BAB0-826E-4BFD-9A55-E8B85A11DB86}">
      <dgm:prSet phldrT="[Text]"/>
      <dgm:spPr/>
      <dgm:t>
        <a:bodyPr/>
        <a:lstStyle/>
        <a:p>
          <a:pPr>
            <a:buNone/>
          </a:pPr>
          <a:r>
            <a:rPr lang="en-US" b="0" i="0" dirty="0"/>
            <a:t>Preprocessing </a:t>
          </a:r>
          <a:endParaRPr lang="en-US" dirty="0"/>
        </a:p>
      </dgm:t>
    </dgm:pt>
    <dgm:pt modelId="{C73FEF09-0F5B-4900-9E05-A5BF7A394B7C}" type="parTrans" cxnId="{BA9FDBEC-4644-4A3F-ADF3-FBDCC1E8C978}">
      <dgm:prSet/>
      <dgm:spPr/>
      <dgm:t>
        <a:bodyPr/>
        <a:lstStyle/>
        <a:p>
          <a:endParaRPr lang="en-US"/>
        </a:p>
      </dgm:t>
    </dgm:pt>
    <dgm:pt modelId="{EB082973-62ED-45F0-8D90-B6A9D01042B6}" type="sibTrans" cxnId="{BA9FDBEC-4644-4A3F-ADF3-FBDCC1E8C978}">
      <dgm:prSet/>
      <dgm:spPr/>
      <dgm:t>
        <a:bodyPr/>
        <a:lstStyle/>
        <a:p>
          <a:endParaRPr lang="en-US"/>
        </a:p>
      </dgm:t>
    </dgm:pt>
    <dgm:pt modelId="{392EB694-01BE-4DDB-A0D3-32FA238743BB}">
      <dgm:prSet phldrT="[Text]"/>
      <dgm:spPr/>
      <dgm:t>
        <a:bodyPr/>
        <a:lstStyle/>
        <a:p>
          <a:pPr>
            <a:buNone/>
          </a:pPr>
          <a:r>
            <a:rPr lang="en-US" b="0" i="0" dirty="0"/>
            <a:t>Training Approaches</a:t>
          </a:r>
          <a:endParaRPr lang="en-US" dirty="0"/>
        </a:p>
      </dgm:t>
    </dgm:pt>
    <dgm:pt modelId="{A280B6D9-1919-4285-83F8-BED4103F3872}" type="parTrans" cxnId="{13533884-7E2E-4FCA-9E58-FAD21DBF8B47}">
      <dgm:prSet/>
      <dgm:spPr/>
      <dgm:t>
        <a:bodyPr/>
        <a:lstStyle/>
        <a:p>
          <a:endParaRPr lang="en-US"/>
        </a:p>
      </dgm:t>
    </dgm:pt>
    <dgm:pt modelId="{2EC77F9C-5EF4-4A73-BF5E-913822F532FF}" type="sibTrans" cxnId="{13533884-7E2E-4FCA-9E58-FAD21DBF8B47}">
      <dgm:prSet/>
      <dgm:spPr/>
      <dgm:t>
        <a:bodyPr/>
        <a:lstStyle/>
        <a:p>
          <a:endParaRPr lang="en-US"/>
        </a:p>
      </dgm:t>
    </dgm:pt>
    <dgm:pt modelId="{DF352B55-74EA-4D2E-AF3E-A8F4D8B61412}">
      <dgm:prSet phldrT="[Text]"/>
      <dgm:spPr/>
      <dgm:t>
        <a:bodyPr/>
        <a:lstStyle/>
        <a:p>
          <a:pPr>
            <a:buNone/>
          </a:pPr>
          <a:r>
            <a:rPr lang="en-US" b="0" i="0" dirty="0"/>
            <a:t>Authentication</a:t>
          </a:r>
          <a:endParaRPr lang="en-US" dirty="0"/>
        </a:p>
      </dgm:t>
    </dgm:pt>
    <dgm:pt modelId="{FA047D7B-8C71-4C2B-A4C4-19C43B3599AA}" type="parTrans" cxnId="{B38AC6A7-8820-4D1D-BC18-73B4275A8BBB}">
      <dgm:prSet/>
      <dgm:spPr/>
      <dgm:t>
        <a:bodyPr/>
        <a:lstStyle/>
        <a:p>
          <a:endParaRPr lang="en-US"/>
        </a:p>
      </dgm:t>
    </dgm:pt>
    <dgm:pt modelId="{1BB0094B-AE02-464E-B051-572FF894F7C9}" type="sibTrans" cxnId="{B38AC6A7-8820-4D1D-BC18-73B4275A8BBB}">
      <dgm:prSet/>
      <dgm:spPr/>
      <dgm:t>
        <a:bodyPr/>
        <a:lstStyle/>
        <a:p>
          <a:endParaRPr lang="en-US"/>
        </a:p>
      </dgm:t>
    </dgm:pt>
    <dgm:pt modelId="{72E7B1E9-4AFD-487D-9FBB-FA3166906624}">
      <dgm:prSet phldrT="[Text]"/>
      <dgm:spPr/>
      <dgm:t>
        <a:bodyPr/>
        <a:lstStyle/>
        <a:p>
          <a:pPr>
            <a:buNone/>
          </a:pPr>
          <a:r>
            <a:rPr lang="en-US" b="0" i="0" dirty="0"/>
            <a:t>Django API</a:t>
          </a:r>
          <a:endParaRPr lang="en-US" dirty="0"/>
        </a:p>
      </dgm:t>
    </dgm:pt>
    <dgm:pt modelId="{2690B23C-D65D-4259-A3A0-88329364DBE2}" type="parTrans" cxnId="{6C43077B-98FB-4D1A-B387-1C83583964D3}">
      <dgm:prSet/>
      <dgm:spPr/>
      <dgm:t>
        <a:bodyPr/>
        <a:lstStyle/>
        <a:p>
          <a:endParaRPr lang="en-US"/>
        </a:p>
      </dgm:t>
    </dgm:pt>
    <dgm:pt modelId="{A221CDEE-B6EB-4566-893E-24E395D4D610}" type="sibTrans" cxnId="{6C43077B-98FB-4D1A-B387-1C83583964D3}">
      <dgm:prSet/>
      <dgm:spPr/>
      <dgm:t>
        <a:bodyPr/>
        <a:lstStyle/>
        <a:p>
          <a:endParaRPr lang="en-US"/>
        </a:p>
      </dgm:t>
    </dgm:pt>
    <dgm:pt modelId="{0CE0FDF0-F779-44D0-88A2-6A64FF8FE522}" type="pres">
      <dgm:prSet presAssocID="{1BE9C256-DAFA-46E7-9CEB-DFF1B0EB289F}" presName="Name0" presStyleCnt="0">
        <dgm:presLayoutVars>
          <dgm:dir/>
          <dgm:resizeHandles val="exact"/>
        </dgm:presLayoutVars>
      </dgm:prSet>
      <dgm:spPr/>
    </dgm:pt>
    <dgm:pt modelId="{54F18486-7484-4E00-BBFF-DAC16672CCA8}" type="pres">
      <dgm:prSet presAssocID="{1E7BACDE-504F-4EF4-BD4A-D3D92E924FB9}" presName="parTxOnly" presStyleLbl="node1" presStyleIdx="0" presStyleCnt="5">
        <dgm:presLayoutVars>
          <dgm:bulletEnabled val="1"/>
        </dgm:presLayoutVars>
      </dgm:prSet>
      <dgm:spPr/>
    </dgm:pt>
    <dgm:pt modelId="{41FEEEF3-A82F-4908-AEA7-A5AC2C157CC9}" type="pres">
      <dgm:prSet presAssocID="{7E44BFCE-3CEB-4D84-8799-5F0B798CF6F4}" presName="parSpace" presStyleCnt="0"/>
      <dgm:spPr/>
    </dgm:pt>
    <dgm:pt modelId="{089EB9A4-C13D-4073-927F-8F83F710C48D}" type="pres">
      <dgm:prSet presAssocID="{D8D2BAB0-826E-4BFD-9A55-E8B85A11DB86}" presName="parTxOnly" presStyleLbl="node1" presStyleIdx="1" presStyleCnt="5">
        <dgm:presLayoutVars>
          <dgm:bulletEnabled val="1"/>
        </dgm:presLayoutVars>
      </dgm:prSet>
      <dgm:spPr/>
    </dgm:pt>
    <dgm:pt modelId="{4A0F8744-2545-410C-ACC2-FE96C0880EF9}" type="pres">
      <dgm:prSet presAssocID="{EB082973-62ED-45F0-8D90-B6A9D01042B6}" presName="parSpace" presStyleCnt="0"/>
      <dgm:spPr/>
    </dgm:pt>
    <dgm:pt modelId="{1458FBBF-5A4D-4FFF-B107-C35B6D78360F}" type="pres">
      <dgm:prSet presAssocID="{392EB694-01BE-4DDB-A0D3-32FA238743BB}" presName="parTxOnly" presStyleLbl="node1" presStyleIdx="2" presStyleCnt="5">
        <dgm:presLayoutVars>
          <dgm:bulletEnabled val="1"/>
        </dgm:presLayoutVars>
      </dgm:prSet>
      <dgm:spPr/>
    </dgm:pt>
    <dgm:pt modelId="{9A0F158C-8B59-4922-A6DC-821A86C051D4}" type="pres">
      <dgm:prSet presAssocID="{2EC77F9C-5EF4-4A73-BF5E-913822F532FF}" presName="parSpace" presStyleCnt="0"/>
      <dgm:spPr/>
    </dgm:pt>
    <dgm:pt modelId="{FA1AA1F9-6986-4B88-AD5D-25F1017C225B}" type="pres">
      <dgm:prSet presAssocID="{72E7B1E9-4AFD-487D-9FBB-FA3166906624}" presName="parTxOnly" presStyleLbl="node1" presStyleIdx="3" presStyleCnt="5">
        <dgm:presLayoutVars>
          <dgm:bulletEnabled val="1"/>
        </dgm:presLayoutVars>
      </dgm:prSet>
      <dgm:spPr/>
    </dgm:pt>
    <dgm:pt modelId="{CF508B97-2005-4EBF-8AC7-D8E06304EE17}" type="pres">
      <dgm:prSet presAssocID="{A221CDEE-B6EB-4566-893E-24E395D4D610}" presName="parSpace" presStyleCnt="0"/>
      <dgm:spPr/>
    </dgm:pt>
    <dgm:pt modelId="{02F60ECA-4CBB-4905-8694-948DAE6EC4CF}" type="pres">
      <dgm:prSet presAssocID="{DF352B55-74EA-4D2E-AF3E-A8F4D8B6141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D80305-A618-4D8D-9588-B33659A805A3}" type="presOf" srcId="{1E7BACDE-504F-4EF4-BD4A-D3D92E924FB9}" destId="{54F18486-7484-4E00-BBFF-DAC16672CCA8}" srcOrd="0" destOrd="0" presId="urn:microsoft.com/office/officeart/2005/8/layout/hChevron3"/>
    <dgm:cxn modelId="{6E08DD5B-55C5-431E-B262-77C15C63FFA3}" type="presOf" srcId="{72E7B1E9-4AFD-487D-9FBB-FA3166906624}" destId="{FA1AA1F9-6986-4B88-AD5D-25F1017C225B}" srcOrd="0" destOrd="0" presId="urn:microsoft.com/office/officeart/2005/8/layout/hChevron3"/>
    <dgm:cxn modelId="{6C43077B-98FB-4D1A-B387-1C83583964D3}" srcId="{1BE9C256-DAFA-46E7-9CEB-DFF1B0EB289F}" destId="{72E7B1E9-4AFD-487D-9FBB-FA3166906624}" srcOrd="3" destOrd="0" parTransId="{2690B23C-D65D-4259-A3A0-88329364DBE2}" sibTransId="{A221CDEE-B6EB-4566-893E-24E395D4D610}"/>
    <dgm:cxn modelId="{CB2DE37B-1079-47E5-A311-7DA92CC38101}" type="presOf" srcId="{DF352B55-74EA-4D2E-AF3E-A8F4D8B61412}" destId="{02F60ECA-4CBB-4905-8694-948DAE6EC4CF}" srcOrd="0" destOrd="0" presId="urn:microsoft.com/office/officeart/2005/8/layout/hChevron3"/>
    <dgm:cxn modelId="{337D6A7D-D5A3-4EAF-8AB0-8D3EAA7C96FF}" type="presOf" srcId="{1BE9C256-DAFA-46E7-9CEB-DFF1B0EB289F}" destId="{0CE0FDF0-F779-44D0-88A2-6A64FF8FE522}" srcOrd="0" destOrd="0" presId="urn:microsoft.com/office/officeart/2005/8/layout/hChevron3"/>
    <dgm:cxn modelId="{13533884-7E2E-4FCA-9E58-FAD21DBF8B47}" srcId="{1BE9C256-DAFA-46E7-9CEB-DFF1B0EB289F}" destId="{392EB694-01BE-4DDB-A0D3-32FA238743BB}" srcOrd="2" destOrd="0" parTransId="{A280B6D9-1919-4285-83F8-BED4103F3872}" sibTransId="{2EC77F9C-5EF4-4A73-BF5E-913822F532FF}"/>
    <dgm:cxn modelId="{B38AC6A7-8820-4D1D-BC18-73B4275A8BBB}" srcId="{1BE9C256-DAFA-46E7-9CEB-DFF1B0EB289F}" destId="{DF352B55-74EA-4D2E-AF3E-A8F4D8B61412}" srcOrd="4" destOrd="0" parTransId="{FA047D7B-8C71-4C2B-A4C4-19C43B3599AA}" sibTransId="{1BB0094B-AE02-464E-B051-572FF894F7C9}"/>
    <dgm:cxn modelId="{5C83C8C5-E289-4317-8FB5-905FB7B4B05B}" srcId="{1BE9C256-DAFA-46E7-9CEB-DFF1B0EB289F}" destId="{1E7BACDE-504F-4EF4-BD4A-D3D92E924FB9}" srcOrd="0" destOrd="0" parTransId="{2698A2EF-1273-4080-A3B8-770330505C83}" sibTransId="{7E44BFCE-3CEB-4D84-8799-5F0B798CF6F4}"/>
    <dgm:cxn modelId="{979B60D3-8D16-4ECD-92EF-F71B6CBEBEAA}" type="presOf" srcId="{D8D2BAB0-826E-4BFD-9A55-E8B85A11DB86}" destId="{089EB9A4-C13D-4073-927F-8F83F710C48D}" srcOrd="0" destOrd="0" presId="urn:microsoft.com/office/officeart/2005/8/layout/hChevron3"/>
    <dgm:cxn modelId="{048C4DD3-305E-498A-9FCB-A8061C5DE90F}" type="presOf" srcId="{392EB694-01BE-4DDB-A0D3-32FA238743BB}" destId="{1458FBBF-5A4D-4FFF-B107-C35B6D78360F}" srcOrd="0" destOrd="0" presId="urn:microsoft.com/office/officeart/2005/8/layout/hChevron3"/>
    <dgm:cxn modelId="{BA9FDBEC-4644-4A3F-ADF3-FBDCC1E8C978}" srcId="{1BE9C256-DAFA-46E7-9CEB-DFF1B0EB289F}" destId="{D8D2BAB0-826E-4BFD-9A55-E8B85A11DB86}" srcOrd="1" destOrd="0" parTransId="{C73FEF09-0F5B-4900-9E05-A5BF7A394B7C}" sibTransId="{EB082973-62ED-45F0-8D90-B6A9D01042B6}"/>
    <dgm:cxn modelId="{537924C0-DB1F-4B86-B251-CB6B54AF23A0}" type="presParOf" srcId="{0CE0FDF0-F779-44D0-88A2-6A64FF8FE522}" destId="{54F18486-7484-4E00-BBFF-DAC16672CCA8}" srcOrd="0" destOrd="0" presId="urn:microsoft.com/office/officeart/2005/8/layout/hChevron3"/>
    <dgm:cxn modelId="{C1712C32-602C-473A-9480-525CEFC4F729}" type="presParOf" srcId="{0CE0FDF0-F779-44D0-88A2-6A64FF8FE522}" destId="{41FEEEF3-A82F-4908-AEA7-A5AC2C157CC9}" srcOrd="1" destOrd="0" presId="urn:microsoft.com/office/officeart/2005/8/layout/hChevron3"/>
    <dgm:cxn modelId="{A6F9BFE5-D74E-4313-8D26-99698E2F226B}" type="presParOf" srcId="{0CE0FDF0-F779-44D0-88A2-6A64FF8FE522}" destId="{089EB9A4-C13D-4073-927F-8F83F710C48D}" srcOrd="2" destOrd="0" presId="urn:microsoft.com/office/officeart/2005/8/layout/hChevron3"/>
    <dgm:cxn modelId="{92AC6C6A-052E-40AA-A9B3-2626598A3EF8}" type="presParOf" srcId="{0CE0FDF0-F779-44D0-88A2-6A64FF8FE522}" destId="{4A0F8744-2545-410C-ACC2-FE96C0880EF9}" srcOrd="3" destOrd="0" presId="urn:microsoft.com/office/officeart/2005/8/layout/hChevron3"/>
    <dgm:cxn modelId="{698547D3-240F-446D-BBDF-062DD31007A3}" type="presParOf" srcId="{0CE0FDF0-F779-44D0-88A2-6A64FF8FE522}" destId="{1458FBBF-5A4D-4FFF-B107-C35B6D78360F}" srcOrd="4" destOrd="0" presId="urn:microsoft.com/office/officeart/2005/8/layout/hChevron3"/>
    <dgm:cxn modelId="{9EDA64C1-0B8C-4267-99BA-9C7292144096}" type="presParOf" srcId="{0CE0FDF0-F779-44D0-88A2-6A64FF8FE522}" destId="{9A0F158C-8B59-4922-A6DC-821A86C051D4}" srcOrd="5" destOrd="0" presId="urn:microsoft.com/office/officeart/2005/8/layout/hChevron3"/>
    <dgm:cxn modelId="{D633377A-CFEF-4825-A31F-042196C1B4C1}" type="presParOf" srcId="{0CE0FDF0-F779-44D0-88A2-6A64FF8FE522}" destId="{FA1AA1F9-6986-4B88-AD5D-25F1017C225B}" srcOrd="6" destOrd="0" presId="urn:microsoft.com/office/officeart/2005/8/layout/hChevron3"/>
    <dgm:cxn modelId="{C1C9E4F8-96E5-4D5E-AFF7-9A71FDDA56AD}" type="presParOf" srcId="{0CE0FDF0-F779-44D0-88A2-6A64FF8FE522}" destId="{CF508B97-2005-4EBF-8AC7-D8E06304EE17}" srcOrd="7" destOrd="0" presId="urn:microsoft.com/office/officeart/2005/8/layout/hChevron3"/>
    <dgm:cxn modelId="{D4E9E2B2-5052-4B45-9B44-B95B11393BF0}" type="presParOf" srcId="{0CE0FDF0-F779-44D0-88A2-6A64FF8FE522}" destId="{02F60ECA-4CBB-4905-8694-948DAE6EC4C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5A364C-4D74-4D97-936C-5FA011436F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5FA360-6540-438C-A631-0A6B359E574C}">
      <dgm:prSet phldrT="[Text]"/>
      <dgm:spPr/>
      <dgm:t>
        <a:bodyPr/>
        <a:lstStyle/>
        <a:p>
          <a:pPr>
            <a:buNone/>
          </a:pPr>
          <a:r>
            <a:rPr lang="en-US" b="0" i="0" dirty="0" err="1"/>
            <a:t>FaceNet</a:t>
          </a:r>
          <a:r>
            <a:rPr lang="en-US" b="0" i="0" dirty="0"/>
            <a:t> Base (Frozen)</a:t>
          </a:r>
          <a:endParaRPr lang="en-US" dirty="0"/>
        </a:p>
      </dgm:t>
    </dgm:pt>
    <dgm:pt modelId="{B77E914B-D1AB-4709-BB8D-0D47BEC4BE36}" type="parTrans" cxnId="{74DE0431-4EBA-4498-AF7D-D0C075B30A65}">
      <dgm:prSet/>
      <dgm:spPr/>
      <dgm:t>
        <a:bodyPr/>
        <a:lstStyle/>
        <a:p>
          <a:endParaRPr lang="en-US"/>
        </a:p>
      </dgm:t>
    </dgm:pt>
    <dgm:pt modelId="{E364E116-31C0-492A-B447-DFBCC357BDC5}" type="sibTrans" cxnId="{74DE0431-4EBA-4498-AF7D-D0C075B30A65}">
      <dgm:prSet/>
      <dgm:spPr/>
      <dgm:t>
        <a:bodyPr/>
        <a:lstStyle/>
        <a:p>
          <a:endParaRPr lang="en-US"/>
        </a:p>
      </dgm:t>
    </dgm:pt>
    <dgm:pt modelId="{8A2AA2E6-C98B-4A65-8F2D-E455D37DDBF3}">
      <dgm:prSet phldrT="[Text]"/>
      <dgm:spPr/>
      <dgm:t>
        <a:bodyPr/>
        <a:lstStyle/>
        <a:p>
          <a:pPr>
            <a:buNone/>
          </a:pPr>
          <a:r>
            <a:rPr lang="en-US" b="0" i="0" dirty="0"/>
            <a:t>Flatten</a:t>
          </a:r>
          <a:endParaRPr lang="en-US" dirty="0"/>
        </a:p>
      </dgm:t>
    </dgm:pt>
    <dgm:pt modelId="{687E8219-B851-4E39-B7D8-0ED6CC77DE85}" type="parTrans" cxnId="{F2B17FF3-1902-4886-8AA4-5ABD0A9E52DE}">
      <dgm:prSet/>
      <dgm:spPr/>
      <dgm:t>
        <a:bodyPr/>
        <a:lstStyle/>
        <a:p>
          <a:endParaRPr lang="en-US"/>
        </a:p>
      </dgm:t>
    </dgm:pt>
    <dgm:pt modelId="{61D4B8A0-B930-4585-BA5E-1C6B03EB0832}" type="sibTrans" cxnId="{F2B17FF3-1902-4886-8AA4-5ABD0A9E52DE}">
      <dgm:prSet/>
      <dgm:spPr/>
      <dgm:t>
        <a:bodyPr/>
        <a:lstStyle/>
        <a:p>
          <a:endParaRPr lang="en-US"/>
        </a:p>
      </dgm:t>
    </dgm:pt>
    <dgm:pt modelId="{3BCCF26C-FE3C-4996-8912-4918358C9AFA}">
      <dgm:prSet phldrT="[Text]"/>
      <dgm:spPr/>
      <dgm:t>
        <a:bodyPr/>
        <a:lstStyle/>
        <a:p>
          <a:pPr>
            <a:buNone/>
          </a:pPr>
          <a:r>
            <a:rPr lang="en-US" b="0" i="0" dirty="0"/>
            <a:t>Dense(1024)</a:t>
          </a:r>
          <a:endParaRPr lang="en-US" dirty="0"/>
        </a:p>
      </dgm:t>
    </dgm:pt>
    <dgm:pt modelId="{6794D42A-B562-4DAE-B9FA-ADE5DE3F70E0}" type="parTrans" cxnId="{3CB6B3D8-FADA-43CC-813A-212750F03BA2}">
      <dgm:prSet/>
      <dgm:spPr/>
      <dgm:t>
        <a:bodyPr/>
        <a:lstStyle/>
        <a:p>
          <a:endParaRPr lang="en-US"/>
        </a:p>
      </dgm:t>
    </dgm:pt>
    <dgm:pt modelId="{68D349D6-97F9-4A19-8360-038B751E1346}" type="sibTrans" cxnId="{3CB6B3D8-FADA-43CC-813A-212750F03BA2}">
      <dgm:prSet/>
      <dgm:spPr/>
      <dgm:t>
        <a:bodyPr/>
        <a:lstStyle/>
        <a:p>
          <a:endParaRPr lang="en-US"/>
        </a:p>
      </dgm:t>
    </dgm:pt>
    <dgm:pt modelId="{A8CF9078-1920-4968-95CD-D1154C9E76F6}">
      <dgm:prSet phldrT="[Text]"/>
      <dgm:spPr/>
      <dgm:t>
        <a:bodyPr/>
        <a:lstStyle/>
        <a:p>
          <a:pPr>
            <a:buNone/>
          </a:pPr>
          <a:r>
            <a:rPr lang="en-US" b="0" i="0"/>
            <a:t>Dense(2)</a:t>
          </a:r>
          <a:endParaRPr lang="en-US" dirty="0"/>
        </a:p>
      </dgm:t>
    </dgm:pt>
    <dgm:pt modelId="{487668EB-4902-4543-B365-1441204A07AC}" type="parTrans" cxnId="{1DB9CD82-072C-41CE-9DAD-C5EDBBB88913}">
      <dgm:prSet/>
      <dgm:spPr/>
      <dgm:t>
        <a:bodyPr/>
        <a:lstStyle/>
        <a:p>
          <a:endParaRPr lang="en-US"/>
        </a:p>
      </dgm:t>
    </dgm:pt>
    <dgm:pt modelId="{67CBAC17-935C-476C-8C83-6F7BEBD4F57B}" type="sibTrans" cxnId="{1DB9CD82-072C-41CE-9DAD-C5EDBBB88913}">
      <dgm:prSet/>
      <dgm:spPr/>
      <dgm:t>
        <a:bodyPr/>
        <a:lstStyle/>
        <a:p>
          <a:endParaRPr lang="en-US"/>
        </a:p>
      </dgm:t>
    </dgm:pt>
    <dgm:pt modelId="{089CCB24-879D-4420-8156-B93CC39C85D3}" type="pres">
      <dgm:prSet presAssocID="{A35A364C-4D74-4D97-936C-5FA011436FD3}" presName="Name0" presStyleCnt="0">
        <dgm:presLayoutVars>
          <dgm:dir/>
          <dgm:animLvl val="lvl"/>
          <dgm:resizeHandles val="exact"/>
        </dgm:presLayoutVars>
      </dgm:prSet>
      <dgm:spPr/>
    </dgm:pt>
    <dgm:pt modelId="{B3D9F719-91B9-40EB-AA7D-94539A9A27BE}" type="pres">
      <dgm:prSet presAssocID="{485FA360-6540-438C-A631-0A6B359E574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487479-F8C0-47CF-933D-8091A8C7878E}" type="pres">
      <dgm:prSet presAssocID="{E364E116-31C0-492A-B447-DFBCC357BDC5}" presName="parTxOnlySpace" presStyleCnt="0"/>
      <dgm:spPr/>
    </dgm:pt>
    <dgm:pt modelId="{0CF971FE-C408-4274-99FF-42578CEB4ADE}" type="pres">
      <dgm:prSet presAssocID="{8A2AA2E6-C98B-4A65-8F2D-E455D37DDBF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A5165F-E843-48E9-8A2E-9121674A6BEA}" type="pres">
      <dgm:prSet presAssocID="{61D4B8A0-B930-4585-BA5E-1C6B03EB0832}" presName="parTxOnlySpace" presStyleCnt="0"/>
      <dgm:spPr/>
    </dgm:pt>
    <dgm:pt modelId="{7B34F044-6B80-484C-AFEA-CFA6A1A1731D}" type="pres">
      <dgm:prSet presAssocID="{3BCCF26C-FE3C-4996-8912-4918358C9A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5C25F6-C84F-4C80-AEC8-38241C459D43}" type="pres">
      <dgm:prSet presAssocID="{68D349D6-97F9-4A19-8360-038B751E1346}" presName="parTxOnlySpace" presStyleCnt="0"/>
      <dgm:spPr/>
    </dgm:pt>
    <dgm:pt modelId="{51A8FF37-7792-40C2-9F70-3305077BCB4F}" type="pres">
      <dgm:prSet presAssocID="{A8CF9078-1920-4968-95CD-D1154C9E76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DE0431-4EBA-4498-AF7D-D0C075B30A65}" srcId="{A35A364C-4D74-4D97-936C-5FA011436FD3}" destId="{485FA360-6540-438C-A631-0A6B359E574C}" srcOrd="0" destOrd="0" parTransId="{B77E914B-D1AB-4709-BB8D-0D47BEC4BE36}" sibTransId="{E364E116-31C0-492A-B447-DFBCC357BDC5}"/>
    <dgm:cxn modelId="{A0FAE33B-5355-4E62-8B5F-9D4E199D12C7}" type="presOf" srcId="{8A2AA2E6-C98B-4A65-8F2D-E455D37DDBF3}" destId="{0CF971FE-C408-4274-99FF-42578CEB4ADE}" srcOrd="0" destOrd="0" presId="urn:microsoft.com/office/officeart/2005/8/layout/chevron1"/>
    <dgm:cxn modelId="{450CF654-678C-4F48-88FE-6D29E8B3EC71}" type="presOf" srcId="{A35A364C-4D74-4D97-936C-5FA011436FD3}" destId="{089CCB24-879D-4420-8156-B93CC39C85D3}" srcOrd="0" destOrd="0" presId="urn:microsoft.com/office/officeart/2005/8/layout/chevron1"/>
    <dgm:cxn modelId="{1DB9CD82-072C-41CE-9DAD-C5EDBBB88913}" srcId="{A35A364C-4D74-4D97-936C-5FA011436FD3}" destId="{A8CF9078-1920-4968-95CD-D1154C9E76F6}" srcOrd="3" destOrd="0" parTransId="{487668EB-4902-4543-B365-1441204A07AC}" sibTransId="{67CBAC17-935C-476C-8C83-6F7BEBD4F57B}"/>
    <dgm:cxn modelId="{93DACDD7-F23F-48C1-977E-0A936ACE4BB1}" type="presOf" srcId="{3BCCF26C-FE3C-4996-8912-4918358C9AFA}" destId="{7B34F044-6B80-484C-AFEA-CFA6A1A1731D}" srcOrd="0" destOrd="0" presId="urn:microsoft.com/office/officeart/2005/8/layout/chevron1"/>
    <dgm:cxn modelId="{3CB6B3D8-FADA-43CC-813A-212750F03BA2}" srcId="{A35A364C-4D74-4D97-936C-5FA011436FD3}" destId="{3BCCF26C-FE3C-4996-8912-4918358C9AFA}" srcOrd="2" destOrd="0" parTransId="{6794D42A-B562-4DAE-B9FA-ADE5DE3F70E0}" sibTransId="{68D349D6-97F9-4A19-8360-038B751E1346}"/>
    <dgm:cxn modelId="{03D6FBD9-3C40-49BC-AF01-3A5547B7418C}" type="presOf" srcId="{485FA360-6540-438C-A631-0A6B359E574C}" destId="{B3D9F719-91B9-40EB-AA7D-94539A9A27BE}" srcOrd="0" destOrd="0" presId="urn:microsoft.com/office/officeart/2005/8/layout/chevron1"/>
    <dgm:cxn modelId="{4AEAEDE9-693A-4BCE-A5C2-13F88C24031F}" type="presOf" srcId="{A8CF9078-1920-4968-95CD-D1154C9E76F6}" destId="{51A8FF37-7792-40C2-9F70-3305077BCB4F}" srcOrd="0" destOrd="0" presId="urn:microsoft.com/office/officeart/2005/8/layout/chevron1"/>
    <dgm:cxn modelId="{F2B17FF3-1902-4886-8AA4-5ABD0A9E52DE}" srcId="{A35A364C-4D74-4D97-936C-5FA011436FD3}" destId="{8A2AA2E6-C98B-4A65-8F2D-E455D37DDBF3}" srcOrd="1" destOrd="0" parTransId="{687E8219-B851-4E39-B7D8-0ED6CC77DE85}" sibTransId="{61D4B8A0-B930-4585-BA5E-1C6B03EB0832}"/>
    <dgm:cxn modelId="{834085DD-E4FB-4029-94A6-34B903BC5DFF}" type="presParOf" srcId="{089CCB24-879D-4420-8156-B93CC39C85D3}" destId="{B3D9F719-91B9-40EB-AA7D-94539A9A27BE}" srcOrd="0" destOrd="0" presId="urn:microsoft.com/office/officeart/2005/8/layout/chevron1"/>
    <dgm:cxn modelId="{1F97B6E5-A65C-461E-BB99-56CB9A253B78}" type="presParOf" srcId="{089CCB24-879D-4420-8156-B93CC39C85D3}" destId="{FB487479-F8C0-47CF-933D-8091A8C7878E}" srcOrd="1" destOrd="0" presId="urn:microsoft.com/office/officeart/2005/8/layout/chevron1"/>
    <dgm:cxn modelId="{65DA27A1-924B-4CD4-85F9-F4045DD86CC5}" type="presParOf" srcId="{089CCB24-879D-4420-8156-B93CC39C85D3}" destId="{0CF971FE-C408-4274-99FF-42578CEB4ADE}" srcOrd="2" destOrd="0" presId="urn:microsoft.com/office/officeart/2005/8/layout/chevron1"/>
    <dgm:cxn modelId="{2184A452-F656-485E-932B-B91D9BBC5853}" type="presParOf" srcId="{089CCB24-879D-4420-8156-B93CC39C85D3}" destId="{03A5165F-E843-48E9-8A2E-9121674A6BEA}" srcOrd="3" destOrd="0" presId="urn:microsoft.com/office/officeart/2005/8/layout/chevron1"/>
    <dgm:cxn modelId="{9075AFA1-1360-46D2-90BA-1AA56B546970}" type="presParOf" srcId="{089CCB24-879D-4420-8156-B93CC39C85D3}" destId="{7B34F044-6B80-484C-AFEA-CFA6A1A1731D}" srcOrd="4" destOrd="0" presId="urn:microsoft.com/office/officeart/2005/8/layout/chevron1"/>
    <dgm:cxn modelId="{CBA1D189-587B-49A3-8695-430A7CB31C81}" type="presParOf" srcId="{089CCB24-879D-4420-8156-B93CC39C85D3}" destId="{E85C25F6-C84F-4C80-AEC8-38241C459D43}" srcOrd="5" destOrd="0" presId="urn:microsoft.com/office/officeart/2005/8/layout/chevron1"/>
    <dgm:cxn modelId="{3120B607-20B3-48A0-AB66-F7D7B329A5B1}" type="presParOf" srcId="{089CCB24-879D-4420-8156-B93CC39C85D3}" destId="{51A8FF37-7792-40C2-9F70-3305077BCB4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270BD-8655-4AC9-A328-CDA744A9B5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4CEB8-5657-4922-BBD2-EFC84EBCB543}">
      <dgm:prSet phldrT="[Text]"/>
      <dgm:spPr/>
      <dgm:t>
        <a:bodyPr/>
        <a:lstStyle/>
        <a:p>
          <a:r>
            <a:rPr lang="en-US" dirty="0"/>
            <a:t>Image Input</a:t>
          </a:r>
        </a:p>
      </dgm:t>
    </dgm:pt>
    <dgm:pt modelId="{00E6C6A9-8D67-4D09-8EA9-CF1A0D6F2A8A}" type="parTrans" cxnId="{688EB6C6-51E5-49D1-B760-B17F5021405B}">
      <dgm:prSet/>
      <dgm:spPr/>
      <dgm:t>
        <a:bodyPr/>
        <a:lstStyle/>
        <a:p>
          <a:endParaRPr lang="en-US"/>
        </a:p>
      </dgm:t>
    </dgm:pt>
    <dgm:pt modelId="{0008B092-79D7-4F00-A9A6-165DA577DCBA}" type="sibTrans" cxnId="{688EB6C6-51E5-49D1-B760-B17F5021405B}">
      <dgm:prSet/>
      <dgm:spPr/>
      <dgm:t>
        <a:bodyPr/>
        <a:lstStyle/>
        <a:p>
          <a:endParaRPr lang="en-US"/>
        </a:p>
      </dgm:t>
    </dgm:pt>
    <dgm:pt modelId="{D3EEFCA9-5501-4564-8AEB-6F7D83F314D4}">
      <dgm:prSet phldrT="[Text]"/>
      <dgm:spPr/>
      <dgm:t>
        <a:bodyPr/>
        <a:lstStyle/>
        <a:p>
          <a:r>
            <a:rPr lang="en-US" dirty="0"/>
            <a:t>MTCNN Detector</a:t>
          </a:r>
        </a:p>
      </dgm:t>
    </dgm:pt>
    <dgm:pt modelId="{E92289DC-7096-4D4A-9C31-25EC6283AE95}" type="parTrans" cxnId="{B0175827-67C0-47F4-9553-FC0E46AF51D7}">
      <dgm:prSet/>
      <dgm:spPr/>
      <dgm:t>
        <a:bodyPr/>
        <a:lstStyle/>
        <a:p>
          <a:endParaRPr lang="en-US"/>
        </a:p>
      </dgm:t>
    </dgm:pt>
    <dgm:pt modelId="{830B2B0D-0C16-427D-B672-C4D047DE8F11}" type="sibTrans" cxnId="{B0175827-67C0-47F4-9553-FC0E46AF51D7}">
      <dgm:prSet/>
      <dgm:spPr/>
      <dgm:t>
        <a:bodyPr/>
        <a:lstStyle/>
        <a:p>
          <a:endParaRPr lang="en-US"/>
        </a:p>
      </dgm:t>
    </dgm:pt>
    <dgm:pt modelId="{D39A7183-12D0-4255-BBDC-427FFC129AE9}">
      <dgm:prSet phldrT="[Text]"/>
      <dgm:spPr/>
      <dgm:t>
        <a:bodyPr/>
        <a:lstStyle/>
        <a:p>
          <a:r>
            <a:rPr lang="en-US" dirty="0"/>
            <a:t>Aligned Face</a:t>
          </a:r>
        </a:p>
      </dgm:t>
    </dgm:pt>
    <dgm:pt modelId="{5603931B-2A91-46FF-A481-B5F468AAF2E5}" type="parTrans" cxnId="{01E7244D-F440-4EBE-BD38-EA345B4E576E}">
      <dgm:prSet/>
      <dgm:spPr/>
      <dgm:t>
        <a:bodyPr/>
        <a:lstStyle/>
        <a:p>
          <a:endParaRPr lang="en-US"/>
        </a:p>
      </dgm:t>
    </dgm:pt>
    <dgm:pt modelId="{0C4656D5-BF2F-4FAB-B030-85D8EE5467E8}" type="sibTrans" cxnId="{01E7244D-F440-4EBE-BD38-EA345B4E576E}">
      <dgm:prSet/>
      <dgm:spPr/>
      <dgm:t>
        <a:bodyPr/>
        <a:lstStyle/>
        <a:p>
          <a:endParaRPr lang="en-US"/>
        </a:p>
      </dgm:t>
    </dgm:pt>
    <dgm:pt modelId="{2BD04F1E-E236-4E4B-998B-EAE75DC0515B}">
      <dgm:prSet phldrT="[Text]"/>
      <dgm:spPr/>
      <dgm:t>
        <a:bodyPr/>
        <a:lstStyle/>
        <a:p>
          <a:r>
            <a:rPr lang="en-US" dirty="0"/>
            <a:t>ResNet-50 Embeddings (2048D)</a:t>
          </a:r>
        </a:p>
      </dgm:t>
    </dgm:pt>
    <dgm:pt modelId="{BB49C437-EDA4-4720-8C50-6C00FBDC27FB}" type="parTrans" cxnId="{45C6811D-44F6-400D-952F-7849ED218F8E}">
      <dgm:prSet/>
      <dgm:spPr/>
      <dgm:t>
        <a:bodyPr/>
        <a:lstStyle/>
        <a:p>
          <a:endParaRPr lang="en-US"/>
        </a:p>
      </dgm:t>
    </dgm:pt>
    <dgm:pt modelId="{5D09ABAF-9BA7-439F-8216-D5F07749A6D4}" type="sibTrans" cxnId="{45C6811D-44F6-400D-952F-7849ED218F8E}">
      <dgm:prSet/>
      <dgm:spPr/>
      <dgm:t>
        <a:bodyPr/>
        <a:lstStyle/>
        <a:p>
          <a:endParaRPr lang="en-US"/>
        </a:p>
      </dgm:t>
    </dgm:pt>
    <dgm:pt modelId="{265D3ED6-629A-4725-8B84-F4585E591259}">
      <dgm:prSet phldrT="[Text]"/>
      <dgm:spPr/>
      <dgm:t>
        <a:bodyPr/>
        <a:lstStyle/>
        <a:p>
          <a:r>
            <a:rPr lang="en-US" dirty="0"/>
            <a:t>Dense Classifier</a:t>
          </a:r>
        </a:p>
      </dgm:t>
    </dgm:pt>
    <dgm:pt modelId="{F108059E-11ED-4A75-B8D7-FDA63E803514}" type="parTrans" cxnId="{6D724573-EE29-42E9-834E-6110B3DB5CD4}">
      <dgm:prSet/>
      <dgm:spPr/>
      <dgm:t>
        <a:bodyPr/>
        <a:lstStyle/>
        <a:p>
          <a:endParaRPr lang="en-US"/>
        </a:p>
      </dgm:t>
    </dgm:pt>
    <dgm:pt modelId="{273623A2-CC24-4762-900D-9816F0B7FB42}" type="sibTrans" cxnId="{6D724573-EE29-42E9-834E-6110B3DB5CD4}">
      <dgm:prSet/>
      <dgm:spPr/>
      <dgm:t>
        <a:bodyPr/>
        <a:lstStyle/>
        <a:p>
          <a:endParaRPr lang="en-US"/>
        </a:p>
      </dgm:t>
    </dgm:pt>
    <dgm:pt modelId="{7BD3DFF7-8215-4190-ABAB-ED947988A81C}" type="pres">
      <dgm:prSet presAssocID="{E73270BD-8655-4AC9-A328-CDA744A9B53A}" presName="diagram" presStyleCnt="0">
        <dgm:presLayoutVars>
          <dgm:dir/>
          <dgm:resizeHandles val="exact"/>
        </dgm:presLayoutVars>
      </dgm:prSet>
      <dgm:spPr/>
    </dgm:pt>
    <dgm:pt modelId="{470850D3-A286-4C8C-B11D-DB2156A2C56E}" type="pres">
      <dgm:prSet presAssocID="{8EE4CEB8-5657-4922-BBD2-EFC84EBCB543}" presName="node" presStyleLbl="node1" presStyleIdx="0" presStyleCnt="5" custScaleY="36092" custLinFactNeighborX="-8704" custLinFactNeighborY="7314">
        <dgm:presLayoutVars>
          <dgm:bulletEnabled val="1"/>
        </dgm:presLayoutVars>
      </dgm:prSet>
      <dgm:spPr/>
    </dgm:pt>
    <dgm:pt modelId="{0BBB5FD8-A8E7-47CE-8C80-3836383CB3DC}" type="pres">
      <dgm:prSet presAssocID="{0008B092-79D7-4F00-A9A6-165DA577DCBA}" presName="sibTrans" presStyleCnt="0"/>
      <dgm:spPr/>
    </dgm:pt>
    <dgm:pt modelId="{867E6682-8302-4A85-B098-E9B386CAB2DD}" type="pres">
      <dgm:prSet presAssocID="{D3EEFCA9-5501-4564-8AEB-6F7D83F314D4}" presName="node" presStyleLbl="node1" presStyleIdx="1" presStyleCnt="5" custScaleY="30805" custLinFactNeighborX="572" custLinFactNeighborY="13883">
        <dgm:presLayoutVars>
          <dgm:bulletEnabled val="1"/>
        </dgm:presLayoutVars>
      </dgm:prSet>
      <dgm:spPr/>
    </dgm:pt>
    <dgm:pt modelId="{3217134E-EEB6-4E96-B735-D2B95ED8F016}" type="pres">
      <dgm:prSet presAssocID="{830B2B0D-0C16-427D-B672-C4D047DE8F11}" presName="sibTrans" presStyleCnt="0"/>
      <dgm:spPr/>
    </dgm:pt>
    <dgm:pt modelId="{E2815ED2-3566-4C8A-96E0-749A81FC1DBA}" type="pres">
      <dgm:prSet presAssocID="{D39A7183-12D0-4255-BBDC-427FFC129AE9}" presName="node" presStyleLbl="node1" presStyleIdx="2" presStyleCnt="5" custScaleY="24628" custLinFactNeighborY="20691">
        <dgm:presLayoutVars>
          <dgm:bulletEnabled val="1"/>
        </dgm:presLayoutVars>
      </dgm:prSet>
      <dgm:spPr/>
    </dgm:pt>
    <dgm:pt modelId="{C19B0111-4806-4DC4-AE84-A8C1133D5A65}" type="pres">
      <dgm:prSet presAssocID="{0C4656D5-BF2F-4FAB-B030-85D8EE5467E8}" presName="sibTrans" presStyleCnt="0"/>
      <dgm:spPr/>
    </dgm:pt>
    <dgm:pt modelId="{20418D4C-B516-4335-8361-79C4C342FB6F}" type="pres">
      <dgm:prSet presAssocID="{2BD04F1E-E236-4E4B-998B-EAE75DC0515B}" presName="node" presStyleLbl="node1" presStyleIdx="3" presStyleCnt="5" custScaleY="38378" custLinFactNeighborX="-572" custLinFactNeighborY="28330">
        <dgm:presLayoutVars>
          <dgm:bulletEnabled val="1"/>
        </dgm:presLayoutVars>
      </dgm:prSet>
      <dgm:spPr/>
    </dgm:pt>
    <dgm:pt modelId="{622A56A5-5D5B-41AD-981C-012AFBA316A7}" type="pres">
      <dgm:prSet presAssocID="{5D09ABAF-9BA7-439F-8216-D5F07749A6D4}" presName="sibTrans" presStyleCnt="0"/>
      <dgm:spPr/>
    </dgm:pt>
    <dgm:pt modelId="{6A14DD0F-4B2D-4C1C-87DD-15BFD730821C}" type="pres">
      <dgm:prSet presAssocID="{265D3ED6-629A-4725-8B84-F4585E591259}" presName="node" presStyleLbl="node1" presStyleIdx="4" presStyleCnt="5" custScaleY="28335" custLinFactNeighborX="286" custLinFactNeighborY="37637">
        <dgm:presLayoutVars>
          <dgm:bulletEnabled val="1"/>
        </dgm:presLayoutVars>
      </dgm:prSet>
      <dgm:spPr/>
    </dgm:pt>
  </dgm:ptLst>
  <dgm:cxnLst>
    <dgm:cxn modelId="{4A9EC210-F532-4966-A6D3-7B7A9BCF5834}" type="presOf" srcId="{8EE4CEB8-5657-4922-BBD2-EFC84EBCB543}" destId="{470850D3-A286-4C8C-B11D-DB2156A2C56E}" srcOrd="0" destOrd="0" presId="urn:microsoft.com/office/officeart/2005/8/layout/default"/>
    <dgm:cxn modelId="{45C6811D-44F6-400D-952F-7849ED218F8E}" srcId="{E73270BD-8655-4AC9-A328-CDA744A9B53A}" destId="{2BD04F1E-E236-4E4B-998B-EAE75DC0515B}" srcOrd="3" destOrd="0" parTransId="{BB49C437-EDA4-4720-8C50-6C00FBDC27FB}" sibTransId="{5D09ABAF-9BA7-439F-8216-D5F07749A6D4}"/>
    <dgm:cxn modelId="{B0175827-67C0-47F4-9553-FC0E46AF51D7}" srcId="{E73270BD-8655-4AC9-A328-CDA744A9B53A}" destId="{D3EEFCA9-5501-4564-8AEB-6F7D83F314D4}" srcOrd="1" destOrd="0" parTransId="{E92289DC-7096-4D4A-9C31-25EC6283AE95}" sibTransId="{830B2B0D-0C16-427D-B672-C4D047DE8F11}"/>
    <dgm:cxn modelId="{01E7244D-F440-4EBE-BD38-EA345B4E576E}" srcId="{E73270BD-8655-4AC9-A328-CDA744A9B53A}" destId="{D39A7183-12D0-4255-BBDC-427FFC129AE9}" srcOrd="2" destOrd="0" parTransId="{5603931B-2A91-46FF-A481-B5F468AAF2E5}" sibTransId="{0C4656D5-BF2F-4FAB-B030-85D8EE5467E8}"/>
    <dgm:cxn modelId="{6D724573-EE29-42E9-834E-6110B3DB5CD4}" srcId="{E73270BD-8655-4AC9-A328-CDA744A9B53A}" destId="{265D3ED6-629A-4725-8B84-F4585E591259}" srcOrd="4" destOrd="0" parTransId="{F108059E-11ED-4A75-B8D7-FDA63E803514}" sibTransId="{273623A2-CC24-4762-900D-9816F0B7FB42}"/>
    <dgm:cxn modelId="{CFDCD757-2F97-4EB2-A3A6-67C4E19FA9BC}" type="presOf" srcId="{265D3ED6-629A-4725-8B84-F4585E591259}" destId="{6A14DD0F-4B2D-4C1C-87DD-15BFD730821C}" srcOrd="0" destOrd="0" presId="urn:microsoft.com/office/officeart/2005/8/layout/default"/>
    <dgm:cxn modelId="{2261CB84-42BC-41DD-8182-50AA2775FD5D}" type="presOf" srcId="{E73270BD-8655-4AC9-A328-CDA744A9B53A}" destId="{7BD3DFF7-8215-4190-ABAB-ED947988A81C}" srcOrd="0" destOrd="0" presId="urn:microsoft.com/office/officeart/2005/8/layout/default"/>
    <dgm:cxn modelId="{1925B297-F478-4B41-B59C-514393B4DD31}" type="presOf" srcId="{D39A7183-12D0-4255-BBDC-427FFC129AE9}" destId="{E2815ED2-3566-4C8A-96E0-749A81FC1DBA}" srcOrd="0" destOrd="0" presId="urn:microsoft.com/office/officeart/2005/8/layout/default"/>
    <dgm:cxn modelId="{E72C1B9B-D0CA-467A-8A8E-8D6A9A8665AC}" type="presOf" srcId="{2BD04F1E-E236-4E4B-998B-EAE75DC0515B}" destId="{20418D4C-B516-4335-8361-79C4C342FB6F}" srcOrd="0" destOrd="0" presId="urn:microsoft.com/office/officeart/2005/8/layout/default"/>
    <dgm:cxn modelId="{688EB6C6-51E5-49D1-B760-B17F5021405B}" srcId="{E73270BD-8655-4AC9-A328-CDA744A9B53A}" destId="{8EE4CEB8-5657-4922-BBD2-EFC84EBCB543}" srcOrd="0" destOrd="0" parTransId="{00E6C6A9-8D67-4D09-8EA9-CF1A0D6F2A8A}" sibTransId="{0008B092-79D7-4F00-A9A6-165DA577DCBA}"/>
    <dgm:cxn modelId="{2733BBCA-82E3-435F-978B-B5EC79134361}" type="presOf" srcId="{D3EEFCA9-5501-4564-8AEB-6F7D83F314D4}" destId="{867E6682-8302-4A85-B098-E9B386CAB2DD}" srcOrd="0" destOrd="0" presId="urn:microsoft.com/office/officeart/2005/8/layout/default"/>
    <dgm:cxn modelId="{8148980A-91EF-46CD-A534-2A5CD9BCF7EC}" type="presParOf" srcId="{7BD3DFF7-8215-4190-ABAB-ED947988A81C}" destId="{470850D3-A286-4C8C-B11D-DB2156A2C56E}" srcOrd="0" destOrd="0" presId="urn:microsoft.com/office/officeart/2005/8/layout/default"/>
    <dgm:cxn modelId="{E9F64324-DEFA-459C-8278-711B38ACEEAB}" type="presParOf" srcId="{7BD3DFF7-8215-4190-ABAB-ED947988A81C}" destId="{0BBB5FD8-A8E7-47CE-8C80-3836383CB3DC}" srcOrd="1" destOrd="0" presId="urn:microsoft.com/office/officeart/2005/8/layout/default"/>
    <dgm:cxn modelId="{CD42C049-1B49-46B7-8640-D4EA1E96EC81}" type="presParOf" srcId="{7BD3DFF7-8215-4190-ABAB-ED947988A81C}" destId="{867E6682-8302-4A85-B098-E9B386CAB2DD}" srcOrd="2" destOrd="0" presId="urn:microsoft.com/office/officeart/2005/8/layout/default"/>
    <dgm:cxn modelId="{77EC8BEA-6DE7-4EC9-86C5-14EC591A3EB8}" type="presParOf" srcId="{7BD3DFF7-8215-4190-ABAB-ED947988A81C}" destId="{3217134E-EEB6-4E96-B735-D2B95ED8F016}" srcOrd="3" destOrd="0" presId="urn:microsoft.com/office/officeart/2005/8/layout/default"/>
    <dgm:cxn modelId="{AA93769C-D1E1-4547-A0A9-40E7582CC9BB}" type="presParOf" srcId="{7BD3DFF7-8215-4190-ABAB-ED947988A81C}" destId="{E2815ED2-3566-4C8A-96E0-749A81FC1DBA}" srcOrd="4" destOrd="0" presId="urn:microsoft.com/office/officeart/2005/8/layout/default"/>
    <dgm:cxn modelId="{7ACC877B-6CA6-4673-866E-D3E9C8899EF4}" type="presParOf" srcId="{7BD3DFF7-8215-4190-ABAB-ED947988A81C}" destId="{C19B0111-4806-4DC4-AE84-A8C1133D5A65}" srcOrd="5" destOrd="0" presId="urn:microsoft.com/office/officeart/2005/8/layout/default"/>
    <dgm:cxn modelId="{E4CD2F16-7B74-4403-A918-D9A093331498}" type="presParOf" srcId="{7BD3DFF7-8215-4190-ABAB-ED947988A81C}" destId="{20418D4C-B516-4335-8361-79C4C342FB6F}" srcOrd="6" destOrd="0" presId="urn:microsoft.com/office/officeart/2005/8/layout/default"/>
    <dgm:cxn modelId="{12B59BA0-1243-4EE8-9932-6CC86FB35085}" type="presParOf" srcId="{7BD3DFF7-8215-4190-ABAB-ED947988A81C}" destId="{622A56A5-5D5B-41AD-981C-012AFBA316A7}" srcOrd="7" destOrd="0" presId="urn:microsoft.com/office/officeart/2005/8/layout/default"/>
    <dgm:cxn modelId="{942C33B9-2C38-44A5-9206-A5ED5339B957}" type="presParOf" srcId="{7BD3DFF7-8215-4190-ABAB-ED947988A81C}" destId="{6A14DD0F-4B2D-4C1C-87DD-15BFD730821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270BD-8655-4AC9-A328-CDA744A9B5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4CEB8-5657-4922-BBD2-EFC84EBCB543}">
      <dgm:prSet phldrT="[Text]"/>
      <dgm:spPr/>
      <dgm:t>
        <a:bodyPr/>
        <a:lstStyle/>
        <a:p>
          <a:r>
            <a:rPr lang="en-US"/>
            <a:t>Input Triplet</a:t>
          </a:r>
          <a:endParaRPr lang="en-US" dirty="0"/>
        </a:p>
      </dgm:t>
    </dgm:pt>
    <dgm:pt modelId="{00E6C6A9-8D67-4D09-8EA9-CF1A0D6F2A8A}" type="parTrans" cxnId="{688EB6C6-51E5-49D1-B760-B17F5021405B}">
      <dgm:prSet/>
      <dgm:spPr/>
      <dgm:t>
        <a:bodyPr/>
        <a:lstStyle/>
        <a:p>
          <a:endParaRPr lang="en-US"/>
        </a:p>
      </dgm:t>
    </dgm:pt>
    <dgm:pt modelId="{0008B092-79D7-4F00-A9A6-165DA577DCBA}" type="sibTrans" cxnId="{688EB6C6-51E5-49D1-B760-B17F5021405B}">
      <dgm:prSet/>
      <dgm:spPr/>
      <dgm:t>
        <a:bodyPr/>
        <a:lstStyle/>
        <a:p>
          <a:endParaRPr lang="en-US"/>
        </a:p>
      </dgm:t>
    </dgm:pt>
    <dgm:pt modelId="{D39A7183-12D0-4255-BBDC-427FFC129AE9}">
      <dgm:prSet phldrT="[Text]"/>
      <dgm:spPr/>
      <dgm:t>
        <a:bodyPr/>
        <a:lstStyle/>
        <a:p>
          <a:r>
            <a:rPr lang="en-US" dirty="0"/>
            <a:t>L2-Normalized Embedding (128D)</a:t>
          </a:r>
        </a:p>
      </dgm:t>
    </dgm:pt>
    <dgm:pt modelId="{5603931B-2A91-46FF-A481-B5F468AAF2E5}" type="parTrans" cxnId="{01E7244D-F440-4EBE-BD38-EA345B4E576E}">
      <dgm:prSet/>
      <dgm:spPr/>
      <dgm:t>
        <a:bodyPr/>
        <a:lstStyle/>
        <a:p>
          <a:endParaRPr lang="en-US"/>
        </a:p>
      </dgm:t>
    </dgm:pt>
    <dgm:pt modelId="{0C4656D5-BF2F-4FAB-B030-85D8EE5467E8}" type="sibTrans" cxnId="{01E7244D-F440-4EBE-BD38-EA345B4E576E}">
      <dgm:prSet/>
      <dgm:spPr/>
      <dgm:t>
        <a:bodyPr/>
        <a:lstStyle/>
        <a:p>
          <a:endParaRPr lang="en-US"/>
        </a:p>
      </dgm:t>
    </dgm:pt>
    <dgm:pt modelId="{2BD04F1E-E236-4E4B-998B-EAE75DC0515B}">
      <dgm:prSet phldrT="[Text]"/>
      <dgm:spPr/>
      <dgm:t>
        <a:bodyPr/>
        <a:lstStyle/>
        <a:p>
          <a:r>
            <a:rPr lang="en-US" dirty="0"/>
            <a:t>Triplet Loss Calculation</a:t>
          </a:r>
        </a:p>
      </dgm:t>
    </dgm:pt>
    <dgm:pt modelId="{BB49C437-EDA4-4720-8C50-6C00FBDC27FB}" type="parTrans" cxnId="{45C6811D-44F6-400D-952F-7849ED218F8E}">
      <dgm:prSet/>
      <dgm:spPr/>
      <dgm:t>
        <a:bodyPr/>
        <a:lstStyle/>
        <a:p>
          <a:endParaRPr lang="en-US"/>
        </a:p>
      </dgm:t>
    </dgm:pt>
    <dgm:pt modelId="{5D09ABAF-9BA7-439F-8216-D5F07749A6D4}" type="sibTrans" cxnId="{45C6811D-44F6-400D-952F-7849ED218F8E}">
      <dgm:prSet/>
      <dgm:spPr/>
      <dgm:t>
        <a:bodyPr/>
        <a:lstStyle/>
        <a:p>
          <a:endParaRPr lang="en-US"/>
        </a:p>
      </dgm:t>
    </dgm:pt>
    <dgm:pt modelId="{D3EEFCA9-5501-4564-8AEB-6F7D83F314D4}">
      <dgm:prSet phldrT="[Text]"/>
      <dgm:spPr/>
      <dgm:t>
        <a:bodyPr/>
        <a:lstStyle/>
        <a:p>
          <a:r>
            <a:rPr lang="en-US" dirty="0" err="1"/>
            <a:t>FaceNet</a:t>
          </a:r>
          <a:r>
            <a:rPr lang="en-US" dirty="0"/>
            <a:t> CNN</a:t>
          </a:r>
        </a:p>
      </dgm:t>
    </dgm:pt>
    <dgm:pt modelId="{830B2B0D-0C16-427D-B672-C4D047DE8F11}" type="sibTrans" cxnId="{B0175827-67C0-47F4-9553-FC0E46AF51D7}">
      <dgm:prSet/>
      <dgm:spPr/>
      <dgm:t>
        <a:bodyPr/>
        <a:lstStyle/>
        <a:p>
          <a:endParaRPr lang="en-US"/>
        </a:p>
      </dgm:t>
    </dgm:pt>
    <dgm:pt modelId="{E92289DC-7096-4D4A-9C31-25EC6283AE95}" type="parTrans" cxnId="{B0175827-67C0-47F4-9553-FC0E46AF51D7}">
      <dgm:prSet/>
      <dgm:spPr/>
      <dgm:t>
        <a:bodyPr/>
        <a:lstStyle/>
        <a:p>
          <a:endParaRPr lang="en-US"/>
        </a:p>
      </dgm:t>
    </dgm:pt>
    <dgm:pt modelId="{7BD3DFF7-8215-4190-ABAB-ED947988A81C}" type="pres">
      <dgm:prSet presAssocID="{E73270BD-8655-4AC9-A328-CDA744A9B53A}" presName="diagram" presStyleCnt="0">
        <dgm:presLayoutVars>
          <dgm:dir/>
          <dgm:resizeHandles val="exact"/>
        </dgm:presLayoutVars>
      </dgm:prSet>
      <dgm:spPr/>
    </dgm:pt>
    <dgm:pt modelId="{470850D3-A286-4C8C-B11D-DB2156A2C56E}" type="pres">
      <dgm:prSet presAssocID="{8EE4CEB8-5657-4922-BBD2-EFC84EBCB543}" presName="node" presStyleLbl="node1" presStyleIdx="0" presStyleCnt="4" custScaleY="36092" custLinFactNeighborX="-8704" custLinFactNeighborY="7314">
        <dgm:presLayoutVars>
          <dgm:bulletEnabled val="1"/>
        </dgm:presLayoutVars>
      </dgm:prSet>
      <dgm:spPr/>
    </dgm:pt>
    <dgm:pt modelId="{0BBB5FD8-A8E7-47CE-8C80-3836383CB3DC}" type="pres">
      <dgm:prSet presAssocID="{0008B092-79D7-4F00-A9A6-165DA577DCBA}" presName="sibTrans" presStyleCnt="0"/>
      <dgm:spPr/>
    </dgm:pt>
    <dgm:pt modelId="{867E6682-8302-4A85-B098-E9B386CAB2DD}" type="pres">
      <dgm:prSet presAssocID="{D3EEFCA9-5501-4564-8AEB-6F7D83F314D4}" presName="node" presStyleLbl="node1" presStyleIdx="1" presStyleCnt="4" custScaleY="30805" custLinFactNeighborX="572" custLinFactNeighborY="13883">
        <dgm:presLayoutVars>
          <dgm:bulletEnabled val="1"/>
        </dgm:presLayoutVars>
      </dgm:prSet>
      <dgm:spPr/>
    </dgm:pt>
    <dgm:pt modelId="{3217134E-EEB6-4E96-B735-D2B95ED8F016}" type="pres">
      <dgm:prSet presAssocID="{830B2B0D-0C16-427D-B672-C4D047DE8F11}" presName="sibTrans" presStyleCnt="0"/>
      <dgm:spPr/>
    </dgm:pt>
    <dgm:pt modelId="{E2815ED2-3566-4C8A-96E0-749A81FC1DBA}" type="pres">
      <dgm:prSet presAssocID="{D39A7183-12D0-4255-BBDC-427FFC129AE9}" presName="node" presStyleLbl="node1" presStyleIdx="2" presStyleCnt="4" custScaleY="24628" custLinFactNeighborY="20691">
        <dgm:presLayoutVars>
          <dgm:bulletEnabled val="1"/>
        </dgm:presLayoutVars>
      </dgm:prSet>
      <dgm:spPr/>
    </dgm:pt>
    <dgm:pt modelId="{C19B0111-4806-4DC4-AE84-A8C1133D5A65}" type="pres">
      <dgm:prSet presAssocID="{0C4656D5-BF2F-4FAB-B030-85D8EE5467E8}" presName="sibTrans" presStyleCnt="0"/>
      <dgm:spPr/>
    </dgm:pt>
    <dgm:pt modelId="{20418D4C-B516-4335-8361-79C4C342FB6F}" type="pres">
      <dgm:prSet presAssocID="{2BD04F1E-E236-4E4B-998B-EAE75DC0515B}" presName="node" presStyleLbl="node1" presStyleIdx="3" presStyleCnt="4" custScaleY="38378" custLinFactNeighborX="-572" custLinFactNeighborY="28330">
        <dgm:presLayoutVars>
          <dgm:bulletEnabled val="1"/>
        </dgm:presLayoutVars>
      </dgm:prSet>
      <dgm:spPr/>
    </dgm:pt>
  </dgm:ptLst>
  <dgm:cxnLst>
    <dgm:cxn modelId="{4A9EC210-F532-4966-A6D3-7B7A9BCF5834}" type="presOf" srcId="{8EE4CEB8-5657-4922-BBD2-EFC84EBCB543}" destId="{470850D3-A286-4C8C-B11D-DB2156A2C56E}" srcOrd="0" destOrd="0" presId="urn:microsoft.com/office/officeart/2005/8/layout/default"/>
    <dgm:cxn modelId="{45C6811D-44F6-400D-952F-7849ED218F8E}" srcId="{E73270BD-8655-4AC9-A328-CDA744A9B53A}" destId="{2BD04F1E-E236-4E4B-998B-EAE75DC0515B}" srcOrd="3" destOrd="0" parTransId="{BB49C437-EDA4-4720-8C50-6C00FBDC27FB}" sibTransId="{5D09ABAF-9BA7-439F-8216-D5F07749A6D4}"/>
    <dgm:cxn modelId="{B0175827-67C0-47F4-9553-FC0E46AF51D7}" srcId="{E73270BD-8655-4AC9-A328-CDA744A9B53A}" destId="{D3EEFCA9-5501-4564-8AEB-6F7D83F314D4}" srcOrd="1" destOrd="0" parTransId="{E92289DC-7096-4D4A-9C31-25EC6283AE95}" sibTransId="{830B2B0D-0C16-427D-B672-C4D047DE8F11}"/>
    <dgm:cxn modelId="{01E7244D-F440-4EBE-BD38-EA345B4E576E}" srcId="{E73270BD-8655-4AC9-A328-CDA744A9B53A}" destId="{D39A7183-12D0-4255-BBDC-427FFC129AE9}" srcOrd="2" destOrd="0" parTransId="{5603931B-2A91-46FF-A481-B5F468AAF2E5}" sibTransId="{0C4656D5-BF2F-4FAB-B030-85D8EE5467E8}"/>
    <dgm:cxn modelId="{2261CB84-42BC-41DD-8182-50AA2775FD5D}" type="presOf" srcId="{E73270BD-8655-4AC9-A328-CDA744A9B53A}" destId="{7BD3DFF7-8215-4190-ABAB-ED947988A81C}" srcOrd="0" destOrd="0" presId="urn:microsoft.com/office/officeart/2005/8/layout/default"/>
    <dgm:cxn modelId="{1925B297-F478-4B41-B59C-514393B4DD31}" type="presOf" srcId="{D39A7183-12D0-4255-BBDC-427FFC129AE9}" destId="{E2815ED2-3566-4C8A-96E0-749A81FC1DBA}" srcOrd="0" destOrd="0" presId="urn:microsoft.com/office/officeart/2005/8/layout/default"/>
    <dgm:cxn modelId="{E72C1B9B-D0CA-467A-8A8E-8D6A9A8665AC}" type="presOf" srcId="{2BD04F1E-E236-4E4B-998B-EAE75DC0515B}" destId="{20418D4C-B516-4335-8361-79C4C342FB6F}" srcOrd="0" destOrd="0" presId="urn:microsoft.com/office/officeart/2005/8/layout/default"/>
    <dgm:cxn modelId="{688EB6C6-51E5-49D1-B760-B17F5021405B}" srcId="{E73270BD-8655-4AC9-A328-CDA744A9B53A}" destId="{8EE4CEB8-5657-4922-BBD2-EFC84EBCB543}" srcOrd="0" destOrd="0" parTransId="{00E6C6A9-8D67-4D09-8EA9-CF1A0D6F2A8A}" sibTransId="{0008B092-79D7-4F00-A9A6-165DA577DCBA}"/>
    <dgm:cxn modelId="{2733BBCA-82E3-435F-978B-B5EC79134361}" type="presOf" srcId="{D3EEFCA9-5501-4564-8AEB-6F7D83F314D4}" destId="{867E6682-8302-4A85-B098-E9B386CAB2DD}" srcOrd="0" destOrd="0" presId="urn:microsoft.com/office/officeart/2005/8/layout/default"/>
    <dgm:cxn modelId="{8148980A-91EF-46CD-A534-2A5CD9BCF7EC}" type="presParOf" srcId="{7BD3DFF7-8215-4190-ABAB-ED947988A81C}" destId="{470850D3-A286-4C8C-B11D-DB2156A2C56E}" srcOrd="0" destOrd="0" presId="urn:microsoft.com/office/officeart/2005/8/layout/default"/>
    <dgm:cxn modelId="{E9F64324-DEFA-459C-8278-711B38ACEEAB}" type="presParOf" srcId="{7BD3DFF7-8215-4190-ABAB-ED947988A81C}" destId="{0BBB5FD8-A8E7-47CE-8C80-3836383CB3DC}" srcOrd="1" destOrd="0" presId="urn:microsoft.com/office/officeart/2005/8/layout/default"/>
    <dgm:cxn modelId="{CD42C049-1B49-46B7-8640-D4EA1E96EC81}" type="presParOf" srcId="{7BD3DFF7-8215-4190-ABAB-ED947988A81C}" destId="{867E6682-8302-4A85-B098-E9B386CAB2DD}" srcOrd="2" destOrd="0" presId="urn:microsoft.com/office/officeart/2005/8/layout/default"/>
    <dgm:cxn modelId="{77EC8BEA-6DE7-4EC9-86C5-14EC591A3EB8}" type="presParOf" srcId="{7BD3DFF7-8215-4190-ABAB-ED947988A81C}" destId="{3217134E-EEB6-4E96-B735-D2B95ED8F016}" srcOrd="3" destOrd="0" presId="urn:microsoft.com/office/officeart/2005/8/layout/default"/>
    <dgm:cxn modelId="{AA93769C-D1E1-4547-A0A9-40E7582CC9BB}" type="presParOf" srcId="{7BD3DFF7-8215-4190-ABAB-ED947988A81C}" destId="{E2815ED2-3566-4C8A-96E0-749A81FC1DBA}" srcOrd="4" destOrd="0" presId="urn:microsoft.com/office/officeart/2005/8/layout/default"/>
    <dgm:cxn modelId="{7ACC877B-6CA6-4673-866E-D3E9C8899EF4}" type="presParOf" srcId="{7BD3DFF7-8215-4190-ABAB-ED947988A81C}" destId="{C19B0111-4806-4DC4-AE84-A8C1133D5A65}" srcOrd="5" destOrd="0" presId="urn:microsoft.com/office/officeart/2005/8/layout/default"/>
    <dgm:cxn modelId="{E4CD2F16-7B74-4403-A918-D9A093331498}" type="presParOf" srcId="{7BD3DFF7-8215-4190-ABAB-ED947988A81C}" destId="{20418D4C-B516-4335-8361-79C4C342FB6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18486-7484-4E00-BBFF-DAC16672CCA8}">
      <dsp:nvSpPr>
        <dsp:cNvPr id="0" name=""/>
        <dsp:cNvSpPr/>
      </dsp:nvSpPr>
      <dsp:spPr>
        <a:xfrm>
          <a:off x="1283" y="0"/>
          <a:ext cx="2503103" cy="864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VGGFace2 </a:t>
          </a:r>
          <a:endParaRPr lang="en-US" sz="1900" kern="1200" dirty="0"/>
        </a:p>
      </dsp:txBody>
      <dsp:txXfrm>
        <a:off x="1283" y="0"/>
        <a:ext cx="2286972" cy="864524"/>
      </dsp:txXfrm>
    </dsp:sp>
    <dsp:sp modelId="{089EB9A4-C13D-4073-927F-8F83F710C48D}">
      <dsp:nvSpPr>
        <dsp:cNvPr id="0" name=""/>
        <dsp:cNvSpPr/>
      </dsp:nvSpPr>
      <dsp:spPr>
        <a:xfrm>
          <a:off x="2003766" y="0"/>
          <a:ext cx="2503103" cy="86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Preprocessing </a:t>
          </a:r>
          <a:endParaRPr lang="en-US" sz="1900" kern="1200" dirty="0"/>
        </a:p>
      </dsp:txBody>
      <dsp:txXfrm>
        <a:off x="2436028" y="0"/>
        <a:ext cx="1638579" cy="864524"/>
      </dsp:txXfrm>
    </dsp:sp>
    <dsp:sp modelId="{1458FBBF-5A4D-4FFF-B107-C35B6D78360F}">
      <dsp:nvSpPr>
        <dsp:cNvPr id="0" name=""/>
        <dsp:cNvSpPr/>
      </dsp:nvSpPr>
      <dsp:spPr>
        <a:xfrm>
          <a:off x="4006248" y="0"/>
          <a:ext cx="2503103" cy="86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Training Approaches</a:t>
          </a:r>
          <a:endParaRPr lang="en-US" sz="1900" kern="1200" dirty="0"/>
        </a:p>
      </dsp:txBody>
      <dsp:txXfrm>
        <a:off x="4438510" y="0"/>
        <a:ext cx="1638579" cy="864524"/>
      </dsp:txXfrm>
    </dsp:sp>
    <dsp:sp modelId="{FA1AA1F9-6986-4B88-AD5D-25F1017C225B}">
      <dsp:nvSpPr>
        <dsp:cNvPr id="0" name=""/>
        <dsp:cNvSpPr/>
      </dsp:nvSpPr>
      <dsp:spPr>
        <a:xfrm>
          <a:off x="6008730" y="0"/>
          <a:ext cx="2503103" cy="86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Django API</a:t>
          </a:r>
          <a:endParaRPr lang="en-US" sz="1900" kern="1200" dirty="0"/>
        </a:p>
      </dsp:txBody>
      <dsp:txXfrm>
        <a:off x="6440992" y="0"/>
        <a:ext cx="1638579" cy="864524"/>
      </dsp:txXfrm>
    </dsp:sp>
    <dsp:sp modelId="{02F60ECA-4CBB-4905-8694-948DAE6EC4CF}">
      <dsp:nvSpPr>
        <dsp:cNvPr id="0" name=""/>
        <dsp:cNvSpPr/>
      </dsp:nvSpPr>
      <dsp:spPr>
        <a:xfrm>
          <a:off x="8011213" y="0"/>
          <a:ext cx="2503103" cy="864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Authentication</a:t>
          </a:r>
          <a:endParaRPr lang="en-US" sz="1900" kern="1200" dirty="0"/>
        </a:p>
      </dsp:txBody>
      <dsp:txXfrm>
        <a:off x="8443475" y="0"/>
        <a:ext cx="1638579" cy="864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9F719-91B9-40EB-AA7D-94539A9A27BE}">
      <dsp:nvSpPr>
        <dsp:cNvPr id="0" name=""/>
        <dsp:cNvSpPr/>
      </dsp:nvSpPr>
      <dsp:spPr>
        <a:xfrm>
          <a:off x="2550" y="662035"/>
          <a:ext cx="1484926" cy="593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FaceNet</a:t>
          </a:r>
          <a:r>
            <a:rPr lang="en-US" sz="1200" b="0" i="0" kern="1200" dirty="0"/>
            <a:t> Base (Frozen)</a:t>
          </a:r>
          <a:endParaRPr lang="en-US" sz="1200" kern="1200" dirty="0"/>
        </a:p>
      </dsp:txBody>
      <dsp:txXfrm>
        <a:off x="299535" y="662035"/>
        <a:ext cx="890956" cy="593970"/>
      </dsp:txXfrm>
    </dsp:sp>
    <dsp:sp modelId="{0CF971FE-C408-4274-99FF-42578CEB4ADE}">
      <dsp:nvSpPr>
        <dsp:cNvPr id="0" name=""/>
        <dsp:cNvSpPr/>
      </dsp:nvSpPr>
      <dsp:spPr>
        <a:xfrm>
          <a:off x="1338985" y="662035"/>
          <a:ext cx="1484926" cy="593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Flatten</a:t>
          </a:r>
          <a:endParaRPr lang="en-US" sz="1200" kern="1200" dirty="0"/>
        </a:p>
      </dsp:txBody>
      <dsp:txXfrm>
        <a:off x="1635970" y="662035"/>
        <a:ext cx="890956" cy="593970"/>
      </dsp:txXfrm>
    </dsp:sp>
    <dsp:sp modelId="{7B34F044-6B80-484C-AFEA-CFA6A1A1731D}">
      <dsp:nvSpPr>
        <dsp:cNvPr id="0" name=""/>
        <dsp:cNvSpPr/>
      </dsp:nvSpPr>
      <dsp:spPr>
        <a:xfrm>
          <a:off x="2675419" y="662035"/>
          <a:ext cx="1484926" cy="593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Dense(1024)</a:t>
          </a:r>
          <a:endParaRPr lang="en-US" sz="1200" kern="1200" dirty="0"/>
        </a:p>
      </dsp:txBody>
      <dsp:txXfrm>
        <a:off x="2972404" y="662035"/>
        <a:ext cx="890956" cy="593970"/>
      </dsp:txXfrm>
    </dsp:sp>
    <dsp:sp modelId="{51A8FF37-7792-40C2-9F70-3305077BCB4F}">
      <dsp:nvSpPr>
        <dsp:cNvPr id="0" name=""/>
        <dsp:cNvSpPr/>
      </dsp:nvSpPr>
      <dsp:spPr>
        <a:xfrm>
          <a:off x="4011853" y="662035"/>
          <a:ext cx="1484926" cy="593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Dense(2)</a:t>
          </a:r>
          <a:endParaRPr lang="en-US" sz="1200" kern="1200" dirty="0"/>
        </a:p>
      </dsp:txBody>
      <dsp:txXfrm>
        <a:off x="4308838" y="662035"/>
        <a:ext cx="890956" cy="593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50D3-A286-4C8C-B11D-DB2156A2C56E}">
      <dsp:nvSpPr>
        <dsp:cNvPr id="0" name=""/>
        <dsp:cNvSpPr/>
      </dsp:nvSpPr>
      <dsp:spPr>
        <a:xfrm>
          <a:off x="0" y="826733"/>
          <a:ext cx="2665181" cy="577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Image Input</a:t>
          </a:r>
        </a:p>
      </dsp:txBody>
      <dsp:txXfrm>
        <a:off x="0" y="826733"/>
        <a:ext cx="2665181" cy="577150"/>
      </dsp:txXfrm>
    </dsp:sp>
    <dsp:sp modelId="{867E6682-8302-4A85-B098-E9B386CAB2DD}">
      <dsp:nvSpPr>
        <dsp:cNvPr id="0" name=""/>
        <dsp:cNvSpPr/>
      </dsp:nvSpPr>
      <dsp:spPr>
        <a:xfrm>
          <a:off x="0" y="1775447"/>
          <a:ext cx="2665181" cy="492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MTCNN Detector</a:t>
          </a:r>
        </a:p>
      </dsp:txBody>
      <dsp:txXfrm>
        <a:off x="0" y="1775447"/>
        <a:ext cx="2665181" cy="492605"/>
      </dsp:txXfrm>
    </dsp:sp>
    <dsp:sp modelId="{E2815ED2-3566-4C8A-96E0-749A81FC1DBA}">
      <dsp:nvSpPr>
        <dsp:cNvPr id="0" name=""/>
        <dsp:cNvSpPr/>
      </dsp:nvSpPr>
      <dsp:spPr>
        <a:xfrm>
          <a:off x="0" y="2643438"/>
          <a:ext cx="2665181" cy="393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Aligned Face</a:t>
          </a:r>
        </a:p>
      </dsp:txBody>
      <dsp:txXfrm>
        <a:off x="0" y="2643438"/>
        <a:ext cx="2665181" cy="393828"/>
      </dsp:txXfrm>
    </dsp:sp>
    <dsp:sp modelId="{20418D4C-B516-4335-8361-79C4C342FB6F}">
      <dsp:nvSpPr>
        <dsp:cNvPr id="0" name=""/>
        <dsp:cNvSpPr/>
      </dsp:nvSpPr>
      <dsp:spPr>
        <a:xfrm>
          <a:off x="0" y="3425940"/>
          <a:ext cx="2665181" cy="613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ResNet-50 Embeddings (2048D)</a:t>
          </a:r>
        </a:p>
      </dsp:txBody>
      <dsp:txXfrm>
        <a:off x="0" y="3425940"/>
        <a:ext cx="2665181" cy="613705"/>
      </dsp:txXfrm>
    </dsp:sp>
    <dsp:sp modelId="{6A14DD0F-4B2D-4C1C-87DD-15BFD730821C}">
      <dsp:nvSpPr>
        <dsp:cNvPr id="0" name=""/>
        <dsp:cNvSpPr/>
      </dsp:nvSpPr>
      <dsp:spPr>
        <a:xfrm>
          <a:off x="0" y="4454994"/>
          <a:ext cx="2665181" cy="4531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Dense Classifier</a:t>
          </a:r>
        </a:p>
      </dsp:txBody>
      <dsp:txXfrm>
        <a:off x="0" y="4454994"/>
        <a:ext cx="2665181" cy="453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50D3-A286-4C8C-B11D-DB2156A2C56E}">
      <dsp:nvSpPr>
        <dsp:cNvPr id="0" name=""/>
        <dsp:cNvSpPr/>
      </dsp:nvSpPr>
      <dsp:spPr>
        <a:xfrm>
          <a:off x="0" y="1186546"/>
          <a:ext cx="2665181" cy="577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 Triplet</a:t>
          </a:r>
          <a:endParaRPr lang="en-US" sz="1400" kern="1200" dirty="0"/>
        </a:p>
      </dsp:txBody>
      <dsp:txXfrm>
        <a:off x="0" y="1186546"/>
        <a:ext cx="2665181" cy="577150"/>
      </dsp:txXfrm>
    </dsp:sp>
    <dsp:sp modelId="{867E6682-8302-4A85-B098-E9B386CAB2DD}">
      <dsp:nvSpPr>
        <dsp:cNvPr id="0" name=""/>
        <dsp:cNvSpPr/>
      </dsp:nvSpPr>
      <dsp:spPr>
        <a:xfrm>
          <a:off x="0" y="2135260"/>
          <a:ext cx="2665181" cy="492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FaceNet</a:t>
          </a:r>
          <a:r>
            <a:rPr lang="en-US" sz="1400" kern="1200" dirty="0"/>
            <a:t> CNN</a:t>
          </a:r>
        </a:p>
      </dsp:txBody>
      <dsp:txXfrm>
        <a:off x="0" y="2135260"/>
        <a:ext cx="2665181" cy="492605"/>
      </dsp:txXfrm>
    </dsp:sp>
    <dsp:sp modelId="{E2815ED2-3566-4C8A-96E0-749A81FC1DBA}">
      <dsp:nvSpPr>
        <dsp:cNvPr id="0" name=""/>
        <dsp:cNvSpPr/>
      </dsp:nvSpPr>
      <dsp:spPr>
        <a:xfrm>
          <a:off x="0" y="3003251"/>
          <a:ext cx="2665181" cy="393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L2-Normalized Embedding (128D)</a:t>
          </a:r>
        </a:p>
      </dsp:txBody>
      <dsp:txXfrm>
        <a:off x="0" y="3003251"/>
        <a:ext cx="2665181" cy="393828"/>
      </dsp:txXfrm>
    </dsp:sp>
    <dsp:sp modelId="{20418D4C-B516-4335-8361-79C4C342FB6F}">
      <dsp:nvSpPr>
        <dsp:cNvPr id="0" name=""/>
        <dsp:cNvSpPr/>
      </dsp:nvSpPr>
      <dsp:spPr>
        <a:xfrm>
          <a:off x="0" y="3785753"/>
          <a:ext cx="2665181" cy="613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Triplet Loss Calculation</a:t>
          </a:r>
        </a:p>
      </dsp:txBody>
      <dsp:txXfrm>
        <a:off x="0" y="3785753"/>
        <a:ext cx="2665181" cy="61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D8271-7BBC-4E1F-B74A-AF40D58DA3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9B23-3CB4-4D87-BFE7-7300F759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By freezing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+mn-lt"/>
              </a:rPr>
              <a:t>FaceNet’s</a:t>
            </a: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 base layers, we preserved its ability to extract facial features learned from 2.6M images during pretraining.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04040"/>
              </a:solidFill>
              <a:effectLst/>
              <a:latin typeface="+mn-lt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The 84.5% accuracy serves as a baseline.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04040"/>
              </a:solidFill>
              <a:effectLst/>
              <a:latin typeface="+mn-lt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This approach is ideal for scenarios where training data or compute resources are limited.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9B23-3CB4-4D87-BFE7-7300F7595C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9B23-3CB4-4D87-BFE7-7300F7595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Triplet loss forced 3x data parallelism vs other approaches</a:t>
            </a:r>
          </a:p>
          <a:p>
            <a:pPr marL="171450" indent="-1714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128D embeddings reduced storage needs by 16x vs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+mn-lt"/>
              </a:rPr>
              <a:t>VGGFace</a:t>
            </a: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 (2048D)</a:t>
            </a:r>
          </a:p>
          <a:p>
            <a:pPr marL="171450" indent="-1714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Final model achieved 99.2% LFW accuracy despite training challenges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9B23-3CB4-4D87-BFE7-7300F7595C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DC20-20DE-78FA-8AD5-AA74ED07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73F8-3B38-8F4F-42DA-1C16647AB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8FF8-30BF-DFE3-C864-B5C45115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C969-06A2-18AE-A0F6-E0B97FBB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9DE7-FFAA-51B4-6F7C-1FE99E80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BD90-CE82-526D-CA54-03E65222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6158-2171-F75E-F69A-70126D113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D495-EC4D-5438-CE8E-78A213C2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F7-FE15-6ADE-F659-18E59ED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6DF2-A018-429F-1A0C-BFF1B02E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13A69-5145-D64C-1FC1-08E1534A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1B26B-49AD-136F-1560-CAA2501B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3EBC-D020-356A-A6E1-808BAD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F053-D985-19D2-EB02-CAE46984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D8BF-9712-614B-CE85-819F640F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73E-7FBA-590D-635B-2934CDBC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1EA3-0268-78EE-F428-306CDFC2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86DB-2C78-6C69-FCD0-C1BECE83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3EC5-625F-945E-A130-6E3A5C4B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B510-0DFD-F31E-D76C-AD4B5F3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E86A-0590-28F8-AD5E-CE8BE92A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71FD3-87EF-EC60-35A6-2629B78B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2901-6E71-5990-3C84-61C48F76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257A-5894-848A-4CBC-22016D81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07E6-E834-18A0-9D99-D5FEAC77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FC70-6372-C1D3-D367-5464CA45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9C43-ACE3-A91C-00FF-9334E9076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DF98-9189-D485-7375-98979CD60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5807E-72F3-27F4-103D-50542BF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7CF6-DF3C-D885-CF45-AE61C823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79710-4EA2-CFFE-C59C-835C480C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6873-76CD-0D47-9C1F-7F40570C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CDEE-FBE8-B162-DEC6-69B8C105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3936A-60F4-2B1D-B2BF-CF7B70AB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C965-6AB6-2B28-933E-F46B8066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34376-E148-3A36-4408-3263F993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FA83C-9124-7334-49CE-E40F6A68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DA00E-5D4E-DEAC-94AD-54512A98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171DE-DF2B-8206-2637-91AF8DDA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B128-50EC-392F-25BA-7ABA8E7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EA5E9-966F-9A57-FA4B-DD316378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29EE-EA85-560F-4FBD-173553E8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106-0CF1-C893-2FBE-8BE4282F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5B46E-C456-52AD-F79E-D0416B6B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3C85F-6BC0-4982-A904-75D97A57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1A847-0A9A-3CCB-70AA-369192EF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04A-0CBC-2A0A-D710-F2FACD64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C575-FB43-EB5B-E783-25A50F76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BDEB-1346-E75A-7F16-353E3767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09319-5794-9E7A-6BF2-71553FD4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C225-19BA-9D2B-C8B7-CFF5AF9F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EC14-4C1F-5D26-D660-21493309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DA31-9B67-6D58-858C-37270153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6E23-0402-9628-A12C-2FA7F644D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E820-6FA3-90F2-AD97-3977CF71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E13E-DED4-D530-9E8A-9CB262D6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29DC-7353-39F1-695A-3097CF22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2AEE-AC92-3338-55FA-E0F7D403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3E538-18DB-9BB8-1FD3-D0F4DA4D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6BC3-A4EC-66C0-8285-B26E4E8B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5B99-FAD8-C609-0EF0-98BAE71E1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7E18-7B98-432B-A7DC-C32DA0939F6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DEAA-E2BD-2191-733B-491EEAEA4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0B07-A619-58C4-541C-C8358472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6E34-FCE4-45BA-AC49-2611AD9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4.02878" TargetMode="External"/><Relationship Id="rId2" Type="http://schemas.openxmlformats.org/officeDocument/2006/relationships/hyperlink" Target="https://github.com/ipazc/mtcn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10.08092" TargetMode="External"/><Relationship Id="rId4" Type="http://schemas.openxmlformats.org/officeDocument/2006/relationships/hyperlink" Target="https://www.robots.ox.ac.uk/~vgg/data/vgg_face2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-ai-edge/mediapipe/blob/master/docs/solutions/face_mesh.md" TargetMode="External"/><Relationship Id="rId3" Type="http://schemas.openxmlformats.org/officeDocument/2006/relationships/hyperlink" Target="https://docs.djangoproject.com/" TargetMode="External"/><Relationship Id="rId7" Type="http://schemas.openxmlformats.org/officeDocument/2006/relationships/hyperlink" Target="https://www.tensorflow.org/api_docs" TargetMode="External"/><Relationship Id="rId2" Type="http://schemas.openxmlformats.org/officeDocument/2006/relationships/hyperlink" Target="https://github.com/serengil/deepf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4.x/d4/d2f/tf_det_tutorial_dnn_conversion.html" TargetMode="External"/><Relationship Id="rId5" Type="http://schemas.openxmlformats.org/officeDocument/2006/relationships/hyperlink" Target="https://www.kaggle.com/code/yhuan95/face-recognition-with-facenet" TargetMode="External"/><Relationship Id="rId4" Type="http://schemas.openxmlformats.org/officeDocument/2006/relationships/hyperlink" Target="https://docs.ultralytics.com/models/yolo11/" TargetMode="External"/><Relationship Id="rId9" Type="http://schemas.openxmlformats.org/officeDocument/2006/relationships/hyperlink" Target="https://www.tensorflow.org/tutorials/keras/save_and_loa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5F2C-597C-C4C4-113E-A1934E819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+mn-lt"/>
              </a:rPr>
              <a:t>Advanced Face Authentication &amp; Activity Monitoring System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8ACC6-D833-6BF4-58DC-D71EA6F942B4}"/>
              </a:ext>
            </a:extLst>
          </p:cNvPr>
          <p:cNvSpPr txBox="1"/>
          <p:nvPr/>
        </p:nvSpPr>
        <p:spPr>
          <a:xfrm>
            <a:off x="1015207" y="4658629"/>
            <a:ext cx="437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 by:</a:t>
            </a:r>
          </a:p>
          <a:p>
            <a:r>
              <a:rPr lang="en-US" dirty="0"/>
              <a:t>Dr. </a:t>
            </a:r>
            <a:r>
              <a:rPr lang="en-US" dirty="0" err="1"/>
              <a:t>Lotika</a:t>
            </a:r>
            <a:r>
              <a:rPr lang="en-US" dirty="0"/>
              <a:t> Singh</a:t>
            </a:r>
          </a:p>
          <a:p>
            <a:r>
              <a:rPr lang="en-US" dirty="0"/>
              <a:t>Department of Physics &amp; Computer Science</a:t>
            </a:r>
          </a:p>
          <a:p>
            <a:r>
              <a:rPr lang="en-US" dirty="0"/>
              <a:t>Faculty of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2F40-7C95-16A4-A0A1-967A7A39B019}"/>
              </a:ext>
            </a:extLst>
          </p:cNvPr>
          <p:cNvSpPr txBox="1"/>
          <p:nvPr/>
        </p:nvSpPr>
        <p:spPr>
          <a:xfrm>
            <a:off x="7385293" y="4658629"/>
            <a:ext cx="437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  Aysha</a:t>
            </a:r>
          </a:p>
          <a:p>
            <a:r>
              <a:rPr lang="en-US" dirty="0"/>
              <a:t>  2401304</a:t>
            </a:r>
          </a:p>
          <a:p>
            <a:r>
              <a:rPr lang="en-US" dirty="0"/>
              <a:t>  </a:t>
            </a:r>
            <a:r>
              <a:rPr lang="en-US" dirty="0" err="1"/>
              <a:t>M.tech</a:t>
            </a:r>
            <a:r>
              <a:rPr lang="en-US" dirty="0"/>
              <a:t> 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r>
              <a:rPr lang="en-US" dirty="0"/>
              <a:t>  Engineering Systems with CS Specialization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D5C4-0EB1-7FA1-C493-366CE70A7764}"/>
              </a:ext>
            </a:extLst>
          </p:cNvPr>
          <p:cNvSpPr/>
          <p:nvPr/>
        </p:nvSpPr>
        <p:spPr>
          <a:xfrm>
            <a:off x="217170" y="201706"/>
            <a:ext cx="11773124" cy="6427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BF5DA-3CCB-CF66-89EC-8B28244DB6CC}"/>
              </a:ext>
            </a:extLst>
          </p:cNvPr>
          <p:cNvSpPr txBox="1"/>
          <p:nvPr/>
        </p:nvSpPr>
        <p:spPr>
          <a:xfrm>
            <a:off x="5191760" y="351921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CSM-962</a:t>
            </a:r>
          </a:p>
        </p:txBody>
      </p:sp>
    </p:spTree>
    <p:extLst>
      <p:ext uri="{BB962C8B-B14F-4D97-AF65-F5344CB8AC3E}">
        <p14:creationId xmlns:p14="http://schemas.microsoft.com/office/powerpoint/2010/main" val="26411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699-D06B-52B0-6C7C-A15981D9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Methodology - Face Recognition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D7C6-1D5C-75BE-405F-397A81AF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51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Purpose</a:t>
            </a:r>
            <a:r>
              <a:rPr lang="en-US" sz="2000" u="sng" dirty="0"/>
              <a:t>: </a:t>
            </a:r>
            <a:r>
              <a:rPr lang="en-US" sz="2000" dirty="0"/>
              <a:t>Secure authentication through face detection, alignment, feature extraction, and embedding matching.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Face Detection &amp; Alignment (MTCNN)</a:t>
            </a:r>
          </a:p>
          <a:p>
            <a:pPr lvl="1">
              <a:lnSpc>
                <a:spcPct val="100000"/>
              </a:lnSpc>
              <a:tabLst>
                <a:tab pos="2062163" algn="l"/>
              </a:tabLst>
            </a:pPr>
            <a:r>
              <a:rPr lang="en-US" sz="2000" dirty="0"/>
              <a:t>Three-stage network for precise face detection and landmark alignment.</a:t>
            </a:r>
          </a:p>
          <a:p>
            <a:pPr lvl="1">
              <a:lnSpc>
                <a:spcPct val="100000"/>
              </a:lnSpc>
              <a:tabLst>
                <a:tab pos="2062163" algn="l"/>
              </a:tabLst>
            </a:pPr>
            <a:r>
              <a:rPr lang="en-US" sz="2000" dirty="0"/>
              <a:t>Optimizations: Low-light enhancement, hardware acceleration (</a:t>
            </a:r>
            <a:r>
              <a:rPr lang="en-US" sz="2000" dirty="0" err="1"/>
              <a:t>TensorRT</a:t>
            </a:r>
            <a:r>
              <a:rPr lang="en-US" sz="2000" dirty="0"/>
              <a:t>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Feature Extraction (</a:t>
            </a:r>
            <a:r>
              <a:rPr lang="en-US" sz="2000" b="1" u="sng" dirty="0" err="1"/>
              <a:t>FaceNet</a:t>
            </a:r>
            <a:r>
              <a:rPr lang="en-US" sz="2000" b="1" u="sn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128-D embeddings using Inception-ResNet-v1.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Triplet Loss for training on the VGGFace2 dataset.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Embedding Matching (FAISS)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Efficient similarity search using FAISS.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Cosine similarity for matching with low false acceptance rate.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D002C2-2B03-AFAC-523F-76BB2B964F4C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FF7F-A08F-A892-C186-9223DEB6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Methodology - Activity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9AC4-76C0-C9BA-787E-20C36C59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3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Looking Away Detection</a:t>
            </a:r>
            <a:r>
              <a:rPr lang="en-US" sz="2400" dirty="0"/>
              <a:t>: Monitored using face landmarks and gaze direction analysis (</a:t>
            </a:r>
            <a:r>
              <a:rPr lang="en-US" sz="2400" dirty="0" err="1"/>
              <a:t>Mediapipe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Speaking Detection</a:t>
            </a:r>
            <a:r>
              <a:rPr lang="en-US" sz="2400" dirty="0"/>
              <a:t>: Detected via audio input analysis for speech activity, synchronized with face movement.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Multiple People Detection</a:t>
            </a:r>
            <a:r>
              <a:rPr lang="en-US" sz="2400" dirty="0"/>
              <a:t>: Identified using YOLO object detection to track multiple faces in the frame.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Prolonged Absence Detection</a:t>
            </a:r>
            <a:r>
              <a:rPr lang="en-US" sz="2400" dirty="0"/>
              <a:t>: Monitored through absence of face detection or tracking over time.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Unauthorized Electronic Device Detection</a:t>
            </a:r>
            <a:r>
              <a:rPr lang="en-US" sz="2400" dirty="0"/>
              <a:t>: (Optional) Analyzed using object detection models to identify devices like phones.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59828-72E2-A4C7-1BF3-929165CBA6CA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7E1A-BBC6-7A49-6262-54C5C6C7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Important Algorithms/Techniques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7028-8552-C4EA-4F24-EF5B5649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Pose Estimation</a:t>
            </a:r>
            <a:r>
              <a:rPr lang="en-US" sz="2400" dirty="0"/>
              <a:t>: Used to detect head orientation for identifying looking away behavior (</a:t>
            </a:r>
            <a:r>
              <a:rPr lang="en-US" sz="2400" dirty="0" err="1"/>
              <a:t>Mediapipe</a:t>
            </a:r>
            <a:r>
              <a:rPr lang="en-US" sz="2400" dirty="0"/>
              <a:t> or OpenCV).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Mouth Movement Detection</a:t>
            </a:r>
            <a:r>
              <a:rPr lang="en-US" sz="2400" dirty="0"/>
              <a:t>: Analyzes facial landmarks around the mouth to detect speaking actions (OpenCV or </a:t>
            </a:r>
            <a:r>
              <a:rPr lang="en-US" sz="2400" dirty="0" err="1"/>
              <a:t>Mediapipe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Face Count &gt;1</a:t>
            </a:r>
            <a:r>
              <a:rPr lang="en-US" sz="2400" dirty="0"/>
              <a:t>: Uses YOLO for real-time object detection to identify and count multiple people in the frame.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Temporal Analysis</a:t>
            </a:r>
            <a:r>
              <a:rPr lang="en-US" sz="2400" dirty="0"/>
              <a:t>: Monitors changes over time to detect prolonged absence by tracking face presence or absence.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B8A2A-C8BF-BBE5-CE69-26FB2D8BD0DA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0235-5FD1-6D68-9496-C4FF7C1B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System Flow of Face Authentication</a:t>
            </a: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DF6261-5CB1-852D-AF67-804C7BE95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996897"/>
              </p:ext>
            </p:extLst>
          </p:nvPr>
        </p:nvGraphicFramePr>
        <p:xfrm>
          <a:off x="838200" y="2044931"/>
          <a:ext cx="10515600" cy="86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CAB251-08AA-4D60-987A-F65E3F42D17F}"/>
              </a:ext>
            </a:extLst>
          </p:cNvPr>
          <p:cNvSpPr txBox="1"/>
          <p:nvPr/>
        </p:nvSpPr>
        <p:spPr>
          <a:xfrm>
            <a:off x="838200" y="3275215"/>
            <a:ext cx="1015122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</a:rPr>
              <a:t>Key Components:</a:t>
            </a:r>
            <a:endParaRPr lang="en-US" sz="2400" b="0" i="0" dirty="0">
              <a:effectLst/>
            </a:endParaRP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MTCNN Face Detection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Dual Training Paths (Transfer Learning vs Triplet Loss)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Embedding Comparison Engine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Django User Management</a:t>
            </a: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C1BFD-C0B8-D295-1115-388F58336A7D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5170-33D3-725C-5B84-BF141BEA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2" y="40311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Transfer Learning with </a:t>
            </a:r>
            <a:r>
              <a:rPr lang="en-US" b="1" i="0" u="sng" dirty="0" err="1">
                <a:solidFill>
                  <a:srgbClr val="C00000"/>
                </a:solidFill>
                <a:effectLst/>
                <a:latin typeface="+mn-lt"/>
              </a:rPr>
              <a:t>FaceNet</a:t>
            </a:r>
            <a:br>
              <a:rPr lang="en-US" u="sng" dirty="0">
                <a:solidFill>
                  <a:srgbClr val="C00000"/>
                </a:solidFill>
                <a:latin typeface="+mn-lt"/>
              </a:rPr>
            </a:b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421B2-5262-A03D-C24F-53589C653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44619"/>
            <a:ext cx="9752215" cy="21843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359CF-81A5-4E0E-D83A-26EC203D94F2}"/>
              </a:ext>
            </a:extLst>
          </p:cNvPr>
          <p:cNvSpPr txBox="1"/>
          <p:nvPr/>
        </p:nvSpPr>
        <p:spPr>
          <a:xfrm>
            <a:off x="838200" y="3607724"/>
            <a:ext cx="473132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effectLst/>
              </a:rPr>
              <a:t>Methodology</a:t>
            </a:r>
            <a:endParaRPr lang="en-US" sz="2000" b="0" i="0" u="sng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Frozen base: Preserves facial feature extraction capabilities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Custom head: Adapts to specific authentication task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FF3291C-223B-D6C8-080B-24EE314B6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944027"/>
              </p:ext>
            </p:extLst>
          </p:nvPr>
        </p:nvGraphicFramePr>
        <p:xfrm>
          <a:off x="596669" y="4846525"/>
          <a:ext cx="5499331" cy="191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5A2A5A-706F-4EDB-E2ED-EAE01427FD13}"/>
              </a:ext>
            </a:extLst>
          </p:cNvPr>
          <p:cNvSpPr txBox="1"/>
          <p:nvPr/>
        </p:nvSpPr>
        <p:spPr>
          <a:xfrm>
            <a:off x="6096000" y="3607724"/>
            <a:ext cx="47313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effectLst/>
              </a:rPr>
              <a:t> Performance Summary </a:t>
            </a:r>
          </a:p>
          <a:p>
            <a:endParaRPr lang="en-US" sz="2000" b="1" dirty="0"/>
          </a:p>
          <a:p>
            <a:r>
              <a:rPr lang="en-US" sz="2000" b="1" dirty="0"/>
              <a:t>Model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24M params (23.4M frozen)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it matters: Minimal trainable params = Faster convergence</a:t>
            </a:r>
          </a:p>
          <a:p>
            <a:r>
              <a:rPr lang="en-US" sz="2000" b="1" dirty="0"/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 epochs | 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Efficiency: &lt;1 hour on T4 GPU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65FCE-214A-350E-6587-6E5C21F9DF1B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2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A7BE5-D2C3-6D7D-D03D-3935C109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E8A4-F212-82AF-5FD0-963FED7F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Feature Extraction with </a:t>
            </a:r>
            <a:r>
              <a:rPr lang="en-US" b="1" i="0" u="sng" dirty="0" err="1">
                <a:solidFill>
                  <a:srgbClr val="C00000"/>
                </a:solidFill>
                <a:effectLst/>
                <a:latin typeface="+mn-lt"/>
              </a:rPr>
              <a:t>VGGFace</a:t>
            </a: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3531-9BF1-9A11-24B0-CEE82A4A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6618805" cy="2747963"/>
          </a:xfrm>
        </p:spPr>
        <p:txBody>
          <a:bodyPr>
            <a:normAutofit/>
          </a:bodyPr>
          <a:lstStyle/>
          <a:p>
            <a:r>
              <a:rPr lang="en-US" sz="2400" dirty="0"/>
              <a:t>Test Accuracy: 97.79%</a:t>
            </a:r>
          </a:p>
          <a:p>
            <a:r>
              <a:rPr lang="en-US" sz="2400" dirty="0"/>
              <a:t>Embedding Dimension: 2048</a:t>
            </a:r>
          </a:p>
          <a:p>
            <a:r>
              <a:rPr lang="en-US" sz="2400" dirty="0"/>
              <a:t>Training Time: 20 epochs @ 64 batch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DC1B6-1580-B487-2F2F-AEB46322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9" y="2102585"/>
            <a:ext cx="7783363" cy="97642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161A4A-5520-DDFA-A467-F5044D3A4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089534"/>
              </p:ext>
            </p:extLst>
          </p:nvPr>
        </p:nvGraphicFramePr>
        <p:xfrm>
          <a:off x="8674695" y="1160943"/>
          <a:ext cx="2665181" cy="501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11A0046-3673-423C-3D76-FF527F1983EE}"/>
              </a:ext>
            </a:extLst>
          </p:cNvPr>
          <p:cNvSpPr/>
          <p:nvPr/>
        </p:nvSpPr>
        <p:spPr>
          <a:xfrm>
            <a:off x="9806843" y="2590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6431F84-373D-0EFB-924C-7274748838EB}"/>
              </a:ext>
            </a:extLst>
          </p:cNvPr>
          <p:cNvSpPr/>
          <p:nvPr/>
        </p:nvSpPr>
        <p:spPr>
          <a:xfrm>
            <a:off x="9806843" y="347853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0D13FB-A7FA-1E7F-B60A-DF0C84398920}"/>
              </a:ext>
            </a:extLst>
          </p:cNvPr>
          <p:cNvSpPr/>
          <p:nvPr/>
        </p:nvSpPr>
        <p:spPr>
          <a:xfrm>
            <a:off x="9806843" y="4274348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9061467-0F86-3BE9-C3C1-64501110FF1B}"/>
              </a:ext>
            </a:extLst>
          </p:cNvPr>
          <p:cNvSpPr/>
          <p:nvPr/>
        </p:nvSpPr>
        <p:spPr>
          <a:xfrm>
            <a:off x="9806843" y="5225655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D5CF9-BD5D-3D46-5E02-AF0161D557FC}"/>
              </a:ext>
            </a:extLst>
          </p:cNvPr>
          <p:cNvSpPr txBox="1"/>
          <p:nvPr/>
        </p:nvSpPr>
        <p:spPr>
          <a:xfrm>
            <a:off x="8964144" y="1520488"/>
            <a:ext cx="237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1" i="0" u="sng" dirty="0">
                <a:solidFill>
                  <a:srgbClr val="404040"/>
                </a:solidFill>
                <a:effectLst/>
              </a:rPr>
              <a:t> Pipeline Breakdown</a:t>
            </a:r>
            <a:endParaRPr lang="en-US" b="0" i="0" u="sng" dirty="0">
              <a:solidFill>
                <a:srgbClr val="404040"/>
              </a:solidFill>
              <a:effectLst/>
            </a:endParaRPr>
          </a:p>
          <a:p>
            <a:pPr>
              <a:buNone/>
            </a:pPr>
            <a:br>
              <a:rPr lang="en-US" b="0" i="0" u="sng" dirty="0">
                <a:solidFill>
                  <a:srgbClr val="404040"/>
                </a:solidFill>
                <a:effectLst/>
              </a:rPr>
            </a:br>
            <a:endParaRPr lang="en-US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62053-AC48-AF15-9F5A-0FD2F1467E56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F190-C0F9-F807-03D2-4EA23942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96C6-EA6F-D687-54D1-C3745F95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Custom </a:t>
            </a:r>
            <a:r>
              <a:rPr lang="en-US" b="1" i="0" u="sng" dirty="0" err="1">
                <a:solidFill>
                  <a:srgbClr val="C00000"/>
                </a:solidFill>
                <a:effectLst/>
                <a:latin typeface="+mn-lt"/>
              </a:rPr>
              <a:t>FaceNet</a:t>
            </a:r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 with Triplet Loss</a:t>
            </a:r>
            <a:b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</a:b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AAB05-7BFB-3C2A-8059-578BEFF1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797" y="1384766"/>
            <a:ext cx="6304511" cy="15495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4952E-9EEF-FC28-3C2D-F0C41C063034}"/>
              </a:ext>
            </a:extLst>
          </p:cNvPr>
          <p:cNvSpPr txBox="1"/>
          <p:nvPr/>
        </p:nvSpPr>
        <p:spPr>
          <a:xfrm>
            <a:off x="552797" y="3042328"/>
            <a:ext cx="6549043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 Hard-coded margin for separation control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Batch split strategy for triplet formation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None/>
            </a:pPr>
            <a:r>
              <a:rPr lang="en-US" b="1" i="0" dirty="0">
                <a:effectLst/>
              </a:rPr>
              <a:t>Dataset Scale:</a:t>
            </a:r>
            <a:endParaRPr lang="en-US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176,047 training images (553 identities)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26,124 validation images</a:t>
            </a:r>
          </a:p>
          <a:p>
            <a:pPr marL="28575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Batch Size: 36 (12 triplets/batch)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</a:rPr>
              <a:t>Technical Hurdles:</a:t>
            </a:r>
            <a:endParaRPr lang="en-US" b="0" i="0" dirty="0">
              <a:effectLst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</a:rPr>
              <a:t>GPU Memory:</a:t>
            </a:r>
            <a:r>
              <a:rPr lang="en-US" b="0" i="0" dirty="0">
                <a:effectLst/>
              </a:rPr>
              <a:t> OOM errors with &gt;12 triplets/batch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</a:rPr>
              <a:t>Convergence:</a:t>
            </a:r>
            <a:r>
              <a:rPr lang="en-US" b="0" i="0" dirty="0">
                <a:effectLst/>
              </a:rPr>
              <a:t> Required 50+ epochs (vs 20 for Approach 2)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effectLst/>
              </a:rPr>
              <a:t>Data Pipeline:</a:t>
            </a:r>
            <a:r>
              <a:rPr lang="en-US" b="0" i="0" dirty="0">
                <a:effectLst/>
              </a:rPr>
              <a:t> 4hr preprocessing for 1M images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40BBC85-4ADD-EDFA-08C5-4B7E270F6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7533"/>
              </p:ext>
            </p:extLst>
          </p:nvPr>
        </p:nvGraphicFramePr>
        <p:xfrm>
          <a:off x="8072812" y="1160943"/>
          <a:ext cx="2665181" cy="501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6B96BF31-5134-61E4-2294-84BEF863C579}"/>
              </a:ext>
            </a:extLst>
          </p:cNvPr>
          <p:cNvSpPr/>
          <p:nvPr/>
        </p:nvSpPr>
        <p:spPr>
          <a:xfrm>
            <a:off x="9405402" y="2934316"/>
            <a:ext cx="119598" cy="31180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781050A-5076-D9AC-2A8B-C49D8AB35964}"/>
              </a:ext>
            </a:extLst>
          </p:cNvPr>
          <p:cNvSpPr/>
          <p:nvPr/>
        </p:nvSpPr>
        <p:spPr>
          <a:xfrm>
            <a:off x="9405402" y="3801999"/>
            <a:ext cx="119598" cy="31180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1F2950F-DE0D-B505-6F26-2CA6F66DB557}"/>
              </a:ext>
            </a:extLst>
          </p:cNvPr>
          <p:cNvSpPr/>
          <p:nvPr/>
        </p:nvSpPr>
        <p:spPr>
          <a:xfrm>
            <a:off x="9405402" y="4597817"/>
            <a:ext cx="119598" cy="31180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94337-0E1C-7870-C1F2-554C25D27554}"/>
              </a:ext>
            </a:extLst>
          </p:cNvPr>
          <p:cNvSpPr txBox="1"/>
          <p:nvPr/>
        </p:nvSpPr>
        <p:spPr>
          <a:xfrm>
            <a:off x="7787408" y="1539529"/>
            <a:ext cx="356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solidFill>
                  <a:srgbClr val="404040"/>
                </a:solidFill>
                <a:effectLst/>
              </a:rPr>
              <a:t>Training Architecture</a:t>
            </a:r>
            <a:endParaRPr lang="en-US" sz="2800" u="s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48DC3-ABBE-B317-B5FB-27DBD119D565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C19ADF-CA57-E441-EECD-49B35739EFD5}"/>
              </a:ext>
            </a:extLst>
          </p:cNvPr>
          <p:cNvSpPr/>
          <p:nvPr/>
        </p:nvSpPr>
        <p:spPr>
          <a:xfrm>
            <a:off x="3737026" y="792457"/>
            <a:ext cx="3014745" cy="59594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ECC6B-B73B-7EBB-953F-CC48F6B2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-281102"/>
            <a:ext cx="10515600" cy="1325563"/>
          </a:xfrm>
        </p:spPr>
        <p:txBody>
          <a:bodyPr/>
          <a:lstStyle/>
          <a:p>
            <a:r>
              <a:rPr lang="en-US" b="1" u="sng" dirty="0" err="1">
                <a:solidFill>
                  <a:srgbClr val="C00000"/>
                </a:solidFill>
              </a:rPr>
              <a:t>FaceNet</a:t>
            </a:r>
            <a:r>
              <a:rPr lang="en-US" b="1" u="sng" dirty="0">
                <a:solidFill>
                  <a:srgbClr val="C00000"/>
                </a:solidFill>
              </a:rPr>
              <a:t> Model Architect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4D894-63AE-71B6-AEBE-9B2BF62B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08" y="792458"/>
            <a:ext cx="2359454" cy="6032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735EB-D406-A982-BA52-ABCE9A54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9" y="889063"/>
            <a:ext cx="1679450" cy="5862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837DC-6F9F-E506-9A05-271F5201B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50" y="891558"/>
            <a:ext cx="3260209" cy="293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7DB69B-2615-DB06-1A2D-3D100142F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05" y="4301688"/>
            <a:ext cx="3773029" cy="1135839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446EFB7-A554-B1E9-38F5-D71A293C1F0B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2200410" y="1698171"/>
            <a:ext cx="2399583" cy="2122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92B8FE-A1DA-99DD-B6AF-E2B0FBD7388F}"/>
              </a:ext>
            </a:extLst>
          </p:cNvPr>
          <p:cNvCxnSpPr>
            <a:cxnSpLocks/>
          </p:cNvCxnSpPr>
          <p:nvPr/>
        </p:nvCxnSpPr>
        <p:spPr>
          <a:xfrm>
            <a:off x="5560319" y="6052207"/>
            <a:ext cx="1627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B27808-A1DF-20CE-272A-DF283ECFB273}"/>
              </a:ext>
            </a:extLst>
          </p:cNvPr>
          <p:cNvCxnSpPr>
            <a:cxnSpLocks/>
          </p:cNvCxnSpPr>
          <p:nvPr/>
        </p:nvCxnSpPr>
        <p:spPr>
          <a:xfrm flipV="1">
            <a:off x="7188200" y="2291080"/>
            <a:ext cx="0" cy="376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E3A906-5CF1-3CB8-4D1B-ABE62449F38F}"/>
              </a:ext>
            </a:extLst>
          </p:cNvPr>
          <p:cNvCxnSpPr/>
          <p:nvPr/>
        </p:nvCxnSpPr>
        <p:spPr>
          <a:xfrm>
            <a:off x="7193902" y="2291080"/>
            <a:ext cx="65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B81EFC7-87DC-CDF5-35D4-51B048B82094}"/>
              </a:ext>
            </a:extLst>
          </p:cNvPr>
          <p:cNvCxnSpPr>
            <a:endCxn id="11" idx="1"/>
          </p:cNvCxnSpPr>
          <p:nvPr/>
        </p:nvCxnSpPr>
        <p:spPr>
          <a:xfrm flipV="1">
            <a:off x="5481320" y="4869608"/>
            <a:ext cx="2365785" cy="1759792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B4F4847-14F4-C9C3-2E58-AAD0E108224B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E069A-35DE-90D8-89B4-B9252697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C71E-E32E-8EBF-0A59-5206B2F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Activity Monitoring System</a:t>
            </a:r>
            <a:endParaRPr lang="en-US" b="1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9DC4-8513-E51B-569B-A29268EB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1. </a:t>
            </a:r>
            <a:r>
              <a:rPr lang="en-US" b="1" i="0" u="sng" dirty="0">
                <a:effectLst/>
              </a:rPr>
              <a:t>Gaze Tracking Pipeline:</a:t>
            </a:r>
          </a:p>
          <a:p>
            <a:endParaRPr lang="en-US" b="1" dirty="0"/>
          </a:p>
          <a:p>
            <a:endParaRPr lang="en-US" b="1" i="0" dirty="0">
              <a:effectLst/>
            </a:endParaRPr>
          </a:p>
          <a:p>
            <a:endParaRPr lang="en-US" b="1" dirty="0"/>
          </a:p>
          <a:p>
            <a:endParaRPr lang="en-US" b="1" i="0" dirty="0">
              <a:effectLst/>
            </a:endParaRPr>
          </a:p>
          <a:p>
            <a:endParaRPr lang="en-US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68-point facial landmarks @ 30 FPS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3D head pose estimation (pitch/yaw/roll)</a:t>
            </a:r>
          </a:p>
          <a:p>
            <a:endParaRPr lang="en-US" b="1" i="0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416A5-2787-6E48-787F-F0BB935C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2454441"/>
            <a:ext cx="4887007" cy="2162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644A30-51B0-F748-9533-9AD2A1582FD8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2B9D-20E6-597D-4F59-E2BE2504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010"/>
            <a:ext cx="10515600" cy="5632953"/>
          </a:xfrm>
        </p:spPr>
        <p:txBody>
          <a:bodyPr/>
          <a:lstStyle/>
          <a:p>
            <a:pPr marL="514350" indent="-5143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b="1" i="0" u="sng" dirty="0">
                <a:effectLst/>
              </a:rPr>
              <a:t>Absence Detection</a:t>
            </a:r>
            <a:endParaRPr lang="en-US" b="0" i="0" u="sng" dirty="0">
              <a:effectLst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</a:rPr>
              <a:t>Person-of-interest identification via embeddings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</a:rPr>
              <a:t>Alerts triggered after 5s of unrecognized presence</a:t>
            </a:r>
          </a:p>
          <a:p>
            <a:pPr lvl="1">
              <a:spcBef>
                <a:spcPts val="300"/>
              </a:spcBef>
            </a:pPr>
            <a:endParaRPr lang="en-US" b="0" i="0" dirty="0">
              <a:effectLst/>
            </a:endParaRPr>
          </a:p>
          <a:p>
            <a:pPr marL="514350" indent="-5143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b="1" i="0" u="sng" dirty="0">
                <a:effectLst/>
              </a:rPr>
              <a:t>Multi-Face Detection</a:t>
            </a:r>
            <a:endParaRPr lang="en-US" b="0" i="0" u="sng" dirty="0">
              <a:effectLst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</a:rPr>
              <a:t>YOLOv8-based detection (2+ faces simultaneously)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</a:rPr>
              <a:t>Priority tagging for registered users</a:t>
            </a:r>
          </a:p>
          <a:p>
            <a:pPr lvl="1">
              <a:spcBef>
                <a:spcPts val="300"/>
              </a:spcBef>
            </a:pPr>
            <a:endParaRPr lang="en-US" b="0" i="0" dirty="0">
              <a:effectLst/>
            </a:endParaRPr>
          </a:p>
          <a:p>
            <a:pPr marL="514350" indent="-5143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b="1" i="0" u="sng" dirty="0">
                <a:effectLst/>
              </a:rPr>
              <a:t>Anomaly Alerts</a:t>
            </a:r>
            <a:endParaRPr lang="en-US" b="0" i="0" u="sng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</a:rPr>
              <a:t>Rule-based triggers:</a:t>
            </a:r>
          </a:p>
          <a:p>
            <a:pPr marL="1428750" lvl="2" indent="-514350" algn="l">
              <a:spcBef>
                <a:spcPts val="300"/>
              </a:spcBef>
              <a:buFont typeface="+mj-lt"/>
              <a:buAutoNum type="romanLcPeriod"/>
            </a:pPr>
            <a:r>
              <a:rPr lang="en-US" b="0" i="0" dirty="0">
                <a:effectLst/>
              </a:rPr>
              <a:t>Unauthorized personnel (&gt;90% confidence)</a:t>
            </a:r>
          </a:p>
          <a:p>
            <a:pPr marL="1428750" lvl="2" indent="-514350" algn="l">
              <a:spcBef>
                <a:spcPts val="300"/>
              </a:spcBef>
              <a:buFont typeface="+mj-lt"/>
              <a:buAutoNum type="romanLcPeriod"/>
            </a:pPr>
            <a:r>
              <a:rPr lang="en-US" b="0" i="0" dirty="0">
                <a:effectLst/>
              </a:rPr>
              <a:t>Prolonged absence (&gt;30s)</a:t>
            </a:r>
          </a:p>
          <a:p>
            <a:pPr marL="1428750" lvl="2" indent="-514350" algn="l">
              <a:spcBef>
                <a:spcPts val="300"/>
              </a:spcBef>
              <a:buFont typeface="+mj-lt"/>
              <a:buAutoNum type="romanLcPeriod"/>
            </a:pPr>
            <a:r>
              <a:rPr lang="en-US" b="0" i="0" dirty="0">
                <a:effectLst/>
              </a:rPr>
              <a:t>Gaze diversion during sensitive operations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3107C-32E0-82BB-0485-13E8A55BD3AD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2D50-2494-B20D-9F18-2F02CA6F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4B1DFC-6A37-0364-D53F-DC31C9E2E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0180"/>
            <a:ext cx="9168536" cy="368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Increasing demand for secure and fair online examinations.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Growing reliance on remote learning and online assessment platforms.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Need for real-time monitoring to prevent malpractice during exams.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Reducing the burden on human proctors through automation.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Improving the reliability and trustworthiness of online exams.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270BD-1089-F94B-DEEC-BE09FFCC4441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CD32-CB86-D018-5D5F-1C548AB5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D3516-DF32-442A-FCFC-39D3432F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4" y="1690687"/>
            <a:ext cx="5614971" cy="393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F4C5F11-1A84-E849-6A2B-54D59B651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37" y="1690688"/>
            <a:ext cx="4816151" cy="38529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66C76-520D-C197-1294-BF963635B449}"/>
              </a:ext>
            </a:extLst>
          </p:cNvPr>
          <p:cNvSpPr txBox="1"/>
          <p:nvPr/>
        </p:nvSpPr>
        <p:spPr>
          <a:xfrm>
            <a:off x="838200" y="5626358"/>
            <a:ext cx="484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showing successful face detection in real-time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8532F-0955-F8FD-392F-D8D2FB00CB81}"/>
              </a:ext>
            </a:extLst>
          </p:cNvPr>
          <p:cNvSpPr txBox="1"/>
          <p:nvPr/>
        </p:nvSpPr>
        <p:spPr>
          <a:xfrm>
            <a:off x="5250768" y="5543609"/>
            <a:ext cx="6729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showing the detection of a student looking </a:t>
            </a:r>
          </a:p>
          <a:p>
            <a:pPr algn="ctr"/>
            <a:r>
              <a:rPr lang="en-US" b="1" dirty="0"/>
              <a:t>away during the exam</a:t>
            </a:r>
          </a:p>
        </p:txBody>
      </p:sp>
    </p:spTree>
    <p:extLst>
      <p:ext uri="{BB962C8B-B14F-4D97-AF65-F5344CB8AC3E}">
        <p14:creationId xmlns:p14="http://schemas.microsoft.com/office/powerpoint/2010/main" val="337062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631261-9C88-2571-9625-96FA0215C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4668"/>
          <a:stretch/>
        </p:blipFill>
        <p:spPr bwMode="auto">
          <a:xfrm>
            <a:off x="1018845" y="878925"/>
            <a:ext cx="9347465" cy="47761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58BCA-ED40-CEA2-F0B5-68D545374284}"/>
              </a:ext>
            </a:extLst>
          </p:cNvPr>
          <p:cNvSpPr txBox="1"/>
          <p:nvPr/>
        </p:nvSpPr>
        <p:spPr>
          <a:xfrm>
            <a:off x="2890432" y="56252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Showing the alert when more than one person is detected</a:t>
            </a:r>
          </a:p>
        </p:txBody>
      </p:sp>
    </p:spTree>
    <p:extLst>
      <p:ext uri="{BB962C8B-B14F-4D97-AF65-F5344CB8AC3E}">
        <p14:creationId xmlns:p14="http://schemas.microsoft.com/office/powerpoint/2010/main" val="1178238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7ED0-7A4F-7BA4-4F61-0EA1F1CD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2EA-9798-86AE-9F83-55464270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Challenges Faced</a:t>
            </a:r>
            <a:b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</a:b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D3E164-786E-34E5-846A-EE358569C725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0079D1-1B34-B6A6-33A1-FF425C17B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7266"/>
            <a:ext cx="10033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Real-Time Processing Issues: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Ensuring low latency for real-time face detection and activity monitoring during exams, especially with varying hardware capabilities.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False Positives/Negatives: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Balancing detection sensitivity to avoid false positives (e.g., incorrectly flagging behavior) or false negatives (e.g., missing suspicious actions).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Handling Different Lighting/Background Conditions: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Dealing with varied lighting and backgrounds in different environments, which affects the accuracy of face detection and behavior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07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FA12C-31AA-9512-B921-9CFC6239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AC04-FDD2-B1F1-5DE3-B00AA10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Limitations</a:t>
            </a:r>
            <a:endParaRPr lang="en-US" b="1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2909F-3700-8FC3-40FD-9AAA72896895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BC2777-8A99-0A2C-D88F-19DB51E81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1427"/>
            <a:ext cx="10033000" cy="508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Dependence on Lighting Conditions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Face detection and activity monitoring accuracy can degrade in low-light or highly variable lighting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to Webcam Quality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The system performance is heavily dependent on the quality of the webcam or camera used by the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False Negatives in Complex Scenarios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Some subtle cheating behaviors (e.g., looking at notes placed near the screen) may go undetected due to limitations in detection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Performance in Large-Scale Deployments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The current system may struggle to scale efficiently for large numbers of simultaneous exam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Behavior Detection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Only a few behaviors (looking away, speaking, multiple people, absence) are detected; other forms of cheating may not be monitored.</a:t>
            </a:r>
          </a:p>
        </p:txBody>
      </p:sp>
    </p:spTree>
    <p:extLst>
      <p:ext uri="{BB962C8B-B14F-4D97-AF65-F5344CB8AC3E}">
        <p14:creationId xmlns:p14="http://schemas.microsoft.com/office/powerpoint/2010/main" val="352937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BE17-153F-64B7-03F7-808C1AD23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90B4-86EC-57B2-C6F0-79E40B80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Conclusion</a:t>
            </a: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6989-4A5D-DC22-7E6A-BF4C5789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80" y="1388744"/>
            <a:ext cx="10784840" cy="47682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</a:pPr>
            <a:r>
              <a:rPr lang="en-US" sz="2400" dirty="0"/>
              <a:t>Successfully developed a system for face detection and activity monitoring during online exams.</a:t>
            </a:r>
          </a:p>
          <a:p>
            <a:pPr marL="285750" indent="-285750">
              <a:lnSpc>
                <a:spcPct val="100000"/>
              </a:lnSpc>
            </a:pPr>
            <a:r>
              <a:rPr lang="en-US" sz="2400" dirty="0"/>
              <a:t>Implemented features such as looking away detection, speaking detection, and multiple people detection for enhanced exam security.</a:t>
            </a:r>
          </a:p>
          <a:p>
            <a:pPr marL="285750" indent="-285750">
              <a:lnSpc>
                <a:spcPct val="100000"/>
              </a:lnSpc>
            </a:pPr>
            <a:r>
              <a:rPr lang="en-US" sz="2400" dirty="0"/>
              <a:t>System operates in real-time, providing alerts to prevent cheating during online assessments.</a:t>
            </a:r>
          </a:p>
          <a:p>
            <a:pPr marL="285750" indent="-285750">
              <a:lnSpc>
                <a:spcPct val="100000"/>
              </a:lnSpc>
            </a:pPr>
            <a:r>
              <a:rPr lang="en-US" sz="2400" dirty="0"/>
              <a:t>The system ensures secure authentication and real-time monitoring, making it difficult for candidates to cheat or impersonate others.</a:t>
            </a:r>
          </a:p>
          <a:p>
            <a:pPr marL="285750" indent="-285750">
              <a:lnSpc>
                <a:spcPct val="100000"/>
              </a:lnSpc>
            </a:pPr>
            <a:r>
              <a:rPr lang="en-US" sz="2400" dirty="0"/>
              <a:t>Provides an added layer of integrity for online exams by detecting suspicious behaviors and preventing unfair advantages.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8463-AA75-0021-C5BD-D1E236D0D57F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7EB6-61F7-0F90-A57A-86B2BF2D7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F48-2CD4-0CD7-594A-DDAA21E2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Future Work</a:t>
            </a: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65B60-B34E-315E-1181-197810BB9144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09DC03-1F3B-7E7D-3E8E-E176CA835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7033"/>
            <a:ext cx="9758680" cy="539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/>
              <a:t>Improving Detection Accuracy: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Enhance existing models and algorithms to improve the accuracy of behavior detection, especially in challenging environments.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Handling More Types of Cheating Behavior: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Expand detection capabilities to include behaviors like use of unauthorized materials or multiple device detection.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/>
              <a:t>Mobile Device Integration: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Develop a mobile version of the system to monitor exams taken on mobile devices, providing a more flexible and scalable solution.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Full API-Based Deployment: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Integrate the system into exam portals through an API, enabling seamless deployment for institutions conducting online exams.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32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B59E-A04F-370D-8B7F-40B31EAB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rgbClr val="C00000"/>
                </a:solidFill>
              </a:rPr>
              <a:t>Refrences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849-79E8-64AA-0E8C-36F17DCE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147106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 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MTCNN Implementation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https://github.com/ipazc/mtcnn</a:t>
            </a:r>
            <a:endParaRPr lang="en-US" sz="18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Chen, Y. Liu, X. Gao, and Z. Han,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MobileFaceNets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CNNs for Accurate Real Time Face Verification on Mobile Devices,"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arXiv:1804.07573, Apr. 2018. https://doi.org/10.48550/arXiv.1804.07573.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 K. Zhang, Z. Zhang, Z. Li, and Y. Qiao, "Joint Face Detection and Alignment Using Multi-Task Cascaded Convolutional Networks,"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arXiv:1604.02878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Apr. 2016. Available: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https://arxiv.org/abs/1604.02878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 VGGFace2 Dataset Documentation: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https://www.robots.ox.ac.uk/~vgg/data/vgg_face2/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Q. Cao, L. Shen, W. Xie, O. M. Parkhi, and A. Zisserman, "VGGFace2: A dataset for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recognising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faces across pose and age,"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arXiv:1710.08092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Oct. 2017. Available: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https://arxiv.org/abs/1710.08092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62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C01F-9B64-C2BF-FE9C-69421FBA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15" y="978385"/>
            <a:ext cx="10998461" cy="5514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Mugalu, K. Kipkemei, and P. Onyango, "Face Recognition as a Method of Authentication in a Web-Based System,2021.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https://mediapipe.dev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Repository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https://github.com/serengil/deepface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“Django Documentation”, 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https://docs.djangoproject.com</a:t>
            </a:r>
            <a:endParaRPr lang="it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“Ultralytics YOLO11”, </a:t>
            </a: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https://docs.ultralytics.com/models/yolo11/</a:t>
            </a:r>
            <a:endParaRPr lang="it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  </a:t>
            </a:r>
            <a:r>
              <a:rPr lang="en-US" sz="1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FaceNet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and model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https://www.kaggle.com/code/yhuan95/face-recognition-with-facenet</a:t>
            </a:r>
            <a:endParaRPr lang="en-US" sz="19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   “Open CV documentation”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https://docs.opencv.org/4.x/d4/d2f/tf_det_tutorial_dnn_conversion.html</a:t>
            </a:r>
            <a:endParaRPr lang="en-US" sz="19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  “</a:t>
            </a:r>
            <a:r>
              <a:rPr lang="en-US" sz="1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Documentation”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https://www.tensorflow.org/api_docs</a:t>
            </a:r>
            <a:endParaRPr lang="en-US" sz="1900" u="sng" kern="1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[14]  “</a:t>
            </a:r>
            <a:r>
              <a:rPr lang="en-US" sz="19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MediaPipe</a:t>
            </a:r>
            <a:r>
              <a:rPr lang="en-US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Mesh”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https://github.com/google-ai-edge/mediapipe/blob/master/docs/solutions/face_mesh.md</a:t>
            </a:r>
            <a:endParaRPr lang="en-US" sz="19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[15] TensorFlow/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Saving &amp; Loading Guide: </a:t>
            </a:r>
            <a:r>
              <a:rPr lang="en-US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https://www.tensorflow.org/tutorials/keras/save_and_load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601D2-589E-5D2E-44D9-7DE72A8A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3057-C498-26D4-ABED-B565C403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964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036824-5DDA-6D3B-6B93-BF8CBEE98D87}"/>
              </a:ext>
            </a:extLst>
          </p:cNvPr>
          <p:cNvSpPr/>
          <p:nvPr/>
        </p:nvSpPr>
        <p:spPr>
          <a:xfrm>
            <a:off x="217170" y="201706"/>
            <a:ext cx="11773124" cy="64276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A5AC-84BC-2830-4728-6F67C5B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AB658-2310-4030-1446-698CBA81A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021" y="2057308"/>
            <a:ext cx="10786353" cy="320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Traditional online proctoring methods are limited: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Faces may not be continuously detected.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Suspicious behaviors like looking away, speaking, or getting external help often go unnoticed.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Presence of multiple people during exams is hard to monitor manually.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Existing systems are prone to human error and are not scalable.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7CA78-ADE0-C2C9-B126-980BA1AB6DAC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0BAC-8A12-44AB-1F56-D73A6A10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F876CC-B342-4F32-A1C5-69B274C7E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70657"/>
            <a:ext cx="10515600" cy="46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Face Detection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detect and track the candidate’s face during the examination session.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Student Behavior Monitoring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suspicious activities such as looking away, speaking, multiple people, and absence from the frame.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 Exam Integrity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Minimize cheating attempts and uphold the fairness of online examinations through automated alerts.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 System Integration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 a modular system that can be easily integrated with existing online exam portals.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907A3-74B6-F458-F45D-6D218C53F0C2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B420-D8AB-6B55-6A43-6DBAFB58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  <a:t> Project Overview</a:t>
            </a:r>
            <a:br>
              <a:rPr lang="en-US" b="1" i="0" u="sng" dirty="0">
                <a:solidFill>
                  <a:srgbClr val="C00000"/>
                </a:solidFill>
                <a:effectLst/>
                <a:latin typeface="+mn-lt"/>
              </a:rPr>
            </a:br>
            <a:endParaRPr lang="en-US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C64BB-F4EE-B417-E821-B7EBBF7712CB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E72A3-DCE7-7E58-3646-F39F6A62E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28" y="1160851"/>
            <a:ext cx="9059344" cy="5399003"/>
          </a:xfrm>
        </p:spPr>
      </p:pic>
    </p:spTree>
    <p:extLst>
      <p:ext uri="{BB962C8B-B14F-4D97-AF65-F5344CB8AC3E}">
        <p14:creationId xmlns:p14="http://schemas.microsoft.com/office/powerpoint/2010/main" val="387989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09EE-04C4-7BA2-2995-891793C6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User Registered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B59F4-D8E0-B529-3DB1-CDE41773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2"/>
          <a:stretch/>
        </p:blipFill>
        <p:spPr>
          <a:xfrm>
            <a:off x="272264" y="1841209"/>
            <a:ext cx="11919736" cy="4083730"/>
          </a:xfrm>
        </p:spPr>
      </p:pic>
    </p:spTree>
    <p:extLst>
      <p:ext uri="{BB962C8B-B14F-4D97-AF65-F5344CB8AC3E}">
        <p14:creationId xmlns:p14="http://schemas.microsoft.com/office/powerpoint/2010/main" val="163886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E308-5B22-720B-8204-F34880FE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User Login Workflow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20F1CF-79E6-2DC2-BD9E-06309EC0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848"/>
          <a:stretch/>
        </p:blipFill>
        <p:spPr>
          <a:xfrm>
            <a:off x="1236742" y="1394925"/>
            <a:ext cx="8476426" cy="4977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5D4B7F-49C3-144E-F250-9DA614256791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225F-1258-B2E3-80DE-77A9D31F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4A74-6109-A2F3-3274-82C143D9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u="sng" dirty="0"/>
              <a:t>Libraries &amp; Frameworks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TensorFlow</a:t>
            </a:r>
            <a:r>
              <a:rPr lang="en-US" dirty="0"/>
              <a:t> (</a:t>
            </a:r>
            <a:r>
              <a:rPr lang="en-US" dirty="0" err="1"/>
              <a:t>FaceNet</a:t>
            </a:r>
            <a:r>
              <a:rPr lang="en-US" dirty="0"/>
              <a:t> training &amp; inference)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PyTorch</a:t>
            </a:r>
            <a:r>
              <a:rPr lang="en-US" dirty="0"/>
              <a:t> (YOLOv8 object detection)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OpenCV</a:t>
            </a:r>
            <a:r>
              <a:rPr lang="en-US" dirty="0"/>
              <a:t> (Head pose, Optical Flow)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MediaPipe</a:t>
            </a:r>
            <a:r>
              <a:rPr lang="en-US" dirty="0"/>
              <a:t> (Face Mesh, Iris Tracking)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FAISS</a:t>
            </a:r>
            <a:r>
              <a:rPr lang="en-US" dirty="0"/>
              <a:t> (Fast facial similarity search)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Redis</a:t>
            </a:r>
            <a:r>
              <a:rPr lang="en-US" dirty="0"/>
              <a:t> (Real-time event queue)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Flask / </a:t>
            </a:r>
            <a:r>
              <a:rPr lang="en-US" b="1" dirty="0" err="1"/>
              <a:t>FastAPI</a:t>
            </a:r>
            <a:r>
              <a:rPr lang="en-US" dirty="0"/>
              <a:t> (REST API serving)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D1094-1DFF-46B6-DC99-4B25F016AECA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C277-C637-C2E7-51A3-114F3A2D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0"/>
            <a:ext cx="10515600" cy="56384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u="sng" dirty="0"/>
              <a:t>Models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MTCNN</a:t>
            </a:r>
            <a:r>
              <a:rPr lang="en-US" dirty="0"/>
              <a:t> → Face Detection &amp; Landmarking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FaceNet</a:t>
            </a:r>
            <a:r>
              <a:rPr lang="en-US" b="1" dirty="0"/>
              <a:t> (Inception-ResNet-v1)</a:t>
            </a:r>
            <a:r>
              <a:rPr lang="en-US" dirty="0"/>
              <a:t> → Face Embedding Generation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YOLOv8 Nano</a:t>
            </a:r>
            <a:r>
              <a:rPr lang="en-US" dirty="0"/>
              <a:t> → Object Detection (Phones, books, etc.)</a:t>
            </a:r>
          </a:p>
          <a:p>
            <a:pPr>
              <a:lnSpc>
                <a:spcPct val="150000"/>
              </a:lnSpc>
              <a:buNone/>
            </a:pPr>
            <a:endParaRPr lang="en-US" sz="2400" b="1" u="sng" dirty="0"/>
          </a:p>
          <a:p>
            <a:pPr>
              <a:lnSpc>
                <a:spcPct val="150000"/>
              </a:lnSpc>
              <a:buNone/>
            </a:pPr>
            <a:r>
              <a:rPr lang="en-US" sz="2400" b="1" u="sng" dirty="0"/>
              <a:t>Additional Tools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TensorRT</a:t>
            </a:r>
            <a:r>
              <a:rPr lang="en-US" dirty="0"/>
              <a:t> → Model optimization for fast inference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Slack Webhooks / APIs</a:t>
            </a:r>
            <a:r>
              <a:rPr lang="en-US" dirty="0"/>
              <a:t> → Instant violation notifications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AES-256 Encryption</a:t>
            </a:r>
            <a:r>
              <a:rPr lang="en-US" dirty="0"/>
              <a:t> → Secure Data Storage (Logs)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61B3F-2445-E2C1-00AE-6F6266609F14}"/>
              </a:ext>
            </a:extLst>
          </p:cNvPr>
          <p:cNvSpPr/>
          <p:nvPr/>
        </p:nvSpPr>
        <p:spPr>
          <a:xfrm>
            <a:off x="92597" y="104172"/>
            <a:ext cx="11979798" cy="6632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1869</Words>
  <Application>Microsoft Office PowerPoint</Application>
  <PresentationFormat>Widescreen</PresentationFormat>
  <Paragraphs>222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Advanced Face Authentication &amp; Activity Monitoring System</vt:lpstr>
      <vt:lpstr>Motivation</vt:lpstr>
      <vt:lpstr>Problem Statement</vt:lpstr>
      <vt:lpstr>Objectives</vt:lpstr>
      <vt:lpstr> Project Overview </vt:lpstr>
      <vt:lpstr>User Registered Workflow</vt:lpstr>
      <vt:lpstr>User Login Workflow</vt:lpstr>
      <vt:lpstr>Technologies Used</vt:lpstr>
      <vt:lpstr>PowerPoint Presentation</vt:lpstr>
      <vt:lpstr>Methodology - Face Recognition Module</vt:lpstr>
      <vt:lpstr>Methodology - Activity Monitoring</vt:lpstr>
      <vt:lpstr>Important Algorithms/Techniques</vt:lpstr>
      <vt:lpstr>System Flow of Face Authentication</vt:lpstr>
      <vt:lpstr>Transfer Learning with FaceNet </vt:lpstr>
      <vt:lpstr>Feature Extraction with VGGFace</vt:lpstr>
      <vt:lpstr>Custom FaceNet with Triplet Loss </vt:lpstr>
      <vt:lpstr>FaceNet Model Architect Workflow</vt:lpstr>
      <vt:lpstr>Activity Monitoring System</vt:lpstr>
      <vt:lpstr>PowerPoint Presentation</vt:lpstr>
      <vt:lpstr>Results</vt:lpstr>
      <vt:lpstr>PowerPoint Presentation</vt:lpstr>
      <vt:lpstr>Challenges Faced </vt:lpstr>
      <vt:lpstr>Limitations</vt:lpstr>
      <vt:lpstr>Conclusion</vt:lpstr>
      <vt:lpstr>Future Work</vt:lpstr>
      <vt:lpstr>Refrences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Aysha .</dc:creator>
  <cp:lastModifiedBy>Aysha .</cp:lastModifiedBy>
  <cp:revision>11</cp:revision>
  <dcterms:created xsi:type="dcterms:W3CDTF">2025-04-03T16:15:33Z</dcterms:created>
  <dcterms:modified xsi:type="dcterms:W3CDTF">2025-05-08T18:55:46Z</dcterms:modified>
</cp:coreProperties>
</file>