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5" r:id="rId6"/>
    <p:sldId id="260" r:id="rId7"/>
    <p:sldId id="261" r:id="rId8"/>
    <p:sldId id="262" r:id="rId9"/>
    <p:sldId id="266" r:id="rId10"/>
    <p:sldId id="267" r:id="rId11"/>
    <p:sldId id="263" r:id="rId12"/>
    <p:sldId id="264" r:id="rId13"/>
  </p:sldIdLst>
  <p:sldSz cx="18288000" cy="10287000"/>
  <p:notesSz cx="6858000" cy="9144000"/>
  <p:embeddedFontLst>
    <p:embeddedFont>
      <p:font typeface="Brick Sans" panose="020B0604020202020204" charset="0"/>
      <p:regular r:id="rId15"/>
    </p:embeddedFont>
    <p:embeddedFont>
      <p:font typeface="Canva Sans" panose="020B0604020202020204" charset="0"/>
      <p:regular r:id="rId16"/>
    </p:embeddedFont>
    <p:embeddedFont>
      <p:font typeface="Public Sans" panose="020B0604020202020204" charset="0"/>
      <p:regular r:id="rId17"/>
    </p:embeddedFont>
    <p:embeddedFont>
      <p:font typeface="Public Sans Bold" panose="020B0604020202020204" charset="0"/>
      <p:regular r:id="rId18"/>
    </p:embeddedFont>
    <p:embeddedFont>
      <p:font typeface="Public Sans Heavy"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6048" autoAdjust="0"/>
  </p:normalViewPr>
  <p:slideViewPr>
    <p:cSldViewPr>
      <p:cViewPr varScale="1">
        <p:scale>
          <a:sx n="47" d="100"/>
          <a:sy n="47" d="100"/>
        </p:scale>
        <p:origin x="113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A90B5-C4B4-C647-BC3D-46BF24662E26}"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E02E5-87D3-E448-947F-831956D1A2E7}" type="slidenum">
              <a:rPr lang="en-US" smtClean="0"/>
              <a:t>‹#›</a:t>
            </a:fld>
            <a:endParaRPr lang="en-US"/>
          </a:p>
        </p:txBody>
      </p:sp>
    </p:spTree>
    <p:extLst>
      <p:ext uri="{BB962C8B-B14F-4D97-AF65-F5344CB8AC3E}">
        <p14:creationId xmlns:p14="http://schemas.microsoft.com/office/powerpoint/2010/main" val="390867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a:t>
            </a:fld>
            <a:endParaRPr lang="en-US"/>
          </a:p>
        </p:txBody>
      </p:sp>
    </p:spTree>
    <p:extLst>
      <p:ext uri="{BB962C8B-B14F-4D97-AF65-F5344CB8AC3E}">
        <p14:creationId xmlns:p14="http://schemas.microsoft.com/office/powerpoint/2010/main" val="334495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Diabetes is a prevalent chronic disease that affects millions of people worldwide. According to the International Diabetes Federation, approximately 537 million adults (20-79 years) are living with diabetes. Around 90% of diabetes cases are Type 2, influenced by factors like economy, age, environment, and lifestyles. </a:t>
            </a:r>
          </a:p>
          <a:p>
            <a:endParaRPr lang="en-GB" b="0" dirty="0">
              <a:solidFill>
                <a:srgbClr val="CCCCCC"/>
              </a:solidFill>
              <a:effectLst/>
              <a:latin typeface="+mn-lt"/>
            </a:endParaRPr>
          </a:p>
          <a:p>
            <a:r>
              <a:rPr lang="en-GB" b="0" dirty="0">
                <a:solidFill>
                  <a:srgbClr val="CCCCCC"/>
                </a:solidFill>
                <a:effectLst/>
                <a:latin typeface="+mn-lt"/>
              </a:rPr>
              <a:t>Early detection and prediction of diabetes are crucial for effective management and prevention of complications. This project aims to develop a predictive model to identify individuals at risk of developing diabetes based on various health indicators.</a:t>
            </a:r>
          </a:p>
          <a:p>
            <a:endParaRPr lang="en-GB" b="0" dirty="0">
              <a:solidFill>
                <a:srgbClr val="CCCCCC"/>
              </a:solidFill>
              <a:effectLst/>
              <a:latin typeface="+mn-lt"/>
            </a:endParaRPr>
          </a:p>
          <a:p>
            <a:r>
              <a:rPr lang="en-GB" b="0" dirty="0">
                <a:solidFill>
                  <a:srgbClr val="CCCCCC"/>
                </a:solidFill>
                <a:effectLst/>
                <a:latin typeface="+mn-lt"/>
              </a:rPr>
              <a:t>The project aims to predict Type 2 diabetes risk using machine learning algorithms based on lifestyle and family background. By leveraging machine learning algorithms and techniques, we will analyse anonymous health records encompassing parameters such as BMI, age, blood pressure, dietary habits, etc. The project will employ feature selection methods and experiment with various algorithms, including Logistic Regression, Random Forest, Decision Tree, Support Vector Machines (SVM), K-Nearest </a:t>
            </a:r>
            <a:r>
              <a:rPr lang="en-GB" b="0" dirty="0" err="1">
                <a:solidFill>
                  <a:srgbClr val="CCCCCC"/>
                </a:solidFill>
                <a:effectLst/>
                <a:latin typeface="+mn-lt"/>
              </a:rPr>
              <a:t>Neighbors</a:t>
            </a:r>
            <a:r>
              <a:rPr lang="en-GB" b="0" dirty="0">
                <a:solidFill>
                  <a:srgbClr val="CCCCCC"/>
                </a:solidFill>
                <a:effectLst/>
                <a:latin typeface="+mn-lt"/>
              </a:rPr>
              <a:t> (KNN) and Neural Network, to build a robust and accurate predictive tool.</a:t>
            </a:r>
          </a:p>
          <a:p>
            <a:br>
              <a:rPr lang="en-GB" b="0" dirty="0">
                <a:solidFill>
                  <a:srgbClr val="CCCCCC"/>
                </a:solidFill>
                <a:effectLst/>
                <a:latin typeface="+mn-lt"/>
              </a:rPr>
            </a:br>
            <a:r>
              <a:rPr lang="en-GB" b="0" dirty="0">
                <a:solidFill>
                  <a:srgbClr val="CCCCCC"/>
                </a:solidFill>
                <a:effectLst/>
                <a:latin typeface="+mn-lt"/>
              </a:rPr>
              <a:t>The ultimate goal is to gain insights into the significant factors contributing to the prediction of diabetes occurrence. Through early detection and intervention, the project aims to contribute to better management and prevention of diabetes, thus improving public health outcomes.</a:t>
            </a:r>
          </a:p>
          <a:p>
            <a:endParaRPr lang="en-US" dirty="0">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2</a:t>
            </a:fld>
            <a:endParaRPr lang="en-US"/>
          </a:p>
        </p:txBody>
      </p:sp>
    </p:spTree>
    <p:extLst>
      <p:ext uri="{BB962C8B-B14F-4D97-AF65-F5344CB8AC3E}">
        <p14:creationId xmlns:p14="http://schemas.microsoft.com/office/powerpoint/2010/main" val="91569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Kaggle </a:t>
            </a:r>
            <a:r>
              <a:rPr lang="en-GB" b="0" dirty="0">
                <a:solidFill>
                  <a:srgbClr val="CE9178"/>
                </a:solidFill>
                <a:effectLst/>
                <a:latin typeface="+mn-lt"/>
              </a:rPr>
              <a:t>dataset</a:t>
            </a:r>
            <a:r>
              <a:rPr lang="en-GB" b="0" dirty="0">
                <a:solidFill>
                  <a:srgbClr val="CCCCCC"/>
                </a:solidFill>
                <a:effectLst/>
                <a:latin typeface="+mn-lt"/>
              </a:rPr>
              <a:t> utilised in this project was curated by researchers from the Department of Computer Science and Engineering at Birla Institute of Technology in India, for research purposes only and is not intended for commercial use. An </a:t>
            </a:r>
            <a:r>
              <a:rPr lang="en-GB" b="0" dirty="0">
                <a:solidFill>
                  <a:srgbClr val="CE9178"/>
                </a:solidFill>
                <a:effectLst/>
                <a:latin typeface="+mn-lt"/>
              </a:rPr>
              <a:t>article</a:t>
            </a:r>
            <a:r>
              <a:rPr lang="en-GB" b="0" dirty="0">
                <a:solidFill>
                  <a:srgbClr val="CCCCCC"/>
                </a:solidFill>
                <a:effectLst/>
                <a:latin typeface="+mn-lt"/>
              </a:rPr>
              <a:t> detailing the implementation of this dataset was published on </a:t>
            </a:r>
            <a:r>
              <a:rPr lang="en-GB" b="0" dirty="0">
                <a:solidFill>
                  <a:srgbClr val="CE9178"/>
                </a:solidFill>
                <a:effectLst/>
                <a:latin typeface="+mn-lt"/>
              </a:rPr>
              <a:t>ScienceDirect,</a:t>
            </a:r>
            <a:r>
              <a:rPr lang="en-GB" b="0" dirty="0">
                <a:solidFill>
                  <a:srgbClr val="CCCCCC"/>
                </a:solidFill>
                <a:effectLst/>
                <a:latin typeface="+mn-lt"/>
              </a:rPr>
              <a:t> providing further information.</a:t>
            </a:r>
          </a:p>
          <a:p>
            <a:endParaRPr lang="en-GB" b="0" dirty="0">
              <a:solidFill>
                <a:srgbClr val="CCCCCC"/>
              </a:solidFill>
              <a:effectLst/>
              <a:latin typeface="+mn-lt"/>
            </a:endParaRPr>
          </a:p>
          <a:p>
            <a:pPr algn="l"/>
            <a:r>
              <a:rPr lang="en-GB" b="1" i="0" dirty="0">
                <a:solidFill>
                  <a:srgbClr val="CCCCCC"/>
                </a:solidFill>
                <a:effectLst/>
                <a:latin typeface="+mn-lt"/>
              </a:rPr>
              <a:t>Data Cleaning and Pre-Processing:</a:t>
            </a:r>
            <a:br>
              <a:rPr lang="en-GB" b="1" i="0" dirty="0">
                <a:solidFill>
                  <a:srgbClr val="CCCCCC"/>
                </a:solidFill>
                <a:effectLst/>
                <a:latin typeface="+mn-lt"/>
              </a:rPr>
            </a:br>
            <a:r>
              <a:rPr lang="en-GB" b="1" i="0" dirty="0">
                <a:solidFill>
                  <a:srgbClr val="CCCCCC"/>
                </a:solidFill>
                <a:effectLst/>
                <a:latin typeface="+mn-lt"/>
              </a:rPr>
              <a:t>- Parameter were renamed for consistency and accuracy.</a:t>
            </a:r>
          </a:p>
          <a:p>
            <a:pPr algn="l"/>
            <a:r>
              <a:rPr lang="en-GB" b="0" i="0" dirty="0">
                <a:solidFill>
                  <a:srgbClr val="CCCCCC"/>
                </a:solidFill>
                <a:effectLst/>
                <a:latin typeface="+mn-lt"/>
              </a:rPr>
              <a:t>- </a:t>
            </a:r>
            <a:r>
              <a:rPr lang="en-GB" b="1" i="0" dirty="0">
                <a:solidFill>
                  <a:srgbClr val="CCCCCC"/>
                </a:solidFill>
                <a:effectLst/>
                <a:latin typeface="+mn-lt"/>
              </a:rPr>
              <a:t>Redundant Columns like </a:t>
            </a:r>
            <a:r>
              <a:rPr lang="en-GB" b="0" i="0" dirty="0" err="1">
                <a:solidFill>
                  <a:srgbClr val="CCCCCC"/>
                </a:solidFill>
                <a:effectLst/>
                <a:latin typeface="+mn-lt"/>
              </a:rPr>
              <a:t>highBP</a:t>
            </a:r>
            <a:r>
              <a:rPr lang="en-GB" b="0" i="0" dirty="0">
                <a:solidFill>
                  <a:srgbClr val="CCCCCC"/>
                </a:solidFill>
                <a:effectLst/>
                <a:latin typeface="+mn-lt"/>
              </a:rPr>
              <a:t> was dropped. This reduces the possibility of conflicting information.</a:t>
            </a:r>
          </a:p>
          <a:p>
            <a:pPr algn="l"/>
            <a:r>
              <a:rPr lang="en-GB" b="0" i="0" dirty="0">
                <a:solidFill>
                  <a:srgbClr val="CCCCCC"/>
                </a:solidFill>
                <a:effectLst/>
                <a:latin typeface="+mn-lt"/>
              </a:rPr>
              <a:t>- </a:t>
            </a:r>
            <a:r>
              <a:rPr lang="en-GB" b="1" i="0" dirty="0">
                <a:solidFill>
                  <a:srgbClr val="CCCCCC"/>
                </a:solidFill>
                <a:effectLst/>
                <a:latin typeface="+mn-lt"/>
              </a:rPr>
              <a:t>Missing Value: </a:t>
            </a:r>
            <a:r>
              <a:rPr lang="en-GB" b="0" i="0" dirty="0">
                <a:solidFill>
                  <a:srgbClr val="CCCCCC"/>
                </a:solidFill>
                <a:effectLst/>
                <a:latin typeface="+mn-lt"/>
              </a:rPr>
              <a:t>Rows containing missing values were removed entirely to avoid corruption by incomplete data.</a:t>
            </a:r>
          </a:p>
          <a:p>
            <a:pPr algn="l"/>
            <a:r>
              <a:rPr lang="en-GB" b="1" i="0" dirty="0">
                <a:solidFill>
                  <a:srgbClr val="CCCCCC"/>
                </a:solidFill>
                <a:effectLst/>
                <a:latin typeface="+mn-lt"/>
              </a:rPr>
              <a:t>- Categorical Parameters were converted to numerical values. </a:t>
            </a:r>
            <a:r>
              <a:rPr lang="en-GB" b="0" i="0" dirty="0">
                <a:solidFill>
                  <a:srgbClr val="CCCCCC"/>
                </a:solidFill>
                <a:effectLst/>
                <a:latin typeface="+mn-lt"/>
              </a:rPr>
              <a:t>This conversion allows parameters to be used in machine learning algorithms that require numerical features.</a:t>
            </a:r>
          </a:p>
          <a:p>
            <a:pPr algn="l"/>
            <a:endParaRPr lang="en-GB" b="0" i="0" dirty="0">
              <a:solidFill>
                <a:srgbClr val="CCCCCC"/>
              </a:solidFill>
              <a:effectLst/>
              <a:latin typeface="+mn-lt"/>
            </a:endParaRPr>
          </a:p>
          <a:p>
            <a:pPr algn="l"/>
            <a:r>
              <a:rPr lang="en-GB" b="1" i="0" dirty="0">
                <a:solidFill>
                  <a:srgbClr val="CCCCCC"/>
                </a:solidFill>
                <a:effectLst/>
                <a:latin typeface="+mn-lt"/>
              </a:rPr>
              <a:t>Data Splitting: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Defined the target Diabetic and feature parameters and split the data into subsets ready for the training and testing of models.</a:t>
            </a:r>
          </a:p>
          <a:p>
            <a:pPr algn="l">
              <a:buFont typeface="Arial" panose="020B0604020202020204" pitchFamily="34" charset="0"/>
              <a:buChar char="•"/>
            </a:pPr>
            <a:endParaRPr lang="en-GB" b="0" i="0" dirty="0">
              <a:solidFill>
                <a:srgbClr val="CCCCCC"/>
              </a:solidFill>
              <a:effectLst/>
              <a:latin typeface="+mn-lt"/>
            </a:endParaRPr>
          </a:p>
          <a:p>
            <a:pPr algn="l"/>
            <a:r>
              <a:rPr lang="en-GB" b="1" i="0" dirty="0">
                <a:solidFill>
                  <a:srgbClr val="CCCCCC"/>
                </a:solidFill>
                <a:effectLst/>
                <a:latin typeface="+mn-lt"/>
              </a:rPr>
              <a:t>Feature scaling: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Standardised numerical features using Z-score normalisation.</a:t>
            </a:r>
            <a:endParaRPr lang="en-GB" b="0" dirty="0">
              <a:solidFill>
                <a:srgbClr val="CCCCCC"/>
              </a:solidFill>
              <a:effectLst/>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3</a:t>
            </a:fld>
            <a:endParaRPr lang="en-US"/>
          </a:p>
        </p:txBody>
      </p:sp>
    </p:spTree>
    <p:extLst>
      <p:ext uri="{BB962C8B-B14F-4D97-AF65-F5344CB8AC3E}">
        <p14:creationId xmlns:p14="http://schemas.microsoft.com/office/powerpoint/2010/main" val="187385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Model features showing the features significance in predicting diabetes among all variables</a:t>
            </a:r>
          </a:p>
        </p:txBody>
      </p:sp>
      <p:sp>
        <p:nvSpPr>
          <p:cNvPr id="4" name="Slide Number Placeholder 3"/>
          <p:cNvSpPr>
            <a:spLocks noGrp="1"/>
          </p:cNvSpPr>
          <p:nvPr>
            <p:ph type="sldNum" sz="quarter" idx="5"/>
          </p:nvPr>
        </p:nvSpPr>
        <p:spPr/>
        <p:txBody>
          <a:bodyPr/>
          <a:lstStyle/>
          <a:p>
            <a:fld id="{4D7E02E5-87D3-E448-947F-831956D1A2E7}" type="slidenum">
              <a:rPr lang="en-US" smtClean="0"/>
              <a:t>4</a:t>
            </a:fld>
            <a:endParaRPr lang="en-US"/>
          </a:p>
        </p:txBody>
      </p:sp>
    </p:spTree>
    <p:extLst>
      <p:ext uri="{BB962C8B-B14F-4D97-AF65-F5344CB8AC3E}">
        <p14:creationId xmlns:p14="http://schemas.microsoft.com/office/powerpoint/2010/main" val="142525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n-lt"/>
              </a:rPr>
              <a:t>Model Building: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Logistic Regression: </a:t>
            </a:r>
            <a:r>
              <a:rPr lang="en-GB" b="0" dirty="0">
                <a:solidFill>
                  <a:srgbClr val="CCCCCC"/>
                </a:solidFill>
                <a:effectLst/>
                <a:latin typeface="+mn-lt"/>
              </a:rPr>
              <a:t>Trained a logistic regression model as a baseline model.</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Random Forest:</a:t>
            </a:r>
            <a:r>
              <a:rPr lang="en-GB" b="0" dirty="0">
                <a:solidFill>
                  <a:srgbClr val="CCCCCC"/>
                </a:solidFill>
                <a:effectLst/>
                <a:latin typeface="+mn-lt"/>
              </a:rPr>
              <a:t> Implemented a random forest classifier to capture non-linear relationships between features. We will also determine which features are the most important and can influence diabetes predictions.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Decision Tree:</a:t>
            </a:r>
            <a:r>
              <a:rPr lang="en-GB" b="0" dirty="0">
                <a:solidFill>
                  <a:srgbClr val="CCCCCC"/>
                </a:solidFill>
                <a:effectLst/>
                <a:latin typeface="+mn-lt"/>
              </a:rPr>
              <a:t> Built a decision tree classifier to understand the decision-making process.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Support Vector Machine (SVM):</a:t>
            </a:r>
            <a:r>
              <a:rPr lang="en-GB" b="0" dirty="0">
                <a:solidFill>
                  <a:srgbClr val="CCCCCC"/>
                </a:solidFill>
                <a:effectLst/>
                <a:latin typeface="+mn-lt"/>
              </a:rPr>
              <a:t> Employed SVM with different kernels (linear, polynomial, and radial basis function) to find the best separating hyperplane. In this project, a linear kernel was selected due to its computational efficiency, which is advantageous for large datasets.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K-Nearest </a:t>
            </a:r>
            <a:r>
              <a:rPr lang="en-GB" b="1" dirty="0" err="1">
                <a:solidFill>
                  <a:srgbClr val="569CD6"/>
                </a:solidFill>
                <a:effectLst/>
                <a:latin typeface="+mn-lt"/>
              </a:rPr>
              <a:t>Neighbors</a:t>
            </a:r>
            <a:r>
              <a:rPr lang="en-GB" b="1" dirty="0">
                <a:solidFill>
                  <a:srgbClr val="569CD6"/>
                </a:solidFill>
                <a:effectLst/>
                <a:latin typeface="+mn-lt"/>
              </a:rPr>
              <a:t> (KNN):</a:t>
            </a:r>
            <a:r>
              <a:rPr lang="en-GB" b="0" dirty="0">
                <a:solidFill>
                  <a:srgbClr val="CCCCCC"/>
                </a:solidFill>
                <a:effectLst/>
                <a:latin typeface="+mn-lt"/>
              </a:rPr>
              <a:t> Implemented KNN to classify data points based on the majority class of their nearest neighbours.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Neural Network:</a:t>
            </a:r>
            <a:r>
              <a:rPr lang="en-GB" b="0" dirty="0">
                <a:solidFill>
                  <a:srgbClr val="CCCCCC"/>
                </a:solidFill>
                <a:effectLst/>
                <a:latin typeface="+mn-lt"/>
              </a:rPr>
              <a:t> Constructed a Neural Network with multiple hidden layers using TensorFlow.</a:t>
            </a:r>
          </a:p>
          <a:p>
            <a:endParaRPr lang="en-GB" b="1" dirty="0">
              <a:solidFill>
                <a:srgbClr val="569CD6"/>
              </a:solidFill>
              <a:effectLst/>
              <a:latin typeface="+mn-lt"/>
            </a:endParaRPr>
          </a:p>
          <a:p>
            <a:r>
              <a:rPr lang="en-GB" b="1" dirty="0">
                <a:solidFill>
                  <a:srgbClr val="569CD6"/>
                </a:solidFill>
                <a:effectLst/>
                <a:latin typeface="+mn-lt"/>
              </a:rPr>
              <a:t>Tuning and Optimisation:</a:t>
            </a:r>
          </a:p>
          <a:p>
            <a:r>
              <a:rPr lang="en-GB" b="1" dirty="0">
                <a:solidFill>
                  <a:srgbClr val="569CD6"/>
                </a:solidFill>
                <a:effectLst/>
                <a:latin typeface="+mn-lt"/>
              </a:rPr>
              <a:t>Hyperparameter Tuning: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Utilised </a:t>
            </a:r>
            <a:r>
              <a:rPr lang="en-GB" b="1" dirty="0" err="1">
                <a:solidFill>
                  <a:srgbClr val="569CD6"/>
                </a:solidFill>
                <a:effectLst/>
                <a:latin typeface="+mn-lt"/>
              </a:rPr>
              <a:t>GridSearchCV</a:t>
            </a:r>
            <a:r>
              <a:rPr lang="en-GB" b="0" dirty="0">
                <a:solidFill>
                  <a:srgbClr val="CCCCCC"/>
                </a:solidFill>
                <a:effectLst/>
                <a:latin typeface="+mn-lt"/>
              </a:rPr>
              <a:t> to tune hyperparameters for Logistic Regression, Random Forest, Decision Tree, SVM and KNN.</a:t>
            </a:r>
          </a:p>
          <a:p>
            <a:r>
              <a:rPr lang="en-GB" b="1" dirty="0">
                <a:solidFill>
                  <a:srgbClr val="569CD6"/>
                </a:solidFill>
                <a:effectLst/>
                <a:latin typeface="+mn-lt"/>
              </a:rPr>
              <a:t>Neural Network Optimisation:</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Used </a:t>
            </a:r>
            <a:r>
              <a:rPr lang="en-GB" b="1" dirty="0" err="1">
                <a:solidFill>
                  <a:srgbClr val="569CD6"/>
                </a:solidFill>
                <a:effectLst/>
                <a:latin typeface="+mn-lt"/>
              </a:rPr>
              <a:t>Keras</a:t>
            </a:r>
            <a:r>
              <a:rPr lang="en-GB" b="1" dirty="0">
                <a:solidFill>
                  <a:srgbClr val="569CD6"/>
                </a:solidFill>
                <a:effectLst/>
                <a:latin typeface="+mn-lt"/>
              </a:rPr>
              <a:t> Tuner</a:t>
            </a:r>
            <a:r>
              <a:rPr lang="en-GB" b="0" dirty="0">
                <a:solidFill>
                  <a:srgbClr val="CCCCCC"/>
                </a:solidFill>
                <a:effectLst/>
                <a:latin typeface="+mn-lt"/>
              </a:rPr>
              <a:t> to perform hyperparameter optimisation for the Neural Network model, including the number of hidden layers, neurons per layer, activation functions, and learning rate.</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5</a:t>
            </a:fld>
            <a:endParaRPr lang="en-US"/>
          </a:p>
        </p:txBody>
      </p:sp>
    </p:spTree>
    <p:extLst>
      <p:ext uri="{BB962C8B-B14F-4D97-AF65-F5344CB8AC3E}">
        <p14:creationId xmlns:p14="http://schemas.microsoft.com/office/powerpoint/2010/main" val="153099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6796E6"/>
                </a:solidFill>
                <a:effectLst/>
                <a:latin typeface="+mn-lt"/>
              </a:rPr>
              <a:t>-</a:t>
            </a:r>
            <a:r>
              <a:rPr lang="en-GB" b="0" dirty="0">
                <a:solidFill>
                  <a:srgbClr val="CCCCCC"/>
                </a:solidFill>
                <a:effectLst/>
                <a:latin typeface="+mn-lt"/>
              </a:rPr>
              <a:t> Confusion matrix: Analysed true positive, false positive, true negative, and false negative predictions.</a:t>
            </a:r>
          </a:p>
          <a:p>
            <a:r>
              <a:rPr lang="en-GB" b="0" dirty="0">
                <a:solidFill>
                  <a:srgbClr val="6796E6"/>
                </a:solidFill>
                <a:effectLst/>
                <a:latin typeface="+mn-lt"/>
              </a:rPr>
              <a:t>-</a:t>
            </a:r>
            <a:r>
              <a:rPr lang="en-GB" b="0" dirty="0">
                <a:solidFill>
                  <a:srgbClr val="CCCCCC"/>
                </a:solidFill>
                <a:effectLst/>
                <a:latin typeface="+mn-lt"/>
              </a:rPr>
              <a:t> Metrics: Calculated accuracy, precision, recall, F1-score to assess model performance.</a:t>
            </a:r>
          </a:p>
          <a:p>
            <a:r>
              <a:rPr lang="en-GB" b="0" dirty="0">
                <a:solidFill>
                  <a:srgbClr val="6796E6"/>
                </a:solidFill>
                <a:effectLst/>
                <a:latin typeface="+mn-lt"/>
              </a:rPr>
              <a:t>-</a:t>
            </a:r>
            <a:r>
              <a:rPr lang="en-GB" b="0" dirty="0">
                <a:solidFill>
                  <a:srgbClr val="CCCCCC"/>
                </a:solidFill>
                <a:effectLst/>
                <a:latin typeface="+mn-lt"/>
              </a:rPr>
              <a:t> ROC curve and AUC-ROC: Plotted the Receiver Operating Characteristic (ROC) curve and calculated the Area Under the Curve (AUC) to evaluate model discrimination.</a:t>
            </a:r>
          </a:p>
          <a:p>
            <a:r>
              <a:rPr lang="en-GB" b="0" dirty="0">
                <a:solidFill>
                  <a:srgbClr val="6796E6"/>
                </a:solidFill>
                <a:effectLst/>
                <a:latin typeface="+mn-lt"/>
              </a:rPr>
              <a:t>-</a:t>
            </a:r>
            <a:r>
              <a:rPr lang="en-GB" b="0" dirty="0">
                <a:solidFill>
                  <a:srgbClr val="CCCCCC"/>
                </a:solidFill>
                <a:effectLst/>
                <a:latin typeface="+mn-lt"/>
              </a:rPr>
              <a:t> Precision-recall curve: Visualised the trade-off between precision and recall for different threshold </a:t>
            </a:r>
            <a:r>
              <a:rPr lang="en-GB" b="0">
                <a:solidFill>
                  <a:srgbClr val="CCCCCC"/>
                </a:solidFill>
                <a:effectLst/>
                <a:latin typeface="+mn-lt"/>
              </a:rPr>
              <a:t>values.</a:t>
            </a:r>
            <a:endParaRPr lang="en-GB" b="0" dirty="0">
              <a:solidFill>
                <a:srgbClr val="CCCCCC"/>
              </a:solidFill>
              <a:effectLst/>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6</a:t>
            </a:fld>
            <a:endParaRPr lang="en-US"/>
          </a:p>
        </p:txBody>
      </p:sp>
    </p:spTree>
    <p:extLst>
      <p:ext uri="{BB962C8B-B14F-4D97-AF65-F5344CB8AC3E}">
        <p14:creationId xmlns:p14="http://schemas.microsoft.com/office/powerpoint/2010/main" val="307971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using Python-Flask, HTML, CSS and JavaScript</a:t>
            </a:r>
          </a:p>
        </p:txBody>
      </p:sp>
      <p:sp>
        <p:nvSpPr>
          <p:cNvPr id="4" name="Slide Number Placeholder 3"/>
          <p:cNvSpPr>
            <a:spLocks noGrp="1"/>
          </p:cNvSpPr>
          <p:nvPr>
            <p:ph type="sldNum" sz="quarter" idx="5"/>
          </p:nvPr>
        </p:nvSpPr>
        <p:spPr/>
        <p:txBody>
          <a:bodyPr/>
          <a:lstStyle/>
          <a:p>
            <a:fld id="{4D7E02E5-87D3-E448-947F-831956D1A2E7}" type="slidenum">
              <a:rPr lang="en-US" smtClean="0"/>
              <a:t>10</a:t>
            </a:fld>
            <a:endParaRPr lang="en-US"/>
          </a:p>
        </p:txBody>
      </p:sp>
    </p:spTree>
    <p:extLst>
      <p:ext uri="{BB962C8B-B14F-4D97-AF65-F5344CB8AC3E}">
        <p14:creationId xmlns:p14="http://schemas.microsoft.com/office/powerpoint/2010/main" val="390971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Neural Network model demonstrates the highest accuracy and balanced performance in predicting Type 2 diabetes. Random Forest, Decision Tree, and KNN also exhibit promising results, closely following the Neural Network in terms of accuracy and performance metrics. SVM and Logistic Regression show comparatively lower accuracy and performance metrics.</a:t>
            </a:r>
          </a:p>
          <a:p>
            <a:br>
              <a:rPr lang="en-GB" b="0" dirty="0">
                <a:solidFill>
                  <a:srgbClr val="CCCCCC"/>
                </a:solidFill>
                <a:effectLst/>
                <a:latin typeface="+mn-lt"/>
              </a:rPr>
            </a:br>
            <a:r>
              <a:rPr lang="en-GB" b="0" dirty="0">
                <a:solidFill>
                  <a:srgbClr val="CCCCCC"/>
                </a:solidFill>
                <a:effectLst/>
                <a:latin typeface="+mn-lt"/>
              </a:rPr>
              <a:t>Using Random Forest, it was found that the top 3 features influencing the predictions are </a:t>
            </a:r>
            <a:r>
              <a:rPr lang="en-GB" b="0" dirty="0" err="1">
                <a:solidFill>
                  <a:srgbClr val="CE9178"/>
                </a:solidFill>
                <a:effectLst/>
                <a:latin typeface="+mn-lt"/>
              </a:rPr>
              <a:t>RegularMedicine</a:t>
            </a:r>
            <a:r>
              <a:rPr lang="en-GB" b="0" dirty="0">
                <a:solidFill>
                  <a:srgbClr val="CCCCCC"/>
                </a:solidFill>
                <a:effectLst/>
                <a:latin typeface="+mn-lt"/>
              </a:rPr>
              <a:t>, </a:t>
            </a:r>
            <a:r>
              <a:rPr lang="en-GB" b="0" dirty="0">
                <a:solidFill>
                  <a:srgbClr val="CE9178"/>
                </a:solidFill>
                <a:effectLst/>
                <a:latin typeface="+mn-lt"/>
              </a:rPr>
              <a:t>Age</a:t>
            </a:r>
            <a:r>
              <a:rPr lang="en-GB" b="0" dirty="0">
                <a:solidFill>
                  <a:srgbClr val="CCCCCC"/>
                </a:solidFill>
                <a:effectLst/>
                <a:latin typeface="+mn-lt"/>
              </a:rPr>
              <a:t>, and </a:t>
            </a:r>
            <a:r>
              <a:rPr lang="en-GB" b="0" dirty="0">
                <a:solidFill>
                  <a:srgbClr val="CE9178"/>
                </a:solidFill>
                <a:effectLst/>
                <a:latin typeface="+mn-lt"/>
              </a:rPr>
              <a:t>BMI</a:t>
            </a:r>
            <a:r>
              <a:rPr lang="en-GB" b="0" dirty="0">
                <a:solidFill>
                  <a:srgbClr val="CCCCCC"/>
                </a:solidFill>
                <a:effectLst/>
                <a:latin typeface="+mn-lt"/>
              </a:rPr>
              <a:t>.</a:t>
            </a:r>
          </a:p>
          <a:p>
            <a:br>
              <a:rPr lang="en-GB" b="0" dirty="0">
                <a:solidFill>
                  <a:srgbClr val="CCCCCC"/>
                </a:solidFill>
                <a:effectLst/>
                <a:latin typeface="+mn-lt"/>
              </a:rPr>
            </a:br>
            <a:r>
              <a:rPr lang="en-GB" b="0" dirty="0">
                <a:solidFill>
                  <a:srgbClr val="CCCCCC"/>
                </a:solidFill>
                <a:effectLst/>
                <a:latin typeface="+mn-lt"/>
              </a:rPr>
              <a:t>Hyperparameter tuning by </a:t>
            </a:r>
            <a:r>
              <a:rPr lang="en-GB" b="0" dirty="0" err="1">
                <a:solidFill>
                  <a:srgbClr val="CCCCCC"/>
                </a:solidFill>
                <a:effectLst/>
                <a:latin typeface="+mn-lt"/>
              </a:rPr>
              <a:t>GridSearchCV</a:t>
            </a:r>
            <a:r>
              <a:rPr lang="en-GB" b="0" dirty="0">
                <a:solidFill>
                  <a:srgbClr val="CCCCCC"/>
                </a:solidFill>
                <a:effectLst/>
                <a:latin typeface="+mn-lt"/>
              </a:rPr>
              <a:t> resulted in significant improvement for SVM and minor improvement for Logistic Regression. However, due to diminishing returns, no visible improvements were observed in Decision Tree, Random Forest, and KNN after tuning.</a:t>
            </a:r>
          </a:p>
          <a:p>
            <a:br>
              <a:rPr lang="en-GB" b="0" dirty="0">
                <a:solidFill>
                  <a:srgbClr val="CCCCCC"/>
                </a:solidFill>
                <a:effectLst/>
                <a:latin typeface="+mn-lt"/>
              </a:rPr>
            </a:br>
            <a:r>
              <a:rPr lang="en-GB" b="0" dirty="0">
                <a:solidFill>
                  <a:srgbClr val="CCCCCC"/>
                </a:solidFill>
                <a:effectLst/>
                <a:latin typeface="+mn-lt"/>
              </a:rPr>
              <a:t>Based on the results, the Neural Network model is recommended for accurate and reliable diabetes prediction. However, considering computational resources, Random Forest, Decision Tree, and KNN are also viable options as they strike a balance between accuracy and efficiency.</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11</a:t>
            </a:fld>
            <a:endParaRPr lang="en-US"/>
          </a:p>
        </p:txBody>
      </p:sp>
    </p:spTree>
    <p:extLst>
      <p:ext uri="{BB962C8B-B14F-4D97-AF65-F5344CB8AC3E}">
        <p14:creationId xmlns:p14="http://schemas.microsoft.com/office/powerpoint/2010/main" val="391178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12</a:t>
            </a:fld>
            <a:endParaRPr lang="en-US"/>
          </a:p>
        </p:txBody>
      </p:sp>
    </p:spTree>
    <p:extLst>
      <p:ext uri="{BB962C8B-B14F-4D97-AF65-F5344CB8AC3E}">
        <p14:creationId xmlns:p14="http://schemas.microsoft.com/office/powerpoint/2010/main" val="203740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39.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5.svg"/><Relationship Id="rId11" Type="http://schemas.openxmlformats.org/officeDocument/2006/relationships/image" Target="../media/image38.png"/><Relationship Id="rId5" Type="http://schemas.openxmlformats.org/officeDocument/2006/relationships/image" Target="../media/image34.png"/><Relationship Id="rId10" Type="http://schemas.openxmlformats.org/officeDocument/2006/relationships/image" Target="../media/image37.svg"/><Relationship Id="rId4" Type="http://schemas.openxmlformats.org/officeDocument/2006/relationships/image" Target="../media/image2.sv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287222" y="2618710"/>
            <a:ext cx="2746911" cy="4400135"/>
          </a:xfrm>
          <a:custGeom>
            <a:avLst/>
            <a:gdLst/>
            <a:ahLst/>
            <a:cxnLst/>
            <a:rect l="l" t="t" r="r" b="b"/>
            <a:pathLst>
              <a:path w="2746911" h="4400135">
                <a:moveTo>
                  <a:pt x="0" y="0"/>
                </a:moveTo>
                <a:lnTo>
                  <a:pt x="2746911" y="0"/>
                </a:lnTo>
                <a:lnTo>
                  <a:pt x="2746911" y="4400136"/>
                </a:lnTo>
                <a:lnTo>
                  <a:pt x="0" y="4400136"/>
                </a:lnTo>
                <a:lnTo>
                  <a:pt x="0" y="0"/>
                </a:lnTo>
                <a:close/>
              </a:path>
            </a:pathLst>
          </a:custGeom>
          <a:blipFill>
            <a:blip r:embed="rId3">
              <a:extLst>
                <a:ext uri="{96DAC541-7B7A-43D3-8B79-37D633B846F1}">
                  <asvg:svgBlip xmlns:asvg="http://schemas.microsoft.com/office/drawing/2016/SVG/main" r:embed="rId4"/>
                </a:ext>
              </a:extLst>
            </a:blip>
            <a:stretch>
              <a:fillRect l="-87829" b="-15017"/>
            </a:stretch>
          </a:blipFill>
        </p:spPr>
        <p:txBody>
          <a:bodyPr/>
          <a:lstStyle/>
          <a:p>
            <a:endParaRPr lang="en-US"/>
          </a:p>
        </p:txBody>
      </p:sp>
      <p:sp>
        <p:nvSpPr>
          <p:cNvPr id="3" name="Freeform 3"/>
          <p:cNvSpPr/>
          <p:nvPr/>
        </p:nvSpPr>
        <p:spPr>
          <a:xfrm rot="-1793077">
            <a:off x="1304803" y="7427423"/>
            <a:ext cx="1495284" cy="2082041"/>
          </a:xfrm>
          <a:custGeom>
            <a:avLst/>
            <a:gdLst/>
            <a:ahLst/>
            <a:cxnLst/>
            <a:rect l="l" t="t" r="r" b="b"/>
            <a:pathLst>
              <a:path w="1495284" h="2082041">
                <a:moveTo>
                  <a:pt x="0" y="0"/>
                </a:moveTo>
                <a:lnTo>
                  <a:pt x="1495284" y="0"/>
                </a:lnTo>
                <a:lnTo>
                  <a:pt x="1495284" y="2082041"/>
                </a:lnTo>
                <a:lnTo>
                  <a:pt x="0" y="20820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15106819" y="2265314"/>
            <a:ext cx="4304962" cy="5106929"/>
          </a:xfrm>
          <a:custGeom>
            <a:avLst/>
            <a:gdLst/>
            <a:ahLst/>
            <a:cxnLst/>
            <a:rect l="l" t="t" r="r" b="b"/>
            <a:pathLst>
              <a:path w="4304962" h="5106929">
                <a:moveTo>
                  <a:pt x="0" y="0"/>
                </a:moveTo>
                <a:lnTo>
                  <a:pt x="4304962" y="0"/>
                </a:lnTo>
                <a:lnTo>
                  <a:pt x="4304962" y="5106928"/>
                </a:lnTo>
                <a:lnTo>
                  <a:pt x="0" y="5106928"/>
                </a:lnTo>
                <a:lnTo>
                  <a:pt x="0" y="0"/>
                </a:lnTo>
                <a:close/>
              </a:path>
            </a:pathLst>
          </a:custGeom>
          <a:blipFill>
            <a:blip r:embed="rId3">
              <a:extLst>
                <a:ext uri="{96DAC541-7B7A-43D3-8B79-37D633B846F1}">
                  <asvg:svgBlip xmlns:asvg="http://schemas.microsoft.com/office/drawing/2016/SVG/main" r:embed="rId4"/>
                </a:ext>
              </a:extLst>
            </a:blip>
            <a:stretch>
              <a:fillRect r="-40001" b="-15761"/>
            </a:stretch>
          </a:blipFill>
        </p:spPr>
        <p:txBody>
          <a:bodyPr/>
          <a:lstStyle/>
          <a:p>
            <a:endParaRPr lang="en-US"/>
          </a:p>
        </p:txBody>
      </p:sp>
      <p:sp>
        <p:nvSpPr>
          <p:cNvPr id="5" name="Freeform 5"/>
          <p:cNvSpPr/>
          <p:nvPr/>
        </p:nvSpPr>
        <p:spPr>
          <a:xfrm>
            <a:off x="6046413" y="-997717"/>
            <a:ext cx="6195174" cy="3263031"/>
          </a:xfrm>
          <a:custGeom>
            <a:avLst/>
            <a:gdLst/>
            <a:ahLst/>
            <a:cxnLst/>
            <a:rect l="l" t="t" r="r" b="b"/>
            <a:pathLst>
              <a:path w="6195174" h="3263031">
                <a:moveTo>
                  <a:pt x="0" y="0"/>
                </a:moveTo>
                <a:lnTo>
                  <a:pt x="6195174" y="0"/>
                </a:lnTo>
                <a:lnTo>
                  <a:pt x="6195174" y="3263031"/>
                </a:lnTo>
                <a:lnTo>
                  <a:pt x="0" y="3263031"/>
                </a:lnTo>
                <a:lnTo>
                  <a:pt x="0" y="0"/>
                </a:lnTo>
                <a:close/>
              </a:path>
            </a:pathLst>
          </a:custGeom>
          <a:blipFill>
            <a:blip r:embed="rId3">
              <a:extLst>
                <a:ext uri="{96DAC541-7B7A-43D3-8B79-37D633B846F1}">
                  <asvg:svgBlip xmlns:asvg="http://schemas.microsoft.com/office/drawing/2016/SVG/main" r:embed="rId4"/>
                </a:ext>
              </a:extLst>
            </a:blip>
            <a:stretch>
              <a:fillRect b="-86232"/>
            </a:stretch>
          </a:blipFill>
        </p:spPr>
        <p:txBody>
          <a:bodyPr/>
          <a:lstStyle/>
          <a:p>
            <a:endParaRPr lang="en-US"/>
          </a:p>
        </p:txBody>
      </p:sp>
      <p:sp>
        <p:nvSpPr>
          <p:cNvPr id="6" name="Freeform 6"/>
          <p:cNvSpPr/>
          <p:nvPr/>
        </p:nvSpPr>
        <p:spPr>
          <a:xfrm>
            <a:off x="5958900" y="7497981"/>
            <a:ext cx="6370200" cy="3520639"/>
          </a:xfrm>
          <a:custGeom>
            <a:avLst/>
            <a:gdLst/>
            <a:ahLst/>
            <a:cxnLst/>
            <a:rect l="l" t="t" r="r" b="b"/>
            <a:pathLst>
              <a:path w="6370200" h="3520639">
                <a:moveTo>
                  <a:pt x="0" y="0"/>
                </a:moveTo>
                <a:lnTo>
                  <a:pt x="6370200" y="0"/>
                </a:lnTo>
                <a:lnTo>
                  <a:pt x="6370200" y="3520638"/>
                </a:lnTo>
                <a:lnTo>
                  <a:pt x="0" y="3520638"/>
                </a:lnTo>
                <a:lnTo>
                  <a:pt x="0" y="0"/>
                </a:lnTo>
                <a:close/>
              </a:path>
            </a:pathLst>
          </a:custGeom>
          <a:blipFill>
            <a:blip r:embed="rId3">
              <a:extLst>
                <a:ext uri="{96DAC541-7B7A-43D3-8B79-37D633B846F1}">
                  <asvg:svgBlip xmlns:asvg="http://schemas.microsoft.com/office/drawing/2016/SVG/main" r:embed="rId4"/>
                </a:ext>
              </a:extLst>
            </a:blip>
            <a:stretch>
              <a:fillRect t="-37800" b="-39682"/>
            </a:stretch>
          </a:blipFill>
        </p:spPr>
        <p:txBody>
          <a:bodyPr/>
          <a:lstStyle/>
          <a:p>
            <a:endParaRPr lang="en-US"/>
          </a:p>
        </p:txBody>
      </p:sp>
      <p:grpSp>
        <p:nvGrpSpPr>
          <p:cNvPr id="7" name="Group 7"/>
          <p:cNvGrpSpPr/>
          <p:nvPr/>
        </p:nvGrpSpPr>
        <p:grpSpPr>
          <a:xfrm>
            <a:off x="3097864" y="2618710"/>
            <a:ext cx="12092272" cy="4190887"/>
            <a:chOff x="0" y="0"/>
            <a:chExt cx="1100680" cy="381469"/>
          </a:xfrm>
        </p:grpSpPr>
        <p:sp>
          <p:nvSpPr>
            <p:cNvPr id="8" name="Freeform 8"/>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9" name="TextBox 9"/>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871201">
            <a:off x="14638398" y="656083"/>
            <a:ext cx="2043542" cy="1980378"/>
          </a:xfrm>
          <a:custGeom>
            <a:avLst/>
            <a:gdLst/>
            <a:ahLst/>
            <a:cxnLst/>
            <a:rect l="l" t="t" r="r" b="b"/>
            <a:pathLst>
              <a:path w="2043542" h="1980378">
                <a:moveTo>
                  <a:pt x="0" y="0"/>
                </a:moveTo>
                <a:lnTo>
                  <a:pt x="2043542" y="0"/>
                </a:lnTo>
                <a:lnTo>
                  <a:pt x="2043542" y="1980378"/>
                </a:lnTo>
                <a:lnTo>
                  <a:pt x="0" y="19803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1" name="Group 11"/>
          <p:cNvGrpSpPr/>
          <p:nvPr/>
        </p:nvGrpSpPr>
        <p:grpSpPr>
          <a:xfrm>
            <a:off x="4276577" y="8108699"/>
            <a:ext cx="9730924" cy="939006"/>
            <a:chOff x="0" y="0"/>
            <a:chExt cx="2860316" cy="381469"/>
          </a:xfrm>
        </p:grpSpPr>
        <p:sp>
          <p:nvSpPr>
            <p:cNvPr id="12" name="Freeform 12"/>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3" name="TextBox 13"/>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462389" y="8332012"/>
            <a:ext cx="9359300" cy="492379"/>
          </a:xfrm>
          <a:prstGeom prst="rect">
            <a:avLst/>
          </a:prstGeom>
        </p:spPr>
        <p:txBody>
          <a:bodyPr wrap="square" lIns="0" tIns="0" rIns="0" bIns="0" rtlCol="0" anchor="t">
            <a:spAutoFit/>
          </a:bodyPr>
          <a:lstStyle/>
          <a:p>
            <a:pPr algn="ctr">
              <a:lnSpc>
                <a:spcPts val="4200"/>
              </a:lnSpc>
            </a:pPr>
            <a:r>
              <a:rPr lang="en-US" sz="3000" b="1" dirty="0">
                <a:solidFill>
                  <a:srgbClr val="222366"/>
                </a:solidFill>
                <a:latin typeface="Public Sans Bold"/>
              </a:rPr>
              <a:t>DataDiagnostics: </a:t>
            </a:r>
            <a:r>
              <a:rPr lang="en-US" sz="3000" dirty="0">
                <a:solidFill>
                  <a:srgbClr val="222366"/>
                </a:solidFill>
                <a:latin typeface="Public Sans Bold"/>
              </a:rPr>
              <a:t>Aysha, Godswill, Kehlani &amp; Sum</a:t>
            </a:r>
          </a:p>
        </p:txBody>
      </p:sp>
      <p:sp>
        <p:nvSpPr>
          <p:cNvPr id="15" name="TextBox 15"/>
          <p:cNvSpPr txBox="1"/>
          <p:nvPr/>
        </p:nvSpPr>
        <p:spPr>
          <a:xfrm>
            <a:off x="3865225" y="3275878"/>
            <a:ext cx="10557551" cy="2667001"/>
          </a:xfrm>
          <a:prstGeom prst="rect">
            <a:avLst/>
          </a:prstGeom>
        </p:spPr>
        <p:txBody>
          <a:bodyPr lIns="0" tIns="0" rIns="0" bIns="0" rtlCol="0" anchor="t">
            <a:spAutoFit/>
          </a:bodyPr>
          <a:lstStyle/>
          <a:p>
            <a:pPr algn="ctr">
              <a:lnSpc>
                <a:spcPts val="10499"/>
              </a:lnSpc>
            </a:pPr>
            <a:r>
              <a:rPr lang="en-US" sz="7499" dirty="0">
                <a:solidFill>
                  <a:srgbClr val="222366"/>
                </a:solidFill>
                <a:latin typeface="Brick Sans"/>
              </a:rPr>
              <a:t>Diabetes Prediction Model</a:t>
            </a:r>
          </a:p>
        </p:txBody>
      </p:sp>
      <p:sp>
        <p:nvSpPr>
          <p:cNvPr id="16" name="Freeform 16"/>
          <p:cNvSpPr/>
          <p:nvPr/>
        </p:nvSpPr>
        <p:spPr>
          <a:xfrm rot="905778">
            <a:off x="15338333" y="7093860"/>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7" name="Freeform 17"/>
          <p:cNvSpPr/>
          <p:nvPr/>
        </p:nvSpPr>
        <p:spPr>
          <a:xfrm>
            <a:off x="1661951" y="431533"/>
            <a:ext cx="1088028" cy="2452522"/>
          </a:xfrm>
          <a:custGeom>
            <a:avLst/>
            <a:gdLst/>
            <a:ahLst/>
            <a:cxnLst/>
            <a:rect l="l" t="t" r="r" b="b"/>
            <a:pathLst>
              <a:path w="1088028" h="2452522">
                <a:moveTo>
                  <a:pt x="0" y="0"/>
                </a:moveTo>
                <a:lnTo>
                  <a:pt x="1088027" y="0"/>
                </a:lnTo>
                <a:lnTo>
                  <a:pt x="1088027" y="2452522"/>
                </a:lnTo>
                <a:lnTo>
                  <a:pt x="0" y="245252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11" name="Freeform 11"/>
          <p:cNvSpPr/>
          <p:nvPr/>
        </p:nvSpPr>
        <p:spPr>
          <a:xfrm>
            <a:off x="1524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3" name="TextBox 13"/>
          <p:cNvSpPr txBox="1"/>
          <p:nvPr/>
        </p:nvSpPr>
        <p:spPr>
          <a:xfrm>
            <a:off x="76200" y="21771"/>
            <a:ext cx="18135600" cy="954300"/>
          </a:xfrm>
          <a:prstGeom prst="rect">
            <a:avLst/>
          </a:prstGeom>
        </p:spPr>
        <p:txBody>
          <a:bodyPr wrap="square" lIns="0" tIns="0" rIns="0" bIns="0" rtlCol="0" anchor="t">
            <a:spAutoFit/>
          </a:bodyPr>
          <a:lstStyle/>
          <a:p>
            <a:pPr algn="ctr">
              <a:lnSpc>
                <a:spcPts val="8819"/>
              </a:lnSpc>
            </a:pPr>
            <a:r>
              <a:rPr lang="en-US" sz="4400" dirty="0">
                <a:solidFill>
                  <a:srgbClr val="222366"/>
                </a:solidFill>
                <a:latin typeface="Brick Sans"/>
              </a:rPr>
              <a:t>FRONT-END VISUALISATION OF MODEL PERFORMACE</a:t>
            </a:r>
          </a:p>
        </p:txBody>
      </p:sp>
      <p:pic>
        <p:nvPicPr>
          <p:cNvPr id="3" name="Picture 2">
            <a:extLst>
              <a:ext uri="{FF2B5EF4-FFF2-40B4-BE49-F238E27FC236}">
                <a16:creationId xmlns:a16="http://schemas.microsoft.com/office/drawing/2014/main" id="{51D6412C-C561-60F6-E167-5699F9A2CA9C}"/>
              </a:ext>
            </a:extLst>
          </p:cNvPr>
          <p:cNvPicPr>
            <a:picLocks noChangeAspect="1"/>
          </p:cNvPicPr>
          <p:nvPr/>
        </p:nvPicPr>
        <p:blipFill>
          <a:blip r:embed="rId5"/>
          <a:stretch>
            <a:fillRect/>
          </a:stretch>
        </p:blipFill>
        <p:spPr>
          <a:xfrm>
            <a:off x="5029201" y="1219200"/>
            <a:ext cx="9372600" cy="88773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5313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8839200" y="-671355"/>
            <a:ext cx="8610599"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p:cNvGrpSpPr/>
          <p:nvPr/>
        </p:nvGrpSpPr>
        <p:grpSpPr>
          <a:xfrm>
            <a:off x="9806160" y="1153875"/>
            <a:ext cx="6528878" cy="8280195"/>
            <a:chOff x="0" y="0"/>
            <a:chExt cx="812800" cy="1181928"/>
          </a:xfrm>
        </p:grpSpPr>
        <p:sp>
          <p:nvSpPr>
            <p:cNvPr id="4" name="Freeform 4"/>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n-US"/>
            </a:p>
          </p:txBody>
        </p:sp>
        <p:sp>
          <p:nvSpPr>
            <p:cNvPr id="5" name="TextBox 5"/>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6" name="Table 6"/>
          <p:cNvGraphicFramePr>
            <a:graphicFrameLocks noGrp="1"/>
          </p:cNvGraphicFramePr>
          <p:nvPr>
            <p:extLst>
              <p:ext uri="{D42A27DB-BD31-4B8C-83A1-F6EECF244321}">
                <p14:modId xmlns:p14="http://schemas.microsoft.com/office/powerpoint/2010/main" val="4165619433"/>
              </p:ext>
            </p:extLst>
          </p:nvPr>
        </p:nvGraphicFramePr>
        <p:xfrm>
          <a:off x="2026069" y="2746202"/>
          <a:ext cx="5895577" cy="6687868"/>
        </p:xfrm>
        <a:graphic>
          <a:graphicData uri="http://schemas.openxmlformats.org/drawingml/2006/table">
            <a:tbl>
              <a:tblPr/>
              <a:tblGrid>
                <a:gridCol w="5895577">
                  <a:extLst>
                    <a:ext uri="{9D8B030D-6E8A-4147-A177-3AD203B41FA5}">
                      <a16:colId xmlns:a16="http://schemas.microsoft.com/office/drawing/2014/main" val="20000"/>
                    </a:ext>
                  </a:extLst>
                </a:gridCol>
              </a:tblGrid>
              <a:tr h="1671967">
                <a:tc>
                  <a:txBody>
                    <a:bodyPr/>
                    <a:lstStyle/>
                    <a:p>
                      <a:pPr algn="ctr">
                        <a:lnSpc>
                          <a:spcPts val="4199"/>
                        </a:lnSpc>
                        <a:defRPr/>
                      </a:pPr>
                      <a:r>
                        <a:rPr lang="en-US" sz="2999" dirty="0">
                          <a:solidFill>
                            <a:srgbClr val="000000"/>
                          </a:solidFill>
                          <a:latin typeface="Canva Sans"/>
                        </a:rPr>
                        <a:t>Neural Network</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7ED957"/>
                    </a:solidFill>
                  </a:tcPr>
                </a:tc>
                <a:extLst>
                  <a:ext uri="{0D108BD9-81ED-4DB2-BD59-A6C34878D82A}">
                    <a16:rowId xmlns:a16="http://schemas.microsoft.com/office/drawing/2014/main" val="10000"/>
                  </a:ext>
                </a:extLst>
              </a:tr>
              <a:tr h="1671967">
                <a:tc>
                  <a:txBody>
                    <a:bodyPr/>
                    <a:lstStyle/>
                    <a:p>
                      <a:pPr algn="ctr">
                        <a:lnSpc>
                          <a:spcPts val="4199"/>
                        </a:lnSpc>
                        <a:defRPr/>
                      </a:pPr>
                      <a:r>
                        <a:rPr lang="en-US" sz="2999" dirty="0">
                          <a:solidFill>
                            <a:srgbClr val="000000"/>
                          </a:solidFill>
                          <a:latin typeface="Canva Sans"/>
                        </a:rPr>
                        <a:t>Random Forest, Decision Tree, KNN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DE59"/>
                    </a:solidFill>
                  </a:tcPr>
                </a:tc>
                <a:extLst>
                  <a:ext uri="{0D108BD9-81ED-4DB2-BD59-A6C34878D82A}">
                    <a16:rowId xmlns:a16="http://schemas.microsoft.com/office/drawing/2014/main" val="10001"/>
                  </a:ext>
                </a:extLst>
              </a:tr>
              <a:tr h="1671967">
                <a:tc>
                  <a:txBody>
                    <a:bodyPr/>
                    <a:lstStyle/>
                    <a:p>
                      <a:pPr algn="ctr">
                        <a:lnSpc>
                          <a:spcPts val="4199"/>
                        </a:lnSpc>
                        <a:defRPr/>
                      </a:pPr>
                      <a:r>
                        <a:rPr lang="en-US" sz="2999" dirty="0">
                          <a:solidFill>
                            <a:srgbClr val="000000"/>
                          </a:solidFill>
                          <a:latin typeface="Canva Sans"/>
                        </a:rPr>
                        <a:t>Support Vector Machine</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14D"/>
                    </a:solidFill>
                  </a:tcPr>
                </a:tc>
                <a:extLst>
                  <a:ext uri="{0D108BD9-81ED-4DB2-BD59-A6C34878D82A}">
                    <a16:rowId xmlns:a16="http://schemas.microsoft.com/office/drawing/2014/main" val="10002"/>
                  </a:ext>
                </a:extLst>
              </a:tr>
              <a:tr h="1671967">
                <a:tc>
                  <a:txBody>
                    <a:bodyPr/>
                    <a:lstStyle/>
                    <a:p>
                      <a:pPr algn="ctr">
                        <a:lnSpc>
                          <a:spcPts val="4199"/>
                        </a:lnSpc>
                        <a:defRPr/>
                      </a:pPr>
                      <a:r>
                        <a:rPr lang="en-US" sz="2999" dirty="0">
                          <a:solidFill>
                            <a:srgbClr val="000000"/>
                          </a:solidFill>
                          <a:latin typeface="Canva Sans"/>
                        </a:rPr>
                        <a:t>Logistic Regression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5757"/>
                    </a:solidFill>
                  </a:tcPr>
                </a:tc>
                <a:extLst>
                  <a:ext uri="{0D108BD9-81ED-4DB2-BD59-A6C34878D82A}">
                    <a16:rowId xmlns:a16="http://schemas.microsoft.com/office/drawing/2014/main" val="10003"/>
                  </a:ext>
                </a:extLst>
              </a:tr>
            </a:tbl>
          </a:graphicData>
        </a:graphic>
      </p:graphicFrame>
      <p:sp>
        <p:nvSpPr>
          <p:cNvPr id="7" name="TextBox 7"/>
          <p:cNvSpPr txBox="1"/>
          <p:nvPr/>
        </p:nvSpPr>
        <p:spPr>
          <a:xfrm>
            <a:off x="9982200" y="1073660"/>
            <a:ext cx="6352838" cy="8489440"/>
          </a:xfrm>
          <a:prstGeom prst="rect">
            <a:avLst/>
          </a:prstGeom>
        </p:spPr>
        <p:txBody>
          <a:bodyPr wrap="square" lIns="0" tIns="0" rIns="0" bIns="0" rtlCol="0" anchor="t">
            <a:spAutoFit/>
          </a:bodyPr>
          <a:lstStyle/>
          <a:p>
            <a:pPr>
              <a:lnSpc>
                <a:spcPts val="3499"/>
              </a:lnSpc>
            </a:pPr>
            <a:r>
              <a:rPr lang="en-US" sz="2499" dirty="0">
                <a:solidFill>
                  <a:srgbClr val="222366"/>
                </a:solidFill>
                <a:latin typeface="Public Sans"/>
              </a:rPr>
              <a:t>Neural Network model shows the highest accuracy in predicting Type 2 Diabetes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Random Forest, Decision Tree, and KNN also exhibit promising results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SVM and Logistic Regression show comparatively lower accuracy and performance metrics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Top 3 features influencing the predictions:</a:t>
            </a:r>
          </a:p>
          <a:p>
            <a:pPr marL="342900" indent="-342900">
              <a:lnSpc>
                <a:spcPts val="3499"/>
              </a:lnSpc>
              <a:buFont typeface="Arial" panose="020B0604020202020204" pitchFamily="34" charset="0"/>
              <a:buChar char="•"/>
            </a:pPr>
            <a:r>
              <a:rPr lang="en-US" sz="2499" dirty="0">
                <a:solidFill>
                  <a:srgbClr val="222366"/>
                </a:solidFill>
                <a:latin typeface="Public Sans"/>
              </a:rPr>
              <a:t>RegularMedicine</a:t>
            </a:r>
          </a:p>
          <a:p>
            <a:pPr marL="342900" indent="-342900">
              <a:lnSpc>
                <a:spcPts val="3499"/>
              </a:lnSpc>
              <a:buFont typeface="Arial" panose="020B0604020202020204" pitchFamily="34" charset="0"/>
              <a:buChar char="•"/>
            </a:pPr>
            <a:r>
              <a:rPr lang="en-US" sz="2499" dirty="0">
                <a:solidFill>
                  <a:srgbClr val="222366"/>
                </a:solidFill>
                <a:latin typeface="Public Sans"/>
              </a:rPr>
              <a:t>Age</a:t>
            </a:r>
          </a:p>
          <a:p>
            <a:pPr marL="342900" indent="-342900">
              <a:lnSpc>
                <a:spcPts val="3499"/>
              </a:lnSpc>
              <a:buFont typeface="Arial" panose="020B0604020202020204" pitchFamily="34" charset="0"/>
              <a:buChar char="•"/>
            </a:pPr>
            <a:r>
              <a:rPr lang="en-US" sz="2499" dirty="0">
                <a:solidFill>
                  <a:srgbClr val="222366"/>
                </a:solidFill>
                <a:latin typeface="Public Sans"/>
              </a:rPr>
              <a:t>BMI</a:t>
            </a:r>
          </a:p>
          <a:p>
            <a:pPr>
              <a:lnSpc>
                <a:spcPts val="3499"/>
              </a:lnSpc>
            </a:pPr>
            <a:endParaRPr lang="en-US" sz="2499" dirty="0">
              <a:solidFill>
                <a:srgbClr val="222366"/>
              </a:solidFill>
              <a:latin typeface="Public Sans"/>
            </a:endParaRPr>
          </a:p>
          <a:p>
            <a:pPr>
              <a:lnSpc>
                <a:spcPts val="3499"/>
              </a:lnSpc>
            </a:pPr>
            <a:r>
              <a:rPr lang="en-US" sz="2499" b="1" dirty="0">
                <a:solidFill>
                  <a:srgbClr val="222366"/>
                </a:solidFill>
                <a:latin typeface="Public Sans"/>
              </a:rPr>
              <a:t>Recommendation:</a:t>
            </a:r>
          </a:p>
          <a:p>
            <a:pPr marL="342900" indent="-342900">
              <a:lnSpc>
                <a:spcPts val="3499"/>
              </a:lnSpc>
              <a:buFont typeface="Arial" panose="020B0604020202020204" pitchFamily="34" charset="0"/>
              <a:buChar char="•"/>
            </a:pPr>
            <a:r>
              <a:rPr lang="en-US" sz="2499" b="1" dirty="0">
                <a:solidFill>
                  <a:srgbClr val="222366"/>
                </a:solidFill>
                <a:latin typeface="Public Sans"/>
              </a:rPr>
              <a:t>Accuracy:</a:t>
            </a:r>
            <a:r>
              <a:rPr lang="en-US" sz="2499" dirty="0">
                <a:solidFill>
                  <a:srgbClr val="222366"/>
                </a:solidFill>
                <a:latin typeface="Public Sans"/>
              </a:rPr>
              <a:t> Neural Network</a:t>
            </a:r>
          </a:p>
          <a:p>
            <a:pPr marL="342900" indent="-342900">
              <a:lnSpc>
                <a:spcPts val="3499"/>
              </a:lnSpc>
              <a:buFont typeface="Arial" panose="020B0604020202020204" pitchFamily="34" charset="0"/>
              <a:buChar char="•"/>
            </a:pPr>
            <a:r>
              <a:rPr lang="en-US" sz="2499" b="1" dirty="0">
                <a:solidFill>
                  <a:srgbClr val="222366"/>
                </a:solidFill>
                <a:latin typeface="Public Sans"/>
              </a:rPr>
              <a:t>Balanced approach:</a:t>
            </a:r>
            <a:r>
              <a:rPr lang="en-US" sz="2499" dirty="0">
                <a:solidFill>
                  <a:srgbClr val="222366"/>
                </a:solidFill>
                <a:latin typeface="Public Sans"/>
              </a:rPr>
              <a:t> Random Forest, Decision Tree, KNN</a:t>
            </a:r>
          </a:p>
        </p:txBody>
      </p:sp>
      <p:sp>
        <p:nvSpPr>
          <p:cNvPr id="8" name="TextBox 8"/>
          <p:cNvSpPr txBox="1"/>
          <p:nvPr/>
        </p:nvSpPr>
        <p:spPr>
          <a:xfrm>
            <a:off x="1555840" y="809625"/>
            <a:ext cx="6836034" cy="1362075"/>
          </a:xfrm>
          <a:prstGeom prst="rect">
            <a:avLst/>
          </a:prstGeom>
        </p:spPr>
        <p:txBody>
          <a:bodyPr lIns="0" tIns="0" rIns="0" bIns="0" rtlCol="0" anchor="t">
            <a:spAutoFit/>
          </a:bodyPr>
          <a:lstStyle/>
          <a:p>
            <a:pPr>
              <a:lnSpc>
                <a:spcPts val="10500"/>
              </a:lnSpc>
            </a:pPr>
            <a:r>
              <a:rPr lang="en-US" sz="7500">
                <a:solidFill>
                  <a:srgbClr val="222366"/>
                </a:solidFill>
                <a:latin typeface="Brick Sans"/>
              </a:rPr>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422894" y="1815519"/>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rot="-1793077">
            <a:off x="1979827" y="562757"/>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rot="783927">
            <a:off x="14247388" y="477007"/>
            <a:ext cx="1949462" cy="2247807"/>
          </a:xfrm>
          <a:custGeom>
            <a:avLst/>
            <a:gdLst/>
            <a:ahLst/>
            <a:cxnLst/>
            <a:rect l="l" t="t" r="r" b="b"/>
            <a:pathLst>
              <a:path w="1949462" h="2247807">
                <a:moveTo>
                  <a:pt x="0" y="0"/>
                </a:moveTo>
                <a:lnTo>
                  <a:pt x="1949462" y="0"/>
                </a:lnTo>
                <a:lnTo>
                  <a:pt x="1949462" y="2247807"/>
                </a:lnTo>
                <a:lnTo>
                  <a:pt x="0" y="22478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a:off x="11942242" y="1015255"/>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3129847" y="1369422"/>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1257881">
            <a:off x="197695" y="4780476"/>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0" name="Freeform 10"/>
          <p:cNvSpPr/>
          <p:nvPr/>
        </p:nvSpPr>
        <p:spPr>
          <a:xfrm rot="-1248570">
            <a:off x="15858283" y="451621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1" name="Freeform 11"/>
          <p:cNvSpPr/>
          <p:nvPr/>
        </p:nvSpPr>
        <p:spPr>
          <a:xfrm>
            <a:off x="7053678" y="5143500"/>
            <a:ext cx="4180644" cy="4180644"/>
          </a:xfrm>
          <a:custGeom>
            <a:avLst/>
            <a:gdLst/>
            <a:ahLst/>
            <a:cxnLst/>
            <a:rect l="l" t="t" r="r" b="b"/>
            <a:pathLst>
              <a:path w="4180644" h="4180644">
                <a:moveTo>
                  <a:pt x="0" y="0"/>
                </a:moveTo>
                <a:lnTo>
                  <a:pt x="4180644" y="0"/>
                </a:lnTo>
                <a:lnTo>
                  <a:pt x="4180644" y="4180644"/>
                </a:lnTo>
                <a:lnTo>
                  <a:pt x="0" y="4180644"/>
                </a:lnTo>
                <a:lnTo>
                  <a:pt x="0" y="0"/>
                </a:lnTo>
                <a:close/>
              </a:path>
            </a:pathLst>
          </a:custGeom>
          <a:blipFill>
            <a:blip r:embed="rId13"/>
            <a:stretch>
              <a:fillRect/>
            </a:stretch>
          </a:blipFill>
          <a:ln w="38100" cap="rnd">
            <a:solidFill>
              <a:srgbClr val="000000"/>
            </a:solidFill>
            <a:prstDash val="lgDash"/>
            <a:round/>
          </a:ln>
        </p:spPr>
        <p:txBody>
          <a:bodyPr/>
          <a:lstStyle/>
          <a:p>
            <a:endParaRPr lang="en-US"/>
          </a:p>
        </p:txBody>
      </p:sp>
      <p:sp>
        <p:nvSpPr>
          <p:cNvPr id="12" name="TextBox 12"/>
          <p:cNvSpPr txBox="1"/>
          <p:nvPr/>
        </p:nvSpPr>
        <p:spPr>
          <a:xfrm>
            <a:off x="3988051" y="2036116"/>
            <a:ext cx="10311897" cy="2489200"/>
          </a:xfrm>
          <a:prstGeom prst="rect">
            <a:avLst/>
          </a:prstGeom>
        </p:spPr>
        <p:txBody>
          <a:bodyPr lIns="0" tIns="0" rIns="0" bIns="0" rtlCol="0" anchor="t">
            <a:spAutoFit/>
          </a:bodyPr>
          <a:lstStyle/>
          <a:p>
            <a:pPr algn="ctr">
              <a:lnSpc>
                <a:spcPts val="9799"/>
              </a:lnSpc>
            </a:pPr>
            <a:r>
              <a:rPr lang="en-US" sz="6999" dirty="0">
                <a:solidFill>
                  <a:srgbClr val="222366"/>
                </a:solidFill>
                <a:latin typeface="Brick Sans"/>
              </a:rPr>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5327344" y="-352696"/>
            <a:ext cx="4657694" cy="456872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488696" y="390535"/>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n-US"/>
            </a:p>
          </p:txBody>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599887" y="3506130"/>
            <a:ext cx="9500068" cy="1893570"/>
          </a:xfrm>
          <a:prstGeom prst="rect">
            <a:avLst/>
          </a:prstGeom>
        </p:spPr>
        <p:txBody>
          <a:bodyPr lIns="0" tIns="0" rIns="0" bIns="0" rtlCol="0" anchor="t">
            <a:spAutoFit/>
          </a:bodyPr>
          <a:lstStyle/>
          <a:p>
            <a:pPr>
              <a:lnSpc>
                <a:spcPts val="3779"/>
              </a:lnSpc>
            </a:pPr>
            <a:r>
              <a:rPr lang="en-GB" sz="2699" dirty="0">
                <a:solidFill>
                  <a:srgbClr val="222366"/>
                </a:solidFill>
                <a:latin typeface="Public Sans"/>
              </a:rPr>
              <a:t>Diabetes is a prevalent chronic disease, affecting millions of individuals and posing significant health risks if not managed effectively. Early detection and intervention are crucial in mitigating its adverse effects. </a:t>
            </a:r>
          </a:p>
        </p:txBody>
      </p:sp>
      <p:sp>
        <p:nvSpPr>
          <p:cNvPr id="8" name="TextBox 8"/>
          <p:cNvSpPr txBox="1"/>
          <p:nvPr/>
        </p:nvSpPr>
        <p:spPr>
          <a:xfrm>
            <a:off x="7254671" y="6645079"/>
            <a:ext cx="8052644" cy="1417320"/>
          </a:xfrm>
          <a:prstGeom prst="rect">
            <a:avLst/>
          </a:prstGeom>
        </p:spPr>
        <p:txBody>
          <a:bodyPr lIns="0" tIns="0" rIns="0" bIns="0" rtlCol="0" anchor="t">
            <a:spAutoFit/>
          </a:bodyPr>
          <a:lstStyle/>
          <a:p>
            <a:pPr algn="r">
              <a:lnSpc>
                <a:spcPts val="3779"/>
              </a:lnSpc>
            </a:pPr>
            <a:r>
              <a:rPr lang="en-GB" sz="2699" dirty="0">
                <a:solidFill>
                  <a:srgbClr val="222366"/>
                </a:solidFill>
                <a:latin typeface="Public Sans"/>
              </a:rPr>
              <a:t>To develop a predictive model to identify individuals at risk of developing diabetes based on various health indicators.</a:t>
            </a:r>
          </a:p>
        </p:txBody>
      </p:sp>
      <p:sp>
        <p:nvSpPr>
          <p:cNvPr id="9" name="TextBox 9"/>
          <p:cNvSpPr txBox="1"/>
          <p:nvPr/>
        </p:nvSpPr>
        <p:spPr>
          <a:xfrm>
            <a:off x="2599887" y="2930251"/>
            <a:ext cx="7473554" cy="573405"/>
          </a:xfrm>
          <a:prstGeom prst="rect">
            <a:avLst/>
          </a:prstGeom>
        </p:spPr>
        <p:txBody>
          <a:bodyPr lIns="0" tIns="0" rIns="0" bIns="0" rtlCol="0" anchor="t">
            <a:spAutoFit/>
          </a:bodyPr>
          <a:lstStyle/>
          <a:p>
            <a:pPr>
              <a:lnSpc>
                <a:spcPts val="4620"/>
              </a:lnSpc>
            </a:pPr>
            <a:r>
              <a:rPr lang="en-US" sz="3300">
                <a:solidFill>
                  <a:srgbClr val="222366"/>
                </a:solidFill>
                <a:latin typeface="Public Sans Heavy"/>
              </a:rPr>
              <a:t>Why Diabetes?</a:t>
            </a:r>
          </a:p>
        </p:txBody>
      </p:sp>
      <p:sp>
        <p:nvSpPr>
          <p:cNvPr id="10" name="TextBox 10"/>
          <p:cNvSpPr txBox="1"/>
          <p:nvPr/>
        </p:nvSpPr>
        <p:spPr>
          <a:xfrm>
            <a:off x="7264196" y="6088250"/>
            <a:ext cx="8052644" cy="573405"/>
          </a:xfrm>
          <a:prstGeom prst="rect">
            <a:avLst/>
          </a:prstGeom>
        </p:spPr>
        <p:txBody>
          <a:bodyPr lIns="0" tIns="0" rIns="0" bIns="0" rtlCol="0" anchor="t">
            <a:spAutoFit/>
          </a:bodyPr>
          <a:lstStyle/>
          <a:p>
            <a:pPr algn="r">
              <a:lnSpc>
                <a:spcPts val="4620"/>
              </a:lnSpc>
            </a:pPr>
            <a:r>
              <a:rPr lang="en-US" sz="3300">
                <a:solidFill>
                  <a:srgbClr val="222366"/>
                </a:solidFill>
                <a:latin typeface="Public Sans Heavy"/>
              </a:rPr>
              <a:t>Our Goal </a:t>
            </a: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Project Overview</a:t>
            </a:r>
          </a:p>
        </p:txBody>
      </p:sp>
      <p:sp>
        <p:nvSpPr>
          <p:cNvPr id="12" name="Freeform 12"/>
          <p:cNvSpPr/>
          <p:nvPr/>
        </p:nvSpPr>
        <p:spPr>
          <a:xfrm rot="249758">
            <a:off x="15217952" y="1091438"/>
            <a:ext cx="1463105" cy="1687018"/>
          </a:xfrm>
          <a:custGeom>
            <a:avLst/>
            <a:gdLst/>
            <a:ahLst/>
            <a:cxnLst/>
            <a:rect l="l" t="t" r="r" b="b"/>
            <a:pathLst>
              <a:path w="1463105" h="1687018">
                <a:moveTo>
                  <a:pt x="0" y="0"/>
                </a:moveTo>
                <a:lnTo>
                  <a:pt x="1463104" y="0"/>
                </a:lnTo>
                <a:lnTo>
                  <a:pt x="1463104" y="1687018"/>
                </a:lnTo>
                <a:lnTo>
                  <a:pt x="0" y="16870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rot="-938460">
            <a:off x="1099143" y="6342733"/>
            <a:ext cx="2190216" cy="2536040"/>
          </a:xfrm>
          <a:custGeom>
            <a:avLst/>
            <a:gdLst/>
            <a:ahLst/>
            <a:cxnLst/>
            <a:rect l="l" t="t" r="r" b="b"/>
            <a:pathLst>
              <a:path w="2190216" h="2536040">
                <a:moveTo>
                  <a:pt x="0" y="0"/>
                </a:moveTo>
                <a:lnTo>
                  <a:pt x="2190216" y="0"/>
                </a:lnTo>
                <a:lnTo>
                  <a:pt x="2190216" y="2536040"/>
                </a:lnTo>
                <a:lnTo>
                  <a:pt x="0" y="25360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10010775" y="414431"/>
            <a:ext cx="7082961" cy="3058022"/>
            <a:chOff x="0" y="0"/>
            <a:chExt cx="883555" cy="381469"/>
          </a:xfrm>
        </p:grpSpPr>
        <p:sp>
          <p:nvSpPr>
            <p:cNvPr id="3" name="Freeform 3"/>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4" name="TextBox 4"/>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010775" y="3693909"/>
            <a:ext cx="7082961" cy="3058022"/>
            <a:chOff x="0" y="0"/>
            <a:chExt cx="883555" cy="381469"/>
          </a:xfrm>
        </p:grpSpPr>
        <p:sp>
          <p:nvSpPr>
            <p:cNvPr id="6" name="Freeform 6"/>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7" name="TextBox 7"/>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010775" y="6973387"/>
            <a:ext cx="7082961" cy="3058022"/>
            <a:chOff x="0" y="0"/>
            <a:chExt cx="883555" cy="381469"/>
          </a:xfrm>
        </p:grpSpPr>
        <p:sp>
          <p:nvSpPr>
            <p:cNvPr id="9" name="Freeform 9"/>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0" name="TextBox 10"/>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671725" y="1085850"/>
            <a:ext cx="5761060" cy="175682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A dataset comprising of relevant health parameters such as BMI, age, blood pressure, family history of diabetes, and lifestyle factors</a:t>
            </a:r>
          </a:p>
        </p:txBody>
      </p:sp>
      <p:sp>
        <p:nvSpPr>
          <p:cNvPr id="12" name="TextBox 12"/>
          <p:cNvSpPr txBox="1"/>
          <p:nvPr/>
        </p:nvSpPr>
        <p:spPr>
          <a:xfrm>
            <a:off x="10671725" y="4330993"/>
            <a:ext cx="5761060" cy="220566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Cleaned and pre-processed the collected data to handle missing values, converted categorical data to a numerical format and standardise features</a:t>
            </a:r>
          </a:p>
        </p:txBody>
      </p:sp>
      <p:sp>
        <p:nvSpPr>
          <p:cNvPr id="13" name="TextBox 13"/>
          <p:cNvSpPr txBox="1"/>
          <p:nvPr/>
        </p:nvSpPr>
        <p:spPr>
          <a:xfrm>
            <a:off x="10671725" y="7781837"/>
            <a:ext cx="5761060" cy="1746250"/>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Defined the target and feature variables and split the data into subsets ready for the training and testing of models</a:t>
            </a:r>
          </a:p>
        </p:txBody>
      </p:sp>
      <p:sp>
        <p:nvSpPr>
          <p:cNvPr id="14" name="TextBox 14"/>
          <p:cNvSpPr txBox="1"/>
          <p:nvPr/>
        </p:nvSpPr>
        <p:spPr>
          <a:xfrm>
            <a:off x="1028700" y="575659"/>
            <a:ext cx="8452709" cy="3473450"/>
          </a:xfrm>
          <a:prstGeom prst="rect">
            <a:avLst/>
          </a:prstGeom>
        </p:spPr>
        <p:txBody>
          <a:bodyPr lIns="0" tIns="0" rIns="0" bIns="0" rtlCol="0" anchor="t">
            <a:spAutoFit/>
          </a:bodyPr>
          <a:lstStyle/>
          <a:p>
            <a:pPr>
              <a:lnSpc>
                <a:spcPts val="9100"/>
              </a:lnSpc>
            </a:pPr>
            <a:r>
              <a:rPr lang="en-US" sz="6500" dirty="0">
                <a:solidFill>
                  <a:srgbClr val="222366"/>
                </a:solidFill>
                <a:latin typeface="Brick Sans"/>
              </a:rPr>
              <a:t>Data Sourcing and Preprocessing</a:t>
            </a:r>
          </a:p>
        </p:txBody>
      </p:sp>
      <p:sp>
        <p:nvSpPr>
          <p:cNvPr id="15" name="Freeform 15"/>
          <p:cNvSpPr/>
          <p:nvPr/>
        </p:nvSpPr>
        <p:spPr>
          <a:xfrm>
            <a:off x="2479058" y="6035439"/>
            <a:ext cx="4246987" cy="4415582"/>
          </a:xfrm>
          <a:custGeom>
            <a:avLst/>
            <a:gdLst/>
            <a:ahLst/>
            <a:cxnLst/>
            <a:rect l="l" t="t" r="r" b="b"/>
            <a:pathLst>
              <a:path w="4246987" h="4415582">
                <a:moveTo>
                  <a:pt x="0" y="0"/>
                </a:moveTo>
                <a:lnTo>
                  <a:pt x="4246987" y="0"/>
                </a:lnTo>
                <a:lnTo>
                  <a:pt x="4246987" y="4415582"/>
                </a:lnTo>
                <a:lnTo>
                  <a:pt x="0" y="44155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6" name="Group 16"/>
          <p:cNvGrpSpPr/>
          <p:nvPr/>
        </p:nvGrpSpPr>
        <p:grpSpPr>
          <a:xfrm>
            <a:off x="11146567" y="255969"/>
            <a:ext cx="4794184" cy="639381"/>
            <a:chOff x="0" y="0"/>
            <a:chExt cx="2860316" cy="381469"/>
          </a:xfrm>
        </p:grpSpPr>
        <p:sp>
          <p:nvSpPr>
            <p:cNvPr id="17" name="Freeform 17"/>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1277878" y="280434"/>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Data Source</a:t>
            </a:r>
          </a:p>
        </p:txBody>
      </p:sp>
      <p:grpSp>
        <p:nvGrpSpPr>
          <p:cNvPr id="20" name="Group 20"/>
          <p:cNvGrpSpPr/>
          <p:nvPr/>
        </p:nvGrpSpPr>
        <p:grpSpPr>
          <a:xfrm>
            <a:off x="11155163" y="3520162"/>
            <a:ext cx="4794184" cy="639381"/>
            <a:chOff x="0" y="0"/>
            <a:chExt cx="2860316" cy="381469"/>
          </a:xfrm>
        </p:grpSpPr>
        <p:sp>
          <p:nvSpPr>
            <p:cNvPr id="21" name="Freeform 2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2" name="TextBox 22"/>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1286475" y="3544627"/>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Preprocessing</a:t>
            </a:r>
          </a:p>
        </p:txBody>
      </p:sp>
      <p:grpSp>
        <p:nvGrpSpPr>
          <p:cNvPr id="24" name="Group 24"/>
          <p:cNvGrpSpPr/>
          <p:nvPr/>
        </p:nvGrpSpPr>
        <p:grpSpPr>
          <a:xfrm>
            <a:off x="11155163" y="6799556"/>
            <a:ext cx="4794184" cy="639381"/>
            <a:chOff x="0" y="0"/>
            <a:chExt cx="2860316" cy="381469"/>
          </a:xfrm>
        </p:grpSpPr>
        <p:sp>
          <p:nvSpPr>
            <p:cNvPr id="25" name="Freeform 25"/>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6" name="TextBox 26"/>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1286475" y="6824021"/>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Splitting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0" name="Freeform 40"/>
          <p:cNvSpPr/>
          <p:nvPr/>
        </p:nvSpPr>
        <p:spPr>
          <a:xfrm rot="-829265">
            <a:off x="444917" y="453986"/>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9" name="TextBox 49"/>
          <p:cNvSpPr txBox="1"/>
          <p:nvPr/>
        </p:nvSpPr>
        <p:spPr>
          <a:xfrm>
            <a:off x="1762406" y="557490"/>
            <a:ext cx="14763189" cy="1000851"/>
          </a:xfrm>
          <a:prstGeom prst="rect">
            <a:avLst/>
          </a:prstGeom>
        </p:spPr>
        <p:txBody>
          <a:bodyPr lIns="0" tIns="0" rIns="0" bIns="0" rtlCol="0" anchor="t">
            <a:spAutoFit/>
          </a:bodyPr>
          <a:lstStyle/>
          <a:p>
            <a:pPr algn="ctr">
              <a:lnSpc>
                <a:spcPts val="8819"/>
              </a:lnSpc>
            </a:pPr>
            <a:r>
              <a:rPr lang="en-US" sz="6300" dirty="0">
                <a:solidFill>
                  <a:srgbClr val="222366"/>
                </a:solidFill>
                <a:latin typeface="Brick Sans"/>
              </a:rPr>
              <a:t>MODEL FEATURE IMPORTANCES</a:t>
            </a:r>
          </a:p>
        </p:txBody>
      </p:sp>
      <p:sp>
        <p:nvSpPr>
          <p:cNvPr id="54" name="Freeform 54"/>
          <p:cNvSpPr/>
          <p:nvPr/>
        </p:nvSpPr>
        <p:spPr>
          <a:xfrm rot="814863">
            <a:off x="16482498" y="68437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6" name="Picture 55">
            <a:extLst>
              <a:ext uri="{FF2B5EF4-FFF2-40B4-BE49-F238E27FC236}">
                <a16:creationId xmlns:a16="http://schemas.microsoft.com/office/drawing/2014/main" id="{2106F3B5-C8ED-B94E-A524-9CFA2FA4700D}"/>
              </a:ext>
            </a:extLst>
          </p:cNvPr>
          <p:cNvPicPr>
            <a:picLocks noChangeAspect="1"/>
          </p:cNvPicPr>
          <p:nvPr/>
        </p:nvPicPr>
        <p:blipFill>
          <a:blip r:embed="rId7"/>
          <a:stretch>
            <a:fillRect/>
          </a:stretch>
        </p:blipFill>
        <p:spPr>
          <a:xfrm>
            <a:off x="2743200" y="1764197"/>
            <a:ext cx="13432683" cy="79653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7523018" y="4501856"/>
            <a:ext cx="2481315" cy="2433916"/>
          </a:xfrm>
          <a:custGeom>
            <a:avLst/>
            <a:gdLst/>
            <a:ahLst/>
            <a:cxnLst/>
            <a:rect l="l" t="t" r="r" b="b"/>
            <a:pathLst>
              <a:path w="2481315" h="2433916">
                <a:moveTo>
                  <a:pt x="0" y="0"/>
                </a:moveTo>
                <a:lnTo>
                  <a:pt x="2481314" y="0"/>
                </a:lnTo>
                <a:lnTo>
                  <a:pt x="2481314" y="2433916"/>
                </a:lnTo>
                <a:lnTo>
                  <a:pt x="0" y="24339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394261" y="2685006"/>
            <a:ext cx="5645977" cy="3287060"/>
            <a:chOff x="0" y="0"/>
            <a:chExt cx="655225" cy="381469"/>
          </a:xfrm>
        </p:grpSpPr>
        <p:sp>
          <p:nvSpPr>
            <p:cNvPr id="5" name="Freeform 5"/>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6" name="TextBox 6"/>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394261" y="6475550"/>
            <a:ext cx="5645977" cy="3287060"/>
            <a:chOff x="0" y="0"/>
            <a:chExt cx="655225" cy="381469"/>
          </a:xfrm>
        </p:grpSpPr>
        <p:sp>
          <p:nvSpPr>
            <p:cNvPr id="8" name="Freeform 8"/>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9" name="TextBox 9"/>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263100" y="2685006"/>
            <a:ext cx="5645977" cy="3287060"/>
            <a:chOff x="0" y="0"/>
            <a:chExt cx="655225" cy="381469"/>
          </a:xfrm>
        </p:grpSpPr>
        <p:sp>
          <p:nvSpPr>
            <p:cNvPr id="11" name="Freeform 11"/>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2" name="TextBox 12"/>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263100" y="6475550"/>
            <a:ext cx="5645977" cy="3287060"/>
            <a:chOff x="0" y="0"/>
            <a:chExt cx="655225" cy="381469"/>
          </a:xfrm>
        </p:grpSpPr>
        <p:sp>
          <p:nvSpPr>
            <p:cNvPr id="14" name="Freeform 14"/>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5" name="TextBox 15"/>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306477" y="2341371"/>
            <a:ext cx="3821545" cy="687269"/>
            <a:chOff x="0" y="0"/>
            <a:chExt cx="2121149" cy="381469"/>
          </a:xfrm>
        </p:grpSpPr>
        <p:sp>
          <p:nvSpPr>
            <p:cNvPr id="17" name="Freeform 17"/>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7175316" y="2341371"/>
            <a:ext cx="3821545" cy="687269"/>
            <a:chOff x="0" y="0"/>
            <a:chExt cx="2121149" cy="381469"/>
          </a:xfrm>
        </p:grpSpPr>
        <p:sp>
          <p:nvSpPr>
            <p:cNvPr id="20" name="Freeform 20"/>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1" name="TextBox 21"/>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306477" y="6248503"/>
            <a:ext cx="3821545" cy="687269"/>
            <a:chOff x="0" y="0"/>
            <a:chExt cx="2121149" cy="381469"/>
          </a:xfrm>
        </p:grpSpPr>
        <p:sp>
          <p:nvSpPr>
            <p:cNvPr id="23" name="Freeform 2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4" name="TextBox 2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7175316" y="6248503"/>
            <a:ext cx="3821545" cy="687269"/>
            <a:chOff x="0" y="0"/>
            <a:chExt cx="2121149" cy="381469"/>
          </a:xfrm>
        </p:grpSpPr>
        <p:sp>
          <p:nvSpPr>
            <p:cNvPr id="26" name="Freeform 2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7" name="TextBox 2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2184823" y="2685006"/>
            <a:ext cx="5645977" cy="3287060"/>
            <a:chOff x="0" y="0"/>
            <a:chExt cx="655225" cy="381469"/>
          </a:xfrm>
        </p:grpSpPr>
        <p:sp>
          <p:nvSpPr>
            <p:cNvPr id="29" name="Freeform 29"/>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0" name="TextBox 30"/>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2184823" y="6475550"/>
            <a:ext cx="5645977" cy="3287060"/>
            <a:chOff x="0" y="0"/>
            <a:chExt cx="655225" cy="381469"/>
          </a:xfrm>
        </p:grpSpPr>
        <p:sp>
          <p:nvSpPr>
            <p:cNvPr id="32" name="Freeform 32"/>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3" name="TextBox 33"/>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3097039" y="2341371"/>
            <a:ext cx="3821545" cy="687269"/>
            <a:chOff x="0" y="0"/>
            <a:chExt cx="2121149" cy="381469"/>
          </a:xfrm>
        </p:grpSpPr>
        <p:sp>
          <p:nvSpPr>
            <p:cNvPr id="35" name="Freeform 35"/>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6" name="TextBox 36"/>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3097039" y="6248503"/>
            <a:ext cx="3821545" cy="687269"/>
            <a:chOff x="0" y="0"/>
            <a:chExt cx="2121149" cy="381469"/>
          </a:xfrm>
        </p:grpSpPr>
        <p:sp>
          <p:nvSpPr>
            <p:cNvPr id="38" name="Freeform 3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9" name="TextBox 3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40" name="Freeform 40"/>
          <p:cNvSpPr/>
          <p:nvPr/>
        </p:nvSpPr>
        <p:spPr>
          <a:xfrm rot="-829265">
            <a:off x="694452" y="647318"/>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1" name="TextBox 41"/>
          <p:cNvSpPr txBox="1"/>
          <p:nvPr/>
        </p:nvSpPr>
        <p:spPr>
          <a:xfrm>
            <a:off x="921119" y="3741242"/>
            <a:ext cx="4592262" cy="930827"/>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Trained a logistic regression model as a baseline model</a:t>
            </a:r>
          </a:p>
        </p:txBody>
      </p:sp>
      <p:sp>
        <p:nvSpPr>
          <p:cNvPr id="42" name="TextBox 42"/>
          <p:cNvSpPr txBox="1"/>
          <p:nvPr/>
        </p:nvSpPr>
        <p:spPr>
          <a:xfrm>
            <a:off x="6789957" y="3340663"/>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a random forest classifier to capture non-linear relationships between features</a:t>
            </a:r>
          </a:p>
        </p:txBody>
      </p:sp>
      <p:sp>
        <p:nvSpPr>
          <p:cNvPr id="43" name="TextBox 43"/>
          <p:cNvSpPr txBox="1"/>
          <p:nvPr/>
        </p:nvSpPr>
        <p:spPr>
          <a:xfrm>
            <a:off x="921119" y="7307247"/>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Employed SVM with different kernels to find the best separating hyperplane. (Chosen Kernel:</a:t>
            </a:r>
          </a:p>
          <a:p>
            <a:pPr algn="ctr">
              <a:lnSpc>
                <a:spcPts val="3762"/>
              </a:lnSpc>
            </a:pPr>
            <a:r>
              <a:rPr lang="en-GB" sz="2687" dirty="0">
                <a:solidFill>
                  <a:srgbClr val="222366"/>
                </a:solidFill>
                <a:latin typeface="Public Sans"/>
              </a:rPr>
              <a:t>Linear )</a:t>
            </a:r>
          </a:p>
        </p:txBody>
      </p:sp>
      <p:sp>
        <p:nvSpPr>
          <p:cNvPr id="44" name="TextBox 44"/>
          <p:cNvSpPr txBox="1"/>
          <p:nvPr/>
        </p:nvSpPr>
        <p:spPr>
          <a:xfrm>
            <a:off x="6789957" y="7173897"/>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KNN to classify data points based on the majority class of their nearest neighbours</a:t>
            </a:r>
          </a:p>
        </p:txBody>
      </p:sp>
      <p:sp>
        <p:nvSpPr>
          <p:cNvPr id="45" name="TextBox 45"/>
          <p:cNvSpPr txBox="1"/>
          <p:nvPr/>
        </p:nvSpPr>
        <p:spPr>
          <a:xfrm>
            <a:off x="1411149"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46" name="TextBox 46"/>
          <p:cNvSpPr txBox="1"/>
          <p:nvPr/>
        </p:nvSpPr>
        <p:spPr>
          <a:xfrm>
            <a:off x="7279987"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47" name="TextBox 47"/>
          <p:cNvSpPr txBox="1"/>
          <p:nvPr/>
        </p:nvSpPr>
        <p:spPr>
          <a:xfrm>
            <a:off x="1411149" y="6324491"/>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48" name="TextBox 48"/>
          <p:cNvSpPr txBox="1"/>
          <p:nvPr/>
        </p:nvSpPr>
        <p:spPr>
          <a:xfrm>
            <a:off x="7279987" y="6324491"/>
            <a:ext cx="3598497" cy="464573"/>
          </a:xfrm>
          <a:prstGeom prst="rect">
            <a:avLst/>
          </a:prstGeom>
        </p:spPr>
        <p:txBody>
          <a:bodyPr lIns="0" tIns="0" rIns="0" bIns="0" rtlCol="0" anchor="t">
            <a:spAutoFit/>
          </a:bodyPr>
          <a:lstStyle/>
          <a:p>
            <a:pPr algn="ctr">
              <a:lnSpc>
                <a:spcPts val="3793"/>
              </a:lnSpc>
            </a:pPr>
            <a:r>
              <a:rPr lang="en-US" sz="2709">
                <a:solidFill>
                  <a:srgbClr val="222366"/>
                </a:solidFill>
                <a:latin typeface="Public Sans Bold"/>
              </a:rPr>
              <a:t>K-Nearest Neighbors</a:t>
            </a:r>
          </a:p>
        </p:txBody>
      </p:sp>
      <p:sp>
        <p:nvSpPr>
          <p:cNvPr id="49" name="TextBox 49"/>
          <p:cNvSpPr txBox="1"/>
          <p:nvPr/>
        </p:nvSpPr>
        <p:spPr>
          <a:xfrm>
            <a:off x="1762406" y="55749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Machine Learning Models</a:t>
            </a:r>
          </a:p>
        </p:txBody>
      </p:sp>
      <p:sp>
        <p:nvSpPr>
          <p:cNvPr id="50" name="TextBox 50"/>
          <p:cNvSpPr txBox="1"/>
          <p:nvPr/>
        </p:nvSpPr>
        <p:spPr>
          <a:xfrm>
            <a:off x="12711681" y="3435913"/>
            <a:ext cx="4592262" cy="1419299"/>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Built a decision tree classifier to understand the decision-making process</a:t>
            </a:r>
          </a:p>
        </p:txBody>
      </p:sp>
      <p:sp>
        <p:nvSpPr>
          <p:cNvPr id="51" name="TextBox 51"/>
          <p:cNvSpPr txBox="1"/>
          <p:nvPr/>
        </p:nvSpPr>
        <p:spPr>
          <a:xfrm>
            <a:off x="12711681" y="7042190"/>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Constructed a  Neural Network with multiple hidden layers using TensorFlow &amp; optimised it using </a:t>
            </a:r>
            <a:r>
              <a:rPr lang="en-GB" sz="2687" dirty="0" err="1">
                <a:solidFill>
                  <a:srgbClr val="222366"/>
                </a:solidFill>
                <a:latin typeface="Public Sans"/>
              </a:rPr>
              <a:t>Keras</a:t>
            </a:r>
            <a:r>
              <a:rPr lang="en-GB" sz="2687" dirty="0">
                <a:solidFill>
                  <a:srgbClr val="222366"/>
                </a:solidFill>
                <a:latin typeface="Public Sans"/>
              </a:rPr>
              <a:t>-Tuner</a:t>
            </a:r>
          </a:p>
        </p:txBody>
      </p:sp>
      <p:sp>
        <p:nvSpPr>
          <p:cNvPr id="52" name="TextBox 52"/>
          <p:cNvSpPr txBox="1"/>
          <p:nvPr/>
        </p:nvSpPr>
        <p:spPr>
          <a:xfrm>
            <a:off x="13201710"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sp>
        <p:nvSpPr>
          <p:cNvPr id="53" name="TextBox 53"/>
          <p:cNvSpPr txBox="1"/>
          <p:nvPr/>
        </p:nvSpPr>
        <p:spPr>
          <a:xfrm>
            <a:off x="13201710" y="6270269"/>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Neural Networks</a:t>
            </a:r>
          </a:p>
        </p:txBody>
      </p:sp>
      <p:sp>
        <p:nvSpPr>
          <p:cNvPr id="54" name="Freeform 54"/>
          <p:cNvSpPr/>
          <p:nvPr/>
        </p:nvSpPr>
        <p:spPr>
          <a:xfrm rot="814863">
            <a:off x="16482498" y="68437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346253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43884"/>
          </a:xfrm>
          <a:custGeom>
            <a:avLst/>
            <a:gdLst/>
            <a:ahLst/>
            <a:cxnLst/>
            <a:rect l="l" t="t" r="r" b="b"/>
            <a:pathLst>
              <a:path w="10436048" h="3343884">
                <a:moveTo>
                  <a:pt x="0" y="0"/>
                </a:moveTo>
                <a:lnTo>
                  <a:pt x="10436048" y="0"/>
                </a:lnTo>
                <a:lnTo>
                  <a:pt x="10436048" y="3343884"/>
                </a:lnTo>
                <a:lnTo>
                  <a:pt x="0" y="3343884"/>
                </a:lnTo>
                <a:lnTo>
                  <a:pt x="0" y="0"/>
                </a:lnTo>
                <a:close/>
              </a:path>
            </a:pathLst>
          </a:custGeom>
          <a:blipFill>
            <a:blip r:embed="rId3"/>
            <a:stretch>
              <a:fillRect/>
            </a:stretch>
          </a:blipFill>
        </p:spPr>
        <p:txBody>
          <a:bodyPr/>
          <a:lstStyle/>
          <a:p>
            <a:endParaRPr lang="en-US"/>
          </a:p>
        </p:txBody>
      </p:sp>
      <p:sp>
        <p:nvSpPr>
          <p:cNvPr id="9" name="Freeform 9"/>
          <p:cNvSpPr/>
          <p:nvPr/>
        </p:nvSpPr>
        <p:spPr>
          <a:xfrm>
            <a:off x="4004012" y="6822163"/>
            <a:ext cx="10394613" cy="3369587"/>
          </a:xfrm>
          <a:custGeom>
            <a:avLst/>
            <a:gdLst/>
            <a:ahLst/>
            <a:cxnLst/>
            <a:rect l="l" t="t" r="r" b="b"/>
            <a:pathLst>
              <a:path w="10394613" h="3369587">
                <a:moveTo>
                  <a:pt x="0" y="0"/>
                </a:moveTo>
                <a:lnTo>
                  <a:pt x="10394613" y="0"/>
                </a:lnTo>
                <a:lnTo>
                  <a:pt x="10394613" y="3369587"/>
                </a:lnTo>
                <a:lnTo>
                  <a:pt x="0" y="3369587"/>
                </a:lnTo>
                <a:lnTo>
                  <a:pt x="0" y="0"/>
                </a:lnTo>
                <a:close/>
              </a:path>
            </a:pathLst>
          </a:custGeom>
          <a:blipFill>
            <a:blip r:embed="rId4"/>
            <a:stretch>
              <a:fillRect/>
            </a:stretch>
          </a:blipFill>
        </p:spPr>
        <p:txBody>
          <a:bodyPr/>
          <a:lstStyle/>
          <a:p>
            <a:endParaRPr lang="en-US"/>
          </a:p>
        </p:txBody>
      </p:sp>
      <p:sp>
        <p:nvSpPr>
          <p:cNvPr id="10" name="TextBox 10"/>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1" name="TextBox 11"/>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12" name="TextBox 12"/>
          <p:cNvSpPr txBox="1"/>
          <p:nvPr/>
        </p:nvSpPr>
        <p:spPr>
          <a:xfrm>
            <a:off x="3962577" y="6027204"/>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TextBox 2"/>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grpSp>
        <p:nvGrpSpPr>
          <p:cNvPr id="3" name="Group 3"/>
          <p:cNvGrpSpPr/>
          <p:nvPr/>
        </p:nvGrpSpPr>
        <p:grpSpPr>
          <a:xfrm>
            <a:off x="3857906" y="1657322"/>
            <a:ext cx="3821545" cy="687269"/>
            <a:chOff x="0" y="0"/>
            <a:chExt cx="2121149" cy="381469"/>
          </a:xfrm>
        </p:grpSpPr>
        <p:sp>
          <p:nvSpPr>
            <p:cNvPr id="4" name="Freeform 4"/>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5" name="TextBox 5"/>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grpSp>
        <p:nvGrpSpPr>
          <p:cNvPr id="7" name="Group 7"/>
          <p:cNvGrpSpPr/>
          <p:nvPr/>
        </p:nvGrpSpPr>
        <p:grpSpPr>
          <a:xfrm>
            <a:off x="3857906" y="6005437"/>
            <a:ext cx="3821545" cy="687269"/>
            <a:chOff x="0" y="0"/>
            <a:chExt cx="2121149" cy="381469"/>
          </a:xfrm>
        </p:grpSpPr>
        <p:sp>
          <p:nvSpPr>
            <p:cNvPr id="8" name="Freeform 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9" name="TextBox 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962577" y="6093879"/>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11" name="Freeform 11"/>
          <p:cNvSpPr/>
          <p:nvPr/>
        </p:nvSpPr>
        <p:spPr>
          <a:xfrm>
            <a:off x="3975437" y="2426872"/>
            <a:ext cx="10394613" cy="3412898"/>
          </a:xfrm>
          <a:custGeom>
            <a:avLst/>
            <a:gdLst/>
            <a:ahLst/>
            <a:cxnLst/>
            <a:rect l="l" t="t" r="r" b="b"/>
            <a:pathLst>
              <a:path w="10394613" h="3412898">
                <a:moveTo>
                  <a:pt x="0" y="0"/>
                </a:moveTo>
                <a:lnTo>
                  <a:pt x="10394613" y="0"/>
                </a:lnTo>
                <a:lnTo>
                  <a:pt x="10394613" y="3412898"/>
                </a:lnTo>
                <a:lnTo>
                  <a:pt x="0" y="3412898"/>
                </a:lnTo>
                <a:lnTo>
                  <a:pt x="0" y="0"/>
                </a:lnTo>
                <a:close/>
              </a:path>
            </a:pathLst>
          </a:custGeom>
          <a:blipFill>
            <a:blip r:embed="rId2"/>
            <a:stretch>
              <a:fillRect/>
            </a:stretch>
          </a:blipFill>
        </p:spPr>
        <p:txBody>
          <a:bodyPr/>
          <a:lstStyle/>
          <a:p>
            <a:endParaRPr lang="en-US"/>
          </a:p>
        </p:txBody>
      </p:sp>
      <p:sp>
        <p:nvSpPr>
          <p:cNvPr id="12" name="Freeform 12"/>
          <p:cNvSpPr/>
          <p:nvPr/>
        </p:nvSpPr>
        <p:spPr>
          <a:xfrm>
            <a:off x="4004012" y="6835582"/>
            <a:ext cx="10394613" cy="3356594"/>
          </a:xfrm>
          <a:custGeom>
            <a:avLst/>
            <a:gdLst/>
            <a:ahLst/>
            <a:cxnLst/>
            <a:rect l="l" t="t" r="r" b="b"/>
            <a:pathLst>
              <a:path w="10394613" h="3356594">
                <a:moveTo>
                  <a:pt x="0" y="0"/>
                </a:moveTo>
                <a:lnTo>
                  <a:pt x="10394613" y="0"/>
                </a:lnTo>
                <a:lnTo>
                  <a:pt x="10394613" y="3356593"/>
                </a:lnTo>
                <a:lnTo>
                  <a:pt x="0" y="3356593"/>
                </a:lnTo>
                <a:lnTo>
                  <a:pt x="0" y="0"/>
                </a:lnTo>
                <a:close/>
              </a:path>
            </a:pathLst>
          </a:custGeom>
          <a:blipFill>
            <a:blip r:embed="rId3"/>
            <a:stretch>
              <a:fillRect/>
            </a:stretch>
          </a:blipFill>
        </p:spPr>
        <p:txBody>
          <a:bodyPr/>
          <a:lstStyle/>
          <a:p>
            <a:endParaRPr lang="en-US"/>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87367"/>
          </a:xfrm>
          <a:custGeom>
            <a:avLst/>
            <a:gdLst/>
            <a:ahLst/>
            <a:cxnLst/>
            <a:rect l="l" t="t" r="r" b="b"/>
            <a:pathLst>
              <a:path w="10436048" h="3387367">
                <a:moveTo>
                  <a:pt x="0" y="0"/>
                </a:moveTo>
                <a:lnTo>
                  <a:pt x="10436048" y="0"/>
                </a:lnTo>
                <a:lnTo>
                  <a:pt x="10436048" y="3387368"/>
                </a:lnTo>
                <a:lnTo>
                  <a:pt x="0" y="3387368"/>
                </a:lnTo>
                <a:lnTo>
                  <a:pt x="0" y="0"/>
                </a:lnTo>
                <a:close/>
              </a:path>
            </a:pathLst>
          </a:custGeom>
          <a:blipFill>
            <a:blip r:embed="rId2"/>
            <a:stretch>
              <a:fillRect/>
            </a:stretch>
          </a:blipFill>
        </p:spPr>
        <p:txBody>
          <a:bodyPr/>
          <a:lstStyle/>
          <a:p>
            <a:endParaRPr lang="en-US"/>
          </a:p>
        </p:txBody>
      </p:sp>
      <p:sp>
        <p:nvSpPr>
          <p:cNvPr id="9" name="Freeform 9"/>
          <p:cNvSpPr/>
          <p:nvPr/>
        </p:nvSpPr>
        <p:spPr>
          <a:xfrm>
            <a:off x="7842467" y="6787957"/>
            <a:ext cx="3370131" cy="3340440"/>
          </a:xfrm>
          <a:custGeom>
            <a:avLst/>
            <a:gdLst/>
            <a:ahLst/>
            <a:cxnLst/>
            <a:rect l="l" t="t" r="r" b="b"/>
            <a:pathLst>
              <a:path w="3370131" h="2112019">
                <a:moveTo>
                  <a:pt x="0" y="0"/>
                </a:moveTo>
                <a:lnTo>
                  <a:pt x="3370131" y="0"/>
                </a:lnTo>
                <a:lnTo>
                  <a:pt x="3370131" y="2112018"/>
                </a:lnTo>
                <a:lnTo>
                  <a:pt x="0" y="2112018"/>
                </a:lnTo>
                <a:lnTo>
                  <a:pt x="0" y="0"/>
                </a:lnTo>
                <a:close/>
              </a:path>
            </a:pathLst>
          </a:custGeom>
          <a:blipFill>
            <a:blip r:embed="rId3"/>
            <a:stretch>
              <a:fillRect/>
            </a:stretch>
          </a:blipFill>
        </p:spPr>
        <p:txBody>
          <a:bodyPr/>
          <a:lstStyle/>
          <a:p>
            <a:endParaRPr lang="en-US"/>
          </a:p>
        </p:txBody>
      </p:sp>
      <p:sp>
        <p:nvSpPr>
          <p:cNvPr id="10" name="Freeform 10"/>
          <p:cNvSpPr/>
          <p:nvPr/>
        </p:nvSpPr>
        <p:spPr>
          <a:xfrm>
            <a:off x="11212598" y="6787957"/>
            <a:ext cx="3338918" cy="3340440"/>
          </a:xfrm>
          <a:custGeom>
            <a:avLst/>
            <a:gdLst/>
            <a:ahLst/>
            <a:cxnLst/>
            <a:rect l="l" t="t" r="r" b="b"/>
            <a:pathLst>
              <a:path w="3338918" h="2112019">
                <a:moveTo>
                  <a:pt x="0" y="0"/>
                </a:moveTo>
                <a:lnTo>
                  <a:pt x="3338917" y="0"/>
                </a:lnTo>
                <a:lnTo>
                  <a:pt x="3338917" y="2112018"/>
                </a:lnTo>
                <a:lnTo>
                  <a:pt x="0" y="2112018"/>
                </a:lnTo>
                <a:lnTo>
                  <a:pt x="0" y="0"/>
                </a:lnTo>
                <a:close/>
              </a:path>
            </a:pathLst>
          </a:custGeom>
          <a:blipFill>
            <a:blip r:embed="rId4"/>
            <a:stretch>
              <a:fillRect/>
            </a:stretch>
          </a:blipFill>
        </p:spPr>
        <p:txBody>
          <a:bodyPr/>
          <a:lstStyle/>
          <a:p>
            <a:endParaRPr lang="en-US"/>
          </a:p>
        </p:txBody>
      </p:sp>
      <p:sp>
        <p:nvSpPr>
          <p:cNvPr id="11" name="Freeform 11"/>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a:off x="3962577" y="6787957"/>
            <a:ext cx="3879890" cy="3340440"/>
          </a:xfrm>
          <a:custGeom>
            <a:avLst/>
            <a:gdLst/>
            <a:ahLst/>
            <a:cxnLst/>
            <a:rect l="l" t="t" r="r" b="b"/>
            <a:pathLst>
              <a:path w="3879890" h="3340440">
                <a:moveTo>
                  <a:pt x="0" y="0"/>
                </a:moveTo>
                <a:lnTo>
                  <a:pt x="3879890" y="0"/>
                </a:lnTo>
                <a:lnTo>
                  <a:pt x="3879890" y="3340440"/>
                </a:lnTo>
                <a:lnTo>
                  <a:pt x="0" y="3340440"/>
                </a:lnTo>
                <a:lnTo>
                  <a:pt x="0" y="0"/>
                </a:lnTo>
                <a:close/>
              </a:path>
            </a:pathLst>
          </a:custGeom>
          <a:blipFill>
            <a:blip r:embed="rId7"/>
            <a:stretch>
              <a:fillRect l="-82837" t="-38684" r="-60484" b="-11602"/>
            </a:stretch>
          </a:blipFill>
        </p:spPr>
        <p:txBody>
          <a:bodyPr/>
          <a:lstStyle/>
          <a:p>
            <a:endParaRPr lang="en-US"/>
          </a:p>
        </p:txBody>
      </p:sp>
      <p:sp>
        <p:nvSpPr>
          <p:cNvPr id="13" name="TextBox 13"/>
          <p:cNvSpPr txBox="1"/>
          <p:nvPr/>
        </p:nvSpPr>
        <p:spPr>
          <a:xfrm>
            <a:off x="1771931"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4" name="TextBox 14"/>
          <p:cNvSpPr txBox="1"/>
          <p:nvPr/>
        </p:nvSpPr>
        <p:spPr>
          <a:xfrm>
            <a:off x="3962577" y="1707663"/>
            <a:ext cx="3598497" cy="457588"/>
          </a:xfrm>
          <a:prstGeom prst="rect">
            <a:avLst/>
          </a:prstGeom>
        </p:spPr>
        <p:txBody>
          <a:bodyPr lIns="0" tIns="0" rIns="0" bIns="0" rtlCol="0" anchor="t">
            <a:spAutoFit/>
          </a:bodyPr>
          <a:lstStyle/>
          <a:p>
            <a:pPr algn="ctr">
              <a:lnSpc>
                <a:spcPts val="3653"/>
              </a:lnSpc>
            </a:pPr>
            <a:r>
              <a:rPr lang="en-US" sz="2609">
                <a:solidFill>
                  <a:srgbClr val="222366"/>
                </a:solidFill>
                <a:latin typeface="Public Sans Bold"/>
              </a:rPr>
              <a:t>K-Nearest Neighbors</a:t>
            </a:r>
          </a:p>
        </p:txBody>
      </p:sp>
      <p:sp>
        <p:nvSpPr>
          <p:cNvPr id="15" name="TextBox 15"/>
          <p:cNvSpPr txBox="1"/>
          <p:nvPr/>
        </p:nvSpPr>
        <p:spPr>
          <a:xfrm>
            <a:off x="3962577" y="6027204"/>
            <a:ext cx="3598497" cy="492635"/>
          </a:xfrm>
          <a:prstGeom prst="rect">
            <a:avLst/>
          </a:prstGeom>
        </p:spPr>
        <p:txBody>
          <a:bodyPr lIns="0" tIns="0" rIns="0" bIns="0" rtlCol="0" anchor="t">
            <a:spAutoFit/>
          </a:bodyPr>
          <a:lstStyle/>
          <a:p>
            <a:pPr algn="ctr">
              <a:lnSpc>
                <a:spcPts val="4213"/>
              </a:lnSpc>
            </a:pPr>
            <a:r>
              <a:rPr lang="en-US" sz="3009" dirty="0">
                <a:solidFill>
                  <a:srgbClr val="222366"/>
                </a:solidFill>
                <a:latin typeface="Public Sans Bold"/>
              </a:rPr>
              <a:t>Neural Network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11" name="Freeform 11"/>
          <p:cNvSpPr/>
          <p:nvPr/>
        </p:nvSpPr>
        <p:spPr>
          <a:xfrm>
            <a:off x="1524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TextBox 13"/>
          <p:cNvSpPr txBox="1"/>
          <p:nvPr/>
        </p:nvSpPr>
        <p:spPr>
          <a:xfrm>
            <a:off x="1771931" y="271740"/>
            <a:ext cx="14763189" cy="993477"/>
          </a:xfrm>
          <a:prstGeom prst="rect">
            <a:avLst/>
          </a:prstGeom>
        </p:spPr>
        <p:txBody>
          <a:bodyPr lIns="0" tIns="0" rIns="0" bIns="0" rtlCol="0" anchor="t">
            <a:spAutoFit/>
          </a:bodyPr>
          <a:lstStyle/>
          <a:p>
            <a:pPr algn="ctr">
              <a:lnSpc>
                <a:spcPts val="8819"/>
              </a:lnSpc>
            </a:pPr>
            <a:r>
              <a:rPr lang="en-US" sz="5400" dirty="0">
                <a:solidFill>
                  <a:srgbClr val="222366"/>
                </a:solidFill>
                <a:latin typeface="Brick Sans"/>
              </a:rPr>
              <a:t>Model Results &amp; Evaluation</a:t>
            </a:r>
          </a:p>
        </p:txBody>
      </p:sp>
      <p:pic>
        <p:nvPicPr>
          <p:cNvPr id="17" name="Picture 16">
            <a:extLst>
              <a:ext uri="{FF2B5EF4-FFF2-40B4-BE49-F238E27FC236}">
                <a16:creationId xmlns:a16="http://schemas.microsoft.com/office/drawing/2014/main" id="{15C64702-1FC0-9A06-11F9-26F4817C6414}"/>
              </a:ext>
            </a:extLst>
          </p:cNvPr>
          <p:cNvPicPr>
            <a:picLocks noChangeAspect="1"/>
          </p:cNvPicPr>
          <p:nvPr/>
        </p:nvPicPr>
        <p:blipFill>
          <a:blip r:embed="rId4"/>
          <a:stretch>
            <a:fillRect/>
          </a:stretch>
        </p:blipFill>
        <p:spPr>
          <a:xfrm>
            <a:off x="609600" y="1454769"/>
            <a:ext cx="17363788" cy="64905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76376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1251</Words>
  <Application>Microsoft Office PowerPoint</Application>
  <PresentationFormat>Custom</PresentationFormat>
  <Paragraphs>110</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Brick Sans</vt:lpstr>
      <vt:lpstr>Canva Sans</vt:lpstr>
      <vt:lpstr>Public Sans Heavy</vt:lpstr>
      <vt:lpstr>Arial</vt:lpstr>
      <vt:lpstr>Public Sans Bold</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Godswill Anyasor</cp:lastModifiedBy>
  <cp:revision>10</cp:revision>
  <dcterms:created xsi:type="dcterms:W3CDTF">2006-08-16T00:00:00Z</dcterms:created>
  <dcterms:modified xsi:type="dcterms:W3CDTF">2024-04-02T15:36:20Z</dcterms:modified>
  <dc:identifier>DAGAvC1N5kI</dc:identifier>
</cp:coreProperties>
</file>