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Brick Sans" pitchFamily="2" charset="77"/>
      <p:regular r:id="rId12"/>
    </p:embeddedFont>
    <p:embeddedFont>
      <p:font typeface="Calibri" panose="020F0502020204030204" pitchFamily="34" charset="0"/>
      <p:regular r:id="rId13"/>
      <p:bold r:id="rId14"/>
      <p:italic r:id="rId15"/>
      <p:boldItalic r:id="rId16"/>
    </p:embeddedFont>
    <p:embeddedFont>
      <p:font typeface="Canva Sans" panose="020B0503030501040103" pitchFamily="34" charset="0"/>
      <p:regular r:id="rId17"/>
    </p:embeddedFont>
    <p:embeddedFont>
      <p:font typeface="Public Sans" pitchFamily="2" charset="77"/>
      <p:regular r:id="rId18"/>
    </p:embeddedFont>
    <p:embeddedFont>
      <p:font typeface="Public Sans Bold" pitchFamily="2" charset="77"/>
      <p:regular r:id="rId19"/>
    </p:embeddedFont>
    <p:embeddedFont>
      <p:font typeface="Public Sans Heavy" pitchFamily="2" charset="77"/>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86048" autoAdjust="0"/>
  </p:normalViewPr>
  <p:slideViewPr>
    <p:cSldViewPr>
      <p:cViewPr varScale="1">
        <p:scale>
          <a:sx n="65" d="100"/>
          <a:sy n="65" d="100"/>
        </p:scale>
        <p:origin x="1160"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A90B5-C4B4-C647-BC3D-46BF24662E26}" type="datetimeFigureOut">
              <a:rPr lang="en-US" smtClean="0"/>
              <a:t>4/2/24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7E02E5-87D3-E448-947F-831956D1A2E7}" type="slidenum">
              <a:rPr lang="en-US" smtClean="0"/>
              <a:t>‹#›</a:t>
            </a:fld>
            <a:endParaRPr lang="en-US"/>
          </a:p>
        </p:txBody>
      </p:sp>
    </p:spTree>
    <p:extLst>
      <p:ext uri="{BB962C8B-B14F-4D97-AF65-F5344CB8AC3E}">
        <p14:creationId xmlns:p14="http://schemas.microsoft.com/office/powerpoint/2010/main" val="3908675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7E02E5-87D3-E448-947F-831956D1A2E7}" type="slidenum">
              <a:rPr lang="en-US" smtClean="0"/>
              <a:t>1</a:t>
            </a:fld>
            <a:endParaRPr lang="en-US"/>
          </a:p>
        </p:txBody>
      </p:sp>
    </p:spTree>
    <p:extLst>
      <p:ext uri="{BB962C8B-B14F-4D97-AF65-F5344CB8AC3E}">
        <p14:creationId xmlns:p14="http://schemas.microsoft.com/office/powerpoint/2010/main" val="3344955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CCCCCC"/>
                </a:solidFill>
                <a:effectLst/>
                <a:latin typeface="+mn-lt"/>
              </a:rPr>
              <a:t>Diabetes is a prevalent chronic disease that affects millions of people worldwide. According to the International Diabetes Federation, approximately 537 million adults (20-79 years) are living with diabetes. Around 90% of diabetes cases are Type 2, influenced by factors like economy, age, environment, and lifestyles. </a:t>
            </a:r>
          </a:p>
          <a:p>
            <a:endParaRPr lang="en-GB" b="0" dirty="0">
              <a:solidFill>
                <a:srgbClr val="CCCCCC"/>
              </a:solidFill>
              <a:effectLst/>
              <a:latin typeface="+mn-lt"/>
            </a:endParaRPr>
          </a:p>
          <a:p>
            <a:r>
              <a:rPr lang="en-GB" b="0" dirty="0">
                <a:solidFill>
                  <a:srgbClr val="CCCCCC"/>
                </a:solidFill>
                <a:effectLst/>
                <a:latin typeface="+mn-lt"/>
              </a:rPr>
              <a:t>Early detection and prediction of diabetes are crucial for effective management and prevention of complications. This project aims to develop a predictive model to identify individuals at risk of developing diabetes based on various health indicators.</a:t>
            </a:r>
          </a:p>
          <a:p>
            <a:endParaRPr lang="en-GB" b="0" dirty="0">
              <a:solidFill>
                <a:srgbClr val="CCCCCC"/>
              </a:solidFill>
              <a:effectLst/>
              <a:latin typeface="+mn-lt"/>
            </a:endParaRPr>
          </a:p>
          <a:p>
            <a:r>
              <a:rPr lang="en-GB" b="0" dirty="0">
                <a:solidFill>
                  <a:srgbClr val="CCCCCC"/>
                </a:solidFill>
                <a:effectLst/>
                <a:latin typeface="+mn-lt"/>
              </a:rPr>
              <a:t>The project aims to predict Type 2 diabetes risk using machine learning algorithms based on lifestyle and family background. By leveraging machine learning algorithms and techniques, we will analyse anonymous health records encompassing parameters such as BMI, age, blood pressure, dietary habits, etc. The project will employ feature selection methods and experiment with various algorithms, including Logistic Regression, Random Forest, Decision Tree, Support Vector Machines (SVM), K-Nearest </a:t>
            </a:r>
            <a:r>
              <a:rPr lang="en-GB" b="0" dirty="0" err="1">
                <a:solidFill>
                  <a:srgbClr val="CCCCCC"/>
                </a:solidFill>
                <a:effectLst/>
                <a:latin typeface="+mn-lt"/>
              </a:rPr>
              <a:t>Neighbors</a:t>
            </a:r>
            <a:r>
              <a:rPr lang="en-GB" b="0" dirty="0">
                <a:solidFill>
                  <a:srgbClr val="CCCCCC"/>
                </a:solidFill>
                <a:effectLst/>
                <a:latin typeface="+mn-lt"/>
              </a:rPr>
              <a:t> (KNN) and Neural Network, to build a robust and accurate predictive tool.</a:t>
            </a:r>
          </a:p>
          <a:p>
            <a:br>
              <a:rPr lang="en-GB" b="0" dirty="0">
                <a:solidFill>
                  <a:srgbClr val="CCCCCC"/>
                </a:solidFill>
                <a:effectLst/>
                <a:latin typeface="+mn-lt"/>
              </a:rPr>
            </a:br>
            <a:r>
              <a:rPr lang="en-GB" b="0" dirty="0">
                <a:solidFill>
                  <a:srgbClr val="CCCCCC"/>
                </a:solidFill>
                <a:effectLst/>
                <a:latin typeface="+mn-lt"/>
              </a:rPr>
              <a:t>The ultimate goal is to gain insights into the significant factors contributing to the prediction of diabetes occurrence. Through early detection and intervention, the project aims to contribute to better management and prevention of diabetes, thus improving public health outcomes.</a:t>
            </a:r>
          </a:p>
          <a:p>
            <a:endParaRPr lang="en-US" dirty="0">
              <a:latin typeface="+mn-lt"/>
            </a:endParaRPr>
          </a:p>
          <a:p>
            <a:endParaRPr lang="en-US" dirty="0">
              <a:latin typeface="+mn-lt"/>
            </a:endParaRPr>
          </a:p>
        </p:txBody>
      </p:sp>
      <p:sp>
        <p:nvSpPr>
          <p:cNvPr id="4" name="Slide Number Placeholder 3"/>
          <p:cNvSpPr>
            <a:spLocks noGrp="1"/>
          </p:cNvSpPr>
          <p:nvPr>
            <p:ph type="sldNum" sz="quarter" idx="5"/>
          </p:nvPr>
        </p:nvSpPr>
        <p:spPr/>
        <p:txBody>
          <a:bodyPr/>
          <a:lstStyle/>
          <a:p>
            <a:fld id="{4D7E02E5-87D3-E448-947F-831956D1A2E7}" type="slidenum">
              <a:rPr lang="en-US" smtClean="0"/>
              <a:t>2</a:t>
            </a:fld>
            <a:endParaRPr lang="en-US"/>
          </a:p>
        </p:txBody>
      </p:sp>
    </p:spTree>
    <p:extLst>
      <p:ext uri="{BB962C8B-B14F-4D97-AF65-F5344CB8AC3E}">
        <p14:creationId xmlns:p14="http://schemas.microsoft.com/office/powerpoint/2010/main" val="915690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CCCCCC"/>
                </a:solidFill>
                <a:effectLst/>
                <a:latin typeface="+mn-lt"/>
              </a:rPr>
              <a:t>The Kaggle </a:t>
            </a:r>
            <a:r>
              <a:rPr lang="en-GB" b="0" dirty="0">
                <a:solidFill>
                  <a:srgbClr val="CE9178"/>
                </a:solidFill>
                <a:effectLst/>
                <a:latin typeface="+mn-lt"/>
              </a:rPr>
              <a:t>dataset</a:t>
            </a:r>
            <a:r>
              <a:rPr lang="en-GB" b="0" dirty="0">
                <a:solidFill>
                  <a:srgbClr val="CCCCCC"/>
                </a:solidFill>
                <a:effectLst/>
                <a:latin typeface="+mn-lt"/>
              </a:rPr>
              <a:t> utilised in this project was curated by researchers from the Department of Computer Science and Engineering at Birla Institute of Technology in India, for research purposes only and is not intended for commercial use. An </a:t>
            </a:r>
            <a:r>
              <a:rPr lang="en-GB" b="0" dirty="0">
                <a:solidFill>
                  <a:srgbClr val="CE9178"/>
                </a:solidFill>
                <a:effectLst/>
                <a:latin typeface="+mn-lt"/>
              </a:rPr>
              <a:t>article</a:t>
            </a:r>
            <a:r>
              <a:rPr lang="en-GB" b="0" dirty="0">
                <a:solidFill>
                  <a:srgbClr val="CCCCCC"/>
                </a:solidFill>
                <a:effectLst/>
                <a:latin typeface="+mn-lt"/>
              </a:rPr>
              <a:t> detailing the implementation of this dataset was published on </a:t>
            </a:r>
            <a:r>
              <a:rPr lang="en-GB" b="0" dirty="0">
                <a:solidFill>
                  <a:srgbClr val="CE9178"/>
                </a:solidFill>
                <a:effectLst/>
                <a:latin typeface="+mn-lt"/>
              </a:rPr>
              <a:t>ScienceDirect,</a:t>
            </a:r>
            <a:r>
              <a:rPr lang="en-GB" b="0" dirty="0">
                <a:solidFill>
                  <a:srgbClr val="CCCCCC"/>
                </a:solidFill>
                <a:effectLst/>
                <a:latin typeface="+mn-lt"/>
              </a:rPr>
              <a:t> providing further information.</a:t>
            </a:r>
          </a:p>
          <a:p>
            <a:endParaRPr lang="en-GB" b="0" dirty="0">
              <a:solidFill>
                <a:srgbClr val="CCCCCC"/>
              </a:solidFill>
              <a:effectLst/>
              <a:latin typeface="+mn-lt"/>
            </a:endParaRPr>
          </a:p>
          <a:p>
            <a:pPr algn="l"/>
            <a:r>
              <a:rPr lang="en-GB" b="1" i="0" dirty="0">
                <a:solidFill>
                  <a:srgbClr val="CCCCCC"/>
                </a:solidFill>
                <a:effectLst/>
                <a:latin typeface="+mn-lt"/>
              </a:rPr>
              <a:t>Data Cleaning and Pre-Processing:</a:t>
            </a:r>
            <a:br>
              <a:rPr lang="en-GB" b="1" i="0" dirty="0">
                <a:solidFill>
                  <a:srgbClr val="CCCCCC"/>
                </a:solidFill>
                <a:effectLst/>
                <a:latin typeface="+mn-lt"/>
              </a:rPr>
            </a:br>
            <a:r>
              <a:rPr lang="en-GB" b="1" i="0" dirty="0">
                <a:solidFill>
                  <a:srgbClr val="CCCCCC"/>
                </a:solidFill>
                <a:effectLst/>
                <a:latin typeface="+mn-lt"/>
              </a:rPr>
              <a:t>- Parameter were renamed for consistency and accuracy.</a:t>
            </a:r>
          </a:p>
          <a:p>
            <a:pPr algn="l"/>
            <a:r>
              <a:rPr lang="en-GB" b="0" i="0" dirty="0">
                <a:solidFill>
                  <a:srgbClr val="CCCCCC"/>
                </a:solidFill>
                <a:effectLst/>
                <a:latin typeface="+mn-lt"/>
              </a:rPr>
              <a:t>- </a:t>
            </a:r>
            <a:r>
              <a:rPr lang="en-GB" b="1" i="0" dirty="0">
                <a:solidFill>
                  <a:srgbClr val="CCCCCC"/>
                </a:solidFill>
                <a:effectLst/>
                <a:latin typeface="+mn-lt"/>
              </a:rPr>
              <a:t>Redundant Columns like </a:t>
            </a:r>
            <a:r>
              <a:rPr lang="en-GB" b="0" i="0" dirty="0" err="1">
                <a:solidFill>
                  <a:srgbClr val="CCCCCC"/>
                </a:solidFill>
                <a:effectLst/>
                <a:latin typeface="+mn-lt"/>
              </a:rPr>
              <a:t>highBP</a:t>
            </a:r>
            <a:r>
              <a:rPr lang="en-GB" b="0" i="0" dirty="0">
                <a:solidFill>
                  <a:srgbClr val="CCCCCC"/>
                </a:solidFill>
                <a:effectLst/>
                <a:latin typeface="+mn-lt"/>
              </a:rPr>
              <a:t> was dropped. This reduces the possibility of conflicting information.</a:t>
            </a:r>
          </a:p>
          <a:p>
            <a:pPr algn="l"/>
            <a:r>
              <a:rPr lang="en-GB" b="0" i="0" dirty="0">
                <a:solidFill>
                  <a:srgbClr val="CCCCCC"/>
                </a:solidFill>
                <a:effectLst/>
                <a:latin typeface="+mn-lt"/>
              </a:rPr>
              <a:t>- </a:t>
            </a:r>
            <a:r>
              <a:rPr lang="en-GB" b="1" i="0" dirty="0">
                <a:solidFill>
                  <a:srgbClr val="CCCCCC"/>
                </a:solidFill>
                <a:effectLst/>
                <a:latin typeface="+mn-lt"/>
              </a:rPr>
              <a:t>Missing Value: </a:t>
            </a:r>
            <a:r>
              <a:rPr lang="en-GB" b="0" i="0" dirty="0">
                <a:solidFill>
                  <a:srgbClr val="CCCCCC"/>
                </a:solidFill>
                <a:effectLst/>
                <a:latin typeface="+mn-lt"/>
              </a:rPr>
              <a:t>Rows containing missing values were removed entirely to avoid corruption by incomplete data.</a:t>
            </a:r>
          </a:p>
          <a:p>
            <a:pPr algn="l"/>
            <a:r>
              <a:rPr lang="en-GB" b="1" i="0" dirty="0">
                <a:solidFill>
                  <a:srgbClr val="CCCCCC"/>
                </a:solidFill>
                <a:effectLst/>
                <a:latin typeface="+mn-lt"/>
              </a:rPr>
              <a:t>- Categorical Parameters were converted to numerical values. </a:t>
            </a:r>
            <a:r>
              <a:rPr lang="en-GB" b="0" i="0" dirty="0">
                <a:solidFill>
                  <a:srgbClr val="CCCCCC"/>
                </a:solidFill>
                <a:effectLst/>
                <a:latin typeface="+mn-lt"/>
              </a:rPr>
              <a:t>This conversion allows parameters to be used in machine learning algorithms that require numerical features.</a:t>
            </a:r>
          </a:p>
          <a:p>
            <a:pPr algn="l"/>
            <a:endParaRPr lang="en-GB" b="0" i="0" dirty="0">
              <a:solidFill>
                <a:srgbClr val="CCCCCC"/>
              </a:solidFill>
              <a:effectLst/>
              <a:latin typeface="+mn-lt"/>
            </a:endParaRPr>
          </a:p>
          <a:p>
            <a:pPr algn="l"/>
            <a:r>
              <a:rPr lang="en-GB" b="1" i="0" dirty="0">
                <a:solidFill>
                  <a:srgbClr val="CCCCCC"/>
                </a:solidFill>
                <a:effectLst/>
                <a:latin typeface="+mn-lt"/>
              </a:rPr>
              <a:t>Data Splitting:</a:t>
            </a:r>
            <a:endParaRPr lang="en-GB" b="0" i="0" dirty="0">
              <a:solidFill>
                <a:srgbClr val="CCCCCC"/>
              </a:solidFill>
              <a:effectLst/>
              <a:latin typeface="+mn-lt"/>
            </a:endParaRPr>
          </a:p>
          <a:p>
            <a:pPr algn="l">
              <a:buFont typeface="Arial" panose="020B0604020202020204" pitchFamily="34" charset="0"/>
              <a:buChar char="•"/>
            </a:pPr>
            <a:r>
              <a:rPr lang="en-GB" b="0" i="0" dirty="0">
                <a:solidFill>
                  <a:srgbClr val="CCCCCC"/>
                </a:solidFill>
                <a:effectLst/>
                <a:latin typeface="+mn-lt"/>
              </a:rPr>
              <a:t>Defined the target Diabetic and feature parameters and split the data into subsets ready for the training and testing of models.</a:t>
            </a:r>
          </a:p>
          <a:p>
            <a:pPr algn="l">
              <a:buFont typeface="Arial" panose="020B0604020202020204" pitchFamily="34" charset="0"/>
              <a:buChar char="•"/>
            </a:pPr>
            <a:endParaRPr lang="en-GB" b="0" i="0" dirty="0">
              <a:solidFill>
                <a:srgbClr val="CCCCCC"/>
              </a:solidFill>
              <a:effectLst/>
              <a:latin typeface="+mn-lt"/>
            </a:endParaRPr>
          </a:p>
          <a:p>
            <a:pPr algn="l"/>
            <a:r>
              <a:rPr lang="en-GB" b="1" i="0" dirty="0">
                <a:solidFill>
                  <a:srgbClr val="CCCCCC"/>
                </a:solidFill>
                <a:effectLst/>
                <a:latin typeface="+mn-lt"/>
              </a:rPr>
              <a:t>Feature scaling:</a:t>
            </a:r>
            <a:endParaRPr lang="en-GB" b="0" i="0" dirty="0">
              <a:solidFill>
                <a:srgbClr val="CCCCCC"/>
              </a:solidFill>
              <a:effectLst/>
              <a:latin typeface="+mn-lt"/>
            </a:endParaRPr>
          </a:p>
          <a:p>
            <a:pPr algn="l">
              <a:buFont typeface="Arial" panose="020B0604020202020204" pitchFamily="34" charset="0"/>
              <a:buChar char="•"/>
            </a:pPr>
            <a:r>
              <a:rPr lang="en-GB" b="0" i="0" dirty="0">
                <a:solidFill>
                  <a:srgbClr val="CCCCCC"/>
                </a:solidFill>
                <a:effectLst/>
                <a:latin typeface="+mn-lt"/>
              </a:rPr>
              <a:t>Standardised numerical features using Z-score normalisation.</a:t>
            </a:r>
            <a:endParaRPr lang="en-GB" b="0" dirty="0">
              <a:solidFill>
                <a:srgbClr val="CCCCCC"/>
              </a:solidFill>
              <a:effectLst/>
              <a:latin typeface="+mn-lt"/>
            </a:endParaRPr>
          </a:p>
          <a:p>
            <a:endParaRPr lang="en-US" dirty="0">
              <a:latin typeface="+mn-lt"/>
            </a:endParaRPr>
          </a:p>
        </p:txBody>
      </p:sp>
      <p:sp>
        <p:nvSpPr>
          <p:cNvPr id="4" name="Slide Number Placeholder 3"/>
          <p:cNvSpPr>
            <a:spLocks noGrp="1"/>
          </p:cNvSpPr>
          <p:nvPr>
            <p:ph type="sldNum" sz="quarter" idx="5"/>
          </p:nvPr>
        </p:nvSpPr>
        <p:spPr/>
        <p:txBody>
          <a:bodyPr/>
          <a:lstStyle/>
          <a:p>
            <a:fld id="{4D7E02E5-87D3-E448-947F-831956D1A2E7}" type="slidenum">
              <a:rPr lang="en-US" smtClean="0"/>
              <a:t>3</a:t>
            </a:fld>
            <a:endParaRPr lang="en-US"/>
          </a:p>
        </p:txBody>
      </p:sp>
    </p:spTree>
    <p:extLst>
      <p:ext uri="{BB962C8B-B14F-4D97-AF65-F5344CB8AC3E}">
        <p14:creationId xmlns:p14="http://schemas.microsoft.com/office/powerpoint/2010/main" val="1873853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solidFill>
                  <a:srgbClr val="569CD6"/>
                </a:solidFill>
                <a:effectLst/>
                <a:latin typeface="+mn-lt"/>
              </a:rPr>
              <a:t>Model Building:</a:t>
            </a:r>
            <a:endParaRPr lang="en-GB" b="0" dirty="0">
              <a:solidFill>
                <a:srgbClr val="CCCCCC"/>
              </a:solidFill>
              <a:effectLst/>
              <a:latin typeface="+mn-lt"/>
            </a:endParaRP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Logistic Regression: </a:t>
            </a:r>
            <a:r>
              <a:rPr lang="en-GB" b="0" dirty="0">
                <a:solidFill>
                  <a:srgbClr val="CCCCCC"/>
                </a:solidFill>
                <a:effectLst/>
                <a:latin typeface="+mn-lt"/>
              </a:rPr>
              <a:t>Trained a logistic regression model as a baseline model.</a:t>
            </a: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Random Forest:</a:t>
            </a:r>
            <a:r>
              <a:rPr lang="en-GB" b="0" dirty="0">
                <a:solidFill>
                  <a:srgbClr val="CCCCCC"/>
                </a:solidFill>
                <a:effectLst/>
                <a:latin typeface="+mn-lt"/>
              </a:rPr>
              <a:t> Implemented a random forest classifier to capture non-linear relationships between features. We will also determine which features are the most important and can influence diabetes predictions.</a:t>
            </a: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Decision Tree:</a:t>
            </a:r>
            <a:r>
              <a:rPr lang="en-GB" b="0" dirty="0">
                <a:solidFill>
                  <a:srgbClr val="CCCCCC"/>
                </a:solidFill>
                <a:effectLst/>
                <a:latin typeface="+mn-lt"/>
              </a:rPr>
              <a:t> Built a decision tree classifier to understand the decision-making process.</a:t>
            </a: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Support Vector Machine (SVM):</a:t>
            </a:r>
            <a:r>
              <a:rPr lang="en-GB" b="0" dirty="0">
                <a:solidFill>
                  <a:srgbClr val="CCCCCC"/>
                </a:solidFill>
                <a:effectLst/>
                <a:latin typeface="+mn-lt"/>
              </a:rPr>
              <a:t> Employed SVM with different kernels (linear, polynomial, and radial basis function) to find the best separating hyperplane. In this project, a linear kernel was selected due to its computational efficiency, which is advantageous for large datasets.</a:t>
            </a: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K-Nearest </a:t>
            </a:r>
            <a:r>
              <a:rPr lang="en-GB" b="1" dirty="0" err="1">
                <a:solidFill>
                  <a:srgbClr val="569CD6"/>
                </a:solidFill>
                <a:effectLst/>
                <a:latin typeface="+mn-lt"/>
              </a:rPr>
              <a:t>Neighbors</a:t>
            </a:r>
            <a:r>
              <a:rPr lang="en-GB" b="1" dirty="0">
                <a:solidFill>
                  <a:srgbClr val="569CD6"/>
                </a:solidFill>
                <a:effectLst/>
                <a:latin typeface="+mn-lt"/>
              </a:rPr>
              <a:t> (KNN):</a:t>
            </a:r>
            <a:r>
              <a:rPr lang="en-GB" b="0" dirty="0">
                <a:solidFill>
                  <a:srgbClr val="CCCCCC"/>
                </a:solidFill>
                <a:effectLst/>
                <a:latin typeface="+mn-lt"/>
              </a:rPr>
              <a:t> Implemented KNN to classify data points based on the majority class of their nearest neighbours.</a:t>
            </a: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Neural Network:</a:t>
            </a:r>
            <a:r>
              <a:rPr lang="en-GB" b="0" dirty="0">
                <a:solidFill>
                  <a:srgbClr val="CCCCCC"/>
                </a:solidFill>
                <a:effectLst/>
                <a:latin typeface="+mn-lt"/>
              </a:rPr>
              <a:t> Constructed a Neural Network with multiple hidden layers using TensorFlow.</a:t>
            </a:r>
          </a:p>
          <a:p>
            <a:endParaRPr lang="en-GB" b="1" dirty="0">
              <a:solidFill>
                <a:srgbClr val="569CD6"/>
              </a:solidFill>
              <a:effectLst/>
              <a:latin typeface="+mn-lt"/>
            </a:endParaRPr>
          </a:p>
          <a:p>
            <a:r>
              <a:rPr lang="en-GB" b="1" dirty="0">
                <a:solidFill>
                  <a:srgbClr val="569CD6"/>
                </a:solidFill>
                <a:effectLst/>
                <a:latin typeface="+mn-lt"/>
              </a:rPr>
              <a:t>Tuning and Optimisation:</a:t>
            </a:r>
          </a:p>
          <a:p>
            <a:r>
              <a:rPr lang="en-GB" b="1" dirty="0">
                <a:solidFill>
                  <a:srgbClr val="569CD6"/>
                </a:solidFill>
                <a:effectLst/>
                <a:latin typeface="+mn-lt"/>
              </a:rPr>
              <a:t>Hyperparameter Tuning:</a:t>
            </a:r>
            <a:endParaRPr lang="en-GB" b="0" dirty="0">
              <a:solidFill>
                <a:srgbClr val="CCCCCC"/>
              </a:solidFill>
              <a:effectLst/>
              <a:latin typeface="+mn-lt"/>
            </a:endParaRPr>
          </a:p>
          <a:p>
            <a:r>
              <a:rPr lang="en-GB" b="0" dirty="0">
                <a:solidFill>
                  <a:srgbClr val="6796E6"/>
                </a:solidFill>
                <a:effectLst/>
                <a:latin typeface="+mn-lt"/>
              </a:rPr>
              <a:t>-</a:t>
            </a:r>
            <a:r>
              <a:rPr lang="en-GB" b="0" dirty="0">
                <a:solidFill>
                  <a:srgbClr val="CCCCCC"/>
                </a:solidFill>
                <a:effectLst/>
                <a:latin typeface="+mn-lt"/>
              </a:rPr>
              <a:t> Utilised </a:t>
            </a:r>
            <a:r>
              <a:rPr lang="en-GB" b="1" dirty="0" err="1">
                <a:solidFill>
                  <a:srgbClr val="569CD6"/>
                </a:solidFill>
                <a:effectLst/>
                <a:latin typeface="+mn-lt"/>
              </a:rPr>
              <a:t>GridSearchCV</a:t>
            </a:r>
            <a:r>
              <a:rPr lang="en-GB" b="0" dirty="0">
                <a:solidFill>
                  <a:srgbClr val="CCCCCC"/>
                </a:solidFill>
                <a:effectLst/>
                <a:latin typeface="+mn-lt"/>
              </a:rPr>
              <a:t> to tune hyperparameters for Logistic Regression, Random Forest, Decision Tree, SVM and KNN.</a:t>
            </a:r>
          </a:p>
          <a:p>
            <a:r>
              <a:rPr lang="en-GB" b="1" dirty="0">
                <a:solidFill>
                  <a:srgbClr val="569CD6"/>
                </a:solidFill>
                <a:effectLst/>
                <a:latin typeface="+mn-lt"/>
              </a:rPr>
              <a:t>Neural Network Optimisation:</a:t>
            </a:r>
            <a:endParaRPr lang="en-GB" b="0" dirty="0">
              <a:solidFill>
                <a:srgbClr val="CCCCCC"/>
              </a:solidFill>
              <a:effectLst/>
              <a:latin typeface="+mn-lt"/>
            </a:endParaRPr>
          </a:p>
          <a:p>
            <a:r>
              <a:rPr lang="en-GB" b="0" dirty="0">
                <a:solidFill>
                  <a:srgbClr val="6796E6"/>
                </a:solidFill>
                <a:effectLst/>
                <a:latin typeface="+mn-lt"/>
              </a:rPr>
              <a:t>-</a:t>
            </a:r>
            <a:r>
              <a:rPr lang="en-GB" b="0" dirty="0">
                <a:solidFill>
                  <a:srgbClr val="CCCCCC"/>
                </a:solidFill>
                <a:effectLst/>
                <a:latin typeface="+mn-lt"/>
              </a:rPr>
              <a:t> Used </a:t>
            </a:r>
            <a:r>
              <a:rPr lang="en-GB" b="1" dirty="0" err="1">
                <a:solidFill>
                  <a:srgbClr val="569CD6"/>
                </a:solidFill>
                <a:effectLst/>
                <a:latin typeface="+mn-lt"/>
              </a:rPr>
              <a:t>Keras</a:t>
            </a:r>
            <a:r>
              <a:rPr lang="en-GB" b="1" dirty="0">
                <a:solidFill>
                  <a:srgbClr val="569CD6"/>
                </a:solidFill>
                <a:effectLst/>
                <a:latin typeface="+mn-lt"/>
              </a:rPr>
              <a:t> Tuner</a:t>
            </a:r>
            <a:r>
              <a:rPr lang="en-GB" b="0" dirty="0">
                <a:solidFill>
                  <a:srgbClr val="CCCCCC"/>
                </a:solidFill>
                <a:effectLst/>
                <a:latin typeface="+mn-lt"/>
              </a:rPr>
              <a:t> to perform hyperparameter optimisation for the Neural Network model, including the number of hidden layers, neurons per layer, activation functions, and learning rate.</a:t>
            </a:r>
          </a:p>
          <a:p>
            <a:endParaRPr lang="en-US" dirty="0">
              <a:latin typeface="+mn-lt"/>
            </a:endParaRPr>
          </a:p>
        </p:txBody>
      </p:sp>
      <p:sp>
        <p:nvSpPr>
          <p:cNvPr id="4" name="Slide Number Placeholder 3"/>
          <p:cNvSpPr>
            <a:spLocks noGrp="1"/>
          </p:cNvSpPr>
          <p:nvPr>
            <p:ph type="sldNum" sz="quarter" idx="5"/>
          </p:nvPr>
        </p:nvSpPr>
        <p:spPr/>
        <p:txBody>
          <a:bodyPr/>
          <a:lstStyle/>
          <a:p>
            <a:fld id="{4D7E02E5-87D3-E448-947F-831956D1A2E7}" type="slidenum">
              <a:rPr lang="en-US" smtClean="0"/>
              <a:t>4</a:t>
            </a:fld>
            <a:endParaRPr lang="en-US"/>
          </a:p>
        </p:txBody>
      </p:sp>
    </p:spTree>
    <p:extLst>
      <p:ext uri="{BB962C8B-B14F-4D97-AF65-F5344CB8AC3E}">
        <p14:creationId xmlns:p14="http://schemas.microsoft.com/office/powerpoint/2010/main" val="1425259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CCCCCC"/>
                </a:solidFill>
                <a:effectLst/>
                <a:latin typeface="+mn-lt"/>
              </a:rPr>
              <a:t>The Neural Network model demonstrates the highest accuracy and balanced performance in predicting Type 2 diabetes. Random Forest, Decision Tree, and KNN also exhibit promising results, closely following the Neural Network in terms of accuracy and performance metrics. SVM and Logistic Regression show comparatively lower accuracy and performance metrics.</a:t>
            </a:r>
          </a:p>
          <a:p>
            <a:br>
              <a:rPr lang="en-GB" b="0" dirty="0">
                <a:solidFill>
                  <a:srgbClr val="CCCCCC"/>
                </a:solidFill>
                <a:effectLst/>
                <a:latin typeface="+mn-lt"/>
              </a:rPr>
            </a:br>
            <a:r>
              <a:rPr lang="en-GB" b="0" dirty="0">
                <a:solidFill>
                  <a:srgbClr val="CCCCCC"/>
                </a:solidFill>
                <a:effectLst/>
                <a:latin typeface="+mn-lt"/>
              </a:rPr>
              <a:t>Using Random Forest, it was found that the top 3 features influencing the predictions are </a:t>
            </a:r>
            <a:r>
              <a:rPr lang="en-GB" b="0" dirty="0" err="1">
                <a:solidFill>
                  <a:srgbClr val="CE9178"/>
                </a:solidFill>
                <a:effectLst/>
                <a:latin typeface="+mn-lt"/>
              </a:rPr>
              <a:t>RegularMedicine</a:t>
            </a:r>
            <a:r>
              <a:rPr lang="en-GB" b="0" dirty="0">
                <a:solidFill>
                  <a:srgbClr val="CCCCCC"/>
                </a:solidFill>
                <a:effectLst/>
                <a:latin typeface="+mn-lt"/>
              </a:rPr>
              <a:t>, </a:t>
            </a:r>
            <a:r>
              <a:rPr lang="en-GB" b="0" dirty="0">
                <a:solidFill>
                  <a:srgbClr val="CE9178"/>
                </a:solidFill>
                <a:effectLst/>
                <a:latin typeface="+mn-lt"/>
              </a:rPr>
              <a:t>Age</a:t>
            </a:r>
            <a:r>
              <a:rPr lang="en-GB" b="0" dirty="0">
                <a:solidFill>
                  <a:srgbClr val="CCCCCC"/>
                </a:solidFill>
                <a:effectLst/>
                <a:latin typeface="+mn-lt"/>
              </a:rPr>
              <a:t>, and </a:t>
            </a:r>
            <a:r>
              <a:rPr lang="en-GB" b="0" dirty="0">
                <a:solidFill>
                  <a:srgbClr val="CE9178"/>
                </a:solidFill>
                <a:effectLst/>
                <a:latin typeface="+mn-lt"/>
              </a:rPr>
              <a:t>BMI</a:t>
            </a:r>
            <a:r>
              <a:rPr lang="en-GB" b="0" dirty="0">
                <a:solidFill>
                  <a:srgbClr val="CCCCCC"/>
                </a:solidFill>
                <a:effectLst/>
                <a:latin typeface="+mn-lt"/>
              </a:rPr>
              <a:t>.</a:t>
            </a:r>
          </a:p>
          <a:p>
            <a:br>
              <a:rPr lang="en-GB" b="0" dirty="0">
                <a:solidFill>
                  <a:srgbClr val="CCCCCC"/>
                </a:solidFill>
                <a:effectLst/>
                <a:latin typeface="+mn-lt"/>
              </a:rPr>
            </a:br>
            <a:r>
              <a:rPr lang="en-GB" b="0" dirty="0">
                <a:solidFill>
                  <a:srgbClr val="CCCCCC"/>
                </a:solidFill>
                <a:effectLst/>
                <a:latin typeface="+mn-lt"/>
              </a:rPr>
              <a:t>Hyperparameter tuning by </a:t>
            </a:r>
            <a:r>
              <a:rPr lang="en-GB" b="0" dirty="0" err="1">
                <a:solidFill>
                  <a:srgbClr val="CCCCCC"/>
                </a:solidFill>
                <a:effectLst/>
                <a:latin typeface="+mn-lt"/>
              </a:rPr>
              <a:t>GridSearchCV</a:t>
            </a:r>
            <a:r>
              <a:rPr lang="en-GB" b="0" dirty="0">
                <a:solidFill>
                  <a:srgbClr val="CCCCCC"/>
                </a:solidFill>
                <a:effectLst/>
                <a:latin typeface="+mn-lt"/>
              </a:rPr>
              <a:t> resulted in significant improvement for SVM and minor improvement for Logistic Regression. However, due to diminishing returns, no visible improvements were observed in Decision Tree, Random Forest, and KNN after tuning.</a:t>
            </a:r>
          </a:p>
          <a:p>
            <a:br>
              <a:rPr lang="en-GB" b="0" dirty="0">
                <a:solidFill>
                  <a:srgbClr val="CCCCCC"/>
                </a:solidFill>
                <a:effectLst/>
                <a:latin typeface="+mn-lt"/>
              </a:rPr>
            </a:br>
            <a:r>
              <a:rPr lang="en-GB" b="0" dirty="0">
                <a:solidFill>
                  <a:srgbClr val="CCCCCC"/>
                </a:solidFill>
                <a:effectLst/>
                <a:latin typeface="+mn-lt"/>
              </a:rPr>
              <a:t>Based on the results, the Neural Network model is recommended for accurate and reliable diabetes prediction. However, considering computational resources, Random Forest, Decision Tree, and KNN are also viable options as they strike a balance between accuracy and efficiency.</a:t>
            </a:r>
          </a:p>
          <a:p>
            <a:endParaRPr lang="en-US" dirty="0">
              <a:latin typeface="+mn-lt"/>
            </a:endParaRPr>
          </a:p>
        </p:txBody>
      </p:sp>
      <p:sp>
        <p:nvSpPr>
          <p:cNvPr id="4" name="Slide Number Placeholder 3"/>
          <p:cNvSpPr>
            <a:spLocks noGrp="1"/>
          </p:cNvSpPr>
          <p:nvPr>
            <p:ph type="sldNum" sz="quarter" idx="5"/>
          </p:nvPr>
        </p:nvSpPr>
        <p:spPr/>
        <p:txBody>
          <a:bodyPr/>
          <a:lstStyle/>
          <a:p>
            <a:fld id="{4D7E02E5-87D3-E448-947F-831956D1A2E7}" type="slidenum">
              <a:rPr lang="en-US" smtClean="0"/>
              <a:t>8</a:t>
            </a:fld>
            <a:endParaRPr lang="en-US"/>
          </a:p>
        </p:txBody>
      </p:sp>
    </p:spTree>
    <p:extLst>
      <p:ext uri="{BB962C8B-B14F-4D97-AF65-F5344CB8AC3E}">
        <p14:creationId xmlns:p14="http://schemas.microsoft.com/office/powerpoint/2010/main" val="391178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7E02E5-87D3-E448-947F-831956D1A2E7}" type="slidenum">
              <a:rPr lang="en-US" smtClean="0"/>
              <a:t>9</a:t>
            </a:fld>
            <a:endParaRPr lang="en-US"/>
          </a:p>
        </p:txBody>
      </p:sp>
    </p:spTree>
    <p:extLst>
      <p:ext uri="{BB962C8B-B14F-4D97-AF65-F5344CB8AC3E}">
        <p14:creationId xmlns:p14="http://schemas.microsoft.com/office/powerpoint/2010/main" val="2037400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sv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2.sv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0.svg"/></Relationships>
</file>

<file path=ppt/slides/_rels/slide9.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37.png"/><Relationship Id="rId3" Type="http://schemas.openxmlformats.org/officeDocument/2006/relationships/image" Target="../media/image1.png"/><Relationship Id="rId7" Type="http://schemas.openxmlformats.org/officeDocument/2006/relationships/image" Target="../media/image11.png"/><Relationship Id="rId12" Type="http://schemas.openxmlformats.org/officeDocument/2006/relationships/image" Target="../media/image36.sv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2.svg"/><Relationship Id="rId11" Type="http://schemas.openxmlformats.org/officeDocument/2006/relationships/image" Target="../media/image35.png"/><Relationship Id="rId5" Type="http://schemas.openxmlformats.org/officeDocument/2006/relationships/image" Target="../media/image31.png"/><Relationship Id="rId10" Type="http://schemas.openxmlformats.org/officeDocument/2006/relationships/image" Target="../media/image34.svg"/><Relationship Id="rId4" Type="http://schemas.openxmlformats.org/officeDocument/2006/relationships/image" Target="../media/image2.svg"/><Relationship Id="rId9"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287222" y="2618710"/>
            <a:ext cx="2746911" cy="4400135"/>
          </a:xfrm>
          <a:custGeom>
            <a:avLst/>
            <a:gdLst/>
            <a:ahLst/>
            <a:cxnLst/>
            <a:rect l="l" t="t" r="r" b="b"/>
            <a:pathLst>
              <a:path w="2746911" h="4400135">
                <a:moveTo>
                  <a:pt x="0" y="0"/>
                </a:moveTo>
                <a:lnTo>
                  <a:pt x="2746911" y="0"/>
                </a:lnTo>
                <a:lnTo>
                  <a:pt x="2746911" y="4400136"/>
                </a:lnTo>
                <a:lnTo>
                  <a:pt x="0" y="4400136"/>
                </a:lnTo>
                <a:lnTo>
                  <a:pt x="0" y="0"/>
                </a:lnTo>
                <a:close/>
              </a:path>
            </a:pathLst>
          </a:custGeom>
          <a:blipFill>
            <a:blip r:embed="rId3">
              <a:extLst>
                <a:ext uri="{96DAC541-7B7A-43D3-8B79-37D633B846F1}">
                  <asvg:svgBlip xmlns:asvg="http://schemas.microsoft.com/office/drawing/2016/SVG/main" r:embed="rId4"/>
                </a:ext>
              </a:extLst>
            </a:blip>
            <a:stretch>
              <a:fillRect l="-87829" b="-15017"/>
            </a:stretch>
          </a:blipFill>
        </p:spPr>
      </p:sp>
      <p:sp>
        <p:nvSpPr>
          <p:cNvPr id="3" name="Freeform 3"/>
          <p:cNvSpPr/>
          <p:nvPr/>
        </p:nvSpPr>
        <p:spPr>
          <a:xfrm rot="-1793077">
            <a:off x="1304803" y="7427423"/>
            <a:ext cx="1495284" cy="2082041"/>
          </a:xfrm>
          <a:custGeom>
            <a:avLst/>
            <a:gdLst/>
            <a:ahLst/>
            <a:cxnLst/>
            <a:rect l="l" t="t" r="r" b="b"/>
            <a:pathLst>
              <a:path w="1495284" h="2082041">
                <a:moveTo>
                  <a:pt x="0" y="0"/>
                </a:moveTo>
                <a:lnTo>
                  <a:pt x="1495284" y="0"/>
                </a:lnTo>
                <a:lnTo>
                  <a:pt x="1495284" y="2082041"/>
                </a:lnTo>
                <a:lnTo>
                  <a:pt x="0" y="20820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4"/>
          <p:cNvSpPr/>
          <p:nvPr/>
        </p:nvSpPr>
        <p:spPr>
          <a:xfrm>
            <a:off x="15106819" y="2265314"/>
            <a:ext cx="4304962" cy="5106929"/>
          </a:xfrm>
          <a:custGeom>
            <a:avLst/>
            <a:gdLst/>
            <a:ahLst/>
            <a:cxnLst/>
            <a:rect l="l" t="t" r="r" b="b"/>
            <a:pathLst>
              <a:path w="4304962" h="5106929">
                <a:moveTo>
                  <a:pt x="0" y="0"/>
                </a:moveTo>
                <a:lnTo>
                  <a:pt x="4304962" y="0"/>
                </a:lnTo>
                <a:lnTo>
                  <a:pt x="4304962" y="5106928"/>
                </a:lnTo>
                <a:lnTo>
                  <a:pt x="0" y="5106928"/>
                </a:lnTo>
                <a:lnTo>
                  <a:pt x="0" y="0"/>
                </a:lnTo>
                <a:close/>
              </a:path>
            </a:pathLst>
          </a:custGeom>
          <a:blipFill>
            <a:blip r:embed="rId3">
              <a:extLst>
                <a:ext uri="{96DAC541-7B7A-43D3-8B79-37D633B846F1}">
                  <asvg:svgBlip xmlns:asvg="http://schemas.microsoft.com/office/drawing/2016/SVG/main" r:embed="rId4"/>
                </a:ext>
              </a:extLst>
            </a:blip>
            <a:stretch>
              <a:fillRect r="-40001" b="-15761"/>
            </a:stretch>
          </a:blipFill>
        </p:spPr>
      </p:sp>
      <p:sp>
        <p:nvSpPr>
          <p:cNvPr id="5" name="Freeform 5"/>
          <p:cNvSpPr/>
          <p:nvPr/>
        </p:nvSpPr>
        <p:spPr>
          <a:xfrm>
            <a:off x="6046413" y="-997717"/>
            <a:ext cx="6195174" cy="3263031"/>
          </a:xfrm>
          <a:custGeom>
            <a:avLst/>
            <a:gdLst/>
            <a:ahLst/>
            <a:cxnLst/>
            <a:rect l="l" t="t" r="r" b="b"/>
            <a:pathLst>
              <a:path w="6195174" h="3263031">
                <a:moveTo>
                  <a:pt x="0" y="0"/>
                </a:moveTo>
                <a:lnTo>
                  <a:pt x="6195174" y="0"/>
                </a:lnTo>
                <a:lnTo>
                  <a:pt x="6195174" y="3263031"/>
                </a:lnTo>
                <a:lnTo>
                  <a:pt x="0" y="3263031"/>
                </a:lnTo>
                <a:lnTo>
                  <a:pt x="0" y="0"/>
                </a:lnTo>
                <a:close/>
              </a:path>
            </a:pathLst>
          </a:custGeom>
          <a:blipFill>
            <a:blip r:embed="rId3">
              <a:extLst>
                <a:ext uri="{96DAC541-7B7A-43D3-8B79-37D633B846F1}">
                  <asvg:svgBlip xmlns:asvg="http://schemas.microsoft.com/office/drawing/2016/SVG/main" r:embed="rId4"/>
                </a:ext>
              </a:extLst>
            </a:blip>
            <a:stretch>
              <a:fillRect b="-86232"/>
            </a:stretch>
          </a:blipFill>
        </p:spPr>
      </p:sp>
      <p:sp>
        <p:nvSpPr>
          <p:cNvPr id="6" name="Freeform 6"/>
          <p:cNvSpPr/>
          <p:nvPr/>
        </p:nvSpPr>
        <p:spPr>
          <a:xfrm>
            <a:off x="5958900" y="7497981"/>
            <a:ext cx="6370200" cy="3520639"/>
          </a:xfrm>
          <a:custGeom>
            <a:avLst/>
            <a:gdLst/>
            <a:ahLst/>
            <a:cxnLst/>
            <a:rect l="l" t="t" r="r" b="b"/>
            <a:pathLst>
              <a:path w="6370200" h="3520639">
                <a:moveTo>
                  <a:pt x="0" y="0"/>
                </a:moveTo>
                <a:lnTo>
                  <a:pt x="6370200" y="0"/>
                </a:lnTo>
                <a:lnTo>
                  <a:pt x="6370200" y="3520638"/>
                </a:lnTo>
                <a:lnTo>
                  <a:pt x="0" y="3520638"/>
                </a:lnTo>
                <a:lnTo>
                  <a:pt x="0" y="0"/>
                </a:lnTo>
                <a:close/>
              </a:path>
            </a:pathLst>
          </a:custGeom>
          <a:blipFill>
            <a:blip r:embed="rId3">
              <a:extLst>
                <a:ext uri="{96DAC541-7B7A-43D3-8B79-37D633B846F1}">
                  <asvg:svgBlip xmlns:asvg="http://schemas.microsoft.com/office/drawing/2016/SVG/main" r:embed="rId4"/>
                </a:ext>
              </a:extLst>
            </a:blip>
            <a:stretch>
              <a:fillRect t="-37800" b="-39682"/>
            </a:stretch>
          </a:blipFill>
        </p:spPr>
      </p:sp>
      <p:grpSp>
        <p:nvGrpSpPr>
          <p:cNvPr id="7" name="Group 7"/>
          <p:cNvGrpSpPr/>
          <p:nvPr/>
        </p:nvGrpSpPr>
        <p:grpSpPr>
          <a:xfrm>
            <a:off x="3097864" y="2618710"/>
            <a:ext cx="12092272" cy="4190887"/>
            <a:chOff x="0" y="0"/>
            <a:chExt cx="1100680" cy="381469"/>
          </a:xfrm>
        </p:grpSpPr>
        <p:sp>
          <p:nvSpPr>
            <p:cNvPr id="8" name="Freeform 8"/>
            <p:cNvSpPr/>
            <p:nvPr/>
          </p:nvSpPr>
          <p:spPr>
            <a:xfrm>
              <a:off x="0" y="0"/>
              <a:ext cx="1100680" cy="381469"/>
            </a:xfrm>
            <a:custGeom>
              <a:avLst/>
              <a:gdLst/>
              <a:ahLst/>
              <a:cxnLst/>
              <a:rect l="l" t="t" r="r" b="b"/>
              <a:pathLst>
                <a:path w="1100680" h="381469">
                  <a:moveTo>
                    <a:pt x="897480" y="0"/>
                  </a:moveTo>
                  <a:cubicBezTo>
                    <a:pt x="1009705" y="0"/>
                    <a:pt x="1100680" y="85395"/>
                    <a:pt x="1100680" y="190734"/>
                  </a:cubicBezTo>
                  <a:cubicBezTo>
                    <a:pt x="1100680" y="296074"/>
                    <a:pt x="1009705" y="381469"/>
                    <a:pt x="897480" y="381469"/>
                  </a:cubicBezTo>
                  <a:lnTo>
                    <a:pt x="203200" y="381469"/>
                  </a:lnTo>
                  <a:cubicBezTo>
                    <a:pt x="90976" y="381469"/>
                    <a:pt x="0" y="296074"/>
                    <a:pt x="0" y="190734"/>
                  </a:cubicBezTo>
                  <a:cubicBezTo>
                    <a:pt x="0" y="85395"/>
                    <a:pt x="90976" y="0"/>
                    <a:pt x="203200" y="0"/>
                  </a:cubicBezTo>
                  <a:close/>
                </a:path>
              </a:pathLst>
            </a:custGeom>
            <a:solidFill>
              <a:srgbClr val="E9EAF6"/>
            </a:solidFill>
          </p:spPr>
        </p:sp>
        <p:sp>
          <p:nvSpPr>
            <p:cNvPr id="9" name="TextBox 9"/>
            <p:cNvSpPr txBox="1"/>
            <p:nvPr/>
          </p:nvSpPr>
          <p:spPr>
            <a:xfrm>
              <a:off x="0" y="-38100"/>
              <a:ext cx="1100680" cy="419569"/>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rot="-871201">
            <a:off x="14638398" y="656083"/>
            <a:ext cx="2043542" cy="1980378"/>
          </a:xfrm>
          <a:custGeom>
            <a:avLst/>
            <a:gdLst/>
            <a:ahLst/>
            <a:cxnLst/>
            <a:rect l="l" t="t" r="r" b="b"/>
            <a:pathLst>
              <a:path w="2043542" h="1980378">
                <a:moveTo>
                  <a:pt x="0" y="0"/>
                </a:moveTo>
                <a:lnTo>
                  <a:pt x="2043542" y="0"/>
                </a:lnTo>
                <a:lnTo>
                  <a:pt x="2043542" y="1980378"/>
                </a:lnTo>
                <a:lnTo>
                  <a:pt x="0" y="198037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11" name="Group 11"/>
          <p:cNvGrpSpPr/>
          <p:nvPr/>
        </p:nvGrpSpPr>
        <p:grpSpPr>
          <a:xfrm>
            <a:off x="4276577" y="8108699"/>
            <a:ext cx="9730924" cy="939006"/>
            <a:chOff x="0" y="0"/>
            <a:chExt cx="2860316" cy="381469"/>
          </a:xfrm>
        </p:grpSpPr>
        <p:sp>
          <p:nvSpPr>
            <p:cNvPr id="12" name="Freeform 12"/>
            <p:cNvSpPr/>
            <p:nvPr/>
          </p:nvSpPr>
          <p:spPr>
            <a:xfrm>
              <a:off x="0" y="0"/>
              <a:ext cx="2860316" cy="381469"/>
            </a:xfrm>
            <a:custGeom>
              <a:avLst/>
              <a:gdLst/>
              <a:ahLst/>
              <a:cxnLst/>
              <a:rect l="l" t="t" r="r" b="b"/>
              <a:pathLst>
                <a:path w="2860316" h="381469">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id="13" name="TextBox 13"/>
            <p:cNvSpPr txBox="1"/>
            <p:nvPr/>
          </p:nvSpPr>
          <p:spPr>
            <a:xfrm>
              <a:off x="0" y="-38100"/>
              <a:ext cx="2860316" cy="419569"/>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4462389" y="8332012"/>
            <a:ext cx="9359300" cy="492379"/>
          </a:xfrm>
          <a:prstGeom prst="rect">
            <a:avLst/>
          </a:prstGeom>
        </p:spPr>
        <p:txBody>
          <a:bodyPr wrap="square" lIns="0" tIns="0" rIns="0" bIns="0" rtlCol="0" anchor="t">
            <a:spAutoFit/>
          </a:bodyPr>
          <a:lstStyle/>
          <a:p>
            <a:pPr algn="ctr">
              <a:lnSpc>
                <a:spcPts val="4200"/>
              </a:lnSpc>
            </a:pPr>
            <a:r>
              <a:rPr lang="en-US" sz="3000" b="1" dirty="0">
                <a:solidFill>
                  <a:srgbClr val="222366"/>
                </a:solidFill>
                <a:latin typeface="Public Sans Bold"/>
              </a:rPr>
              <a:t>DataDiagnostics: </a:t>
            </a:r>
            <a:r>
              <a:rPr lang="en-US" sz="3000" dirty="0">
                <a:solidFill>
                  <a:srgbClr val="222366"/>
                </a:solidFill>
                <a:latin typeface="Public Sans Bold"/>
              </a:rPr>
              <a:t>Aysha, Godswill, Kehlani &amp; Sum</a:t>
            </a:r>
          </a:p>
        </p:txBody>
      </p:sp>
      <p:sp>
        <p:nvSpPr>
          <p:cNvPr id="15" name="TextBox 15"/>
          <p:cNvSpPr txBox="1"/>
          <p:nvPr/>
        </p:nvSpPr>
        <p:spPr>
          <a:xfrm>
            <a:off x="3865225" y="3275878"/>
            <a:ext cx="10557551" cy="2667001"/>
          </a:xfrm>
          <a:prstGeom prst="rect">
            <a:avLst/>
          </a:prstGeom>
        </p:spPr>
        <p:txBody>
          <a:bodyPr lIns="0" tIns="0" rIns="0" bIns="0" rtlCol="0" anchor="t">
            <a:spAutoFit/>
          </a:bodyPr>
          <a:lstStyle/>
          <a:p>
            <a:pPr algn="ctr">
              <a:lnSpc>
                <a:spcPts val="10499"/>
              </a:lnSpc>
            </a:pPr>
            <a:r>
              <a:rPr lang="en-US" sz="7499" dirty="0">
                <a:solidFill>
                  <a:srgbClr val="222366"/>
                </a:solidFill>
                <a:latin typeface="Brick Sans"/>
              </a:rPr>
              <a:t>Diabetes Prediction Model</a:t>
            </a:r>
          </a:p>
        </p:txBody>
      </p:sp>
      <p:sp>
        <p:nvSpPr>
          <p:cNvPr id="16" name="Freeform 16"/>
          <p:cNvSpPr/>
          <p:nvPr/>
        </p:nvSpPr>
        <p:spPr>
          <a:xfrm rot="905778">
            <a:off x="15338333" y="7093860"/>
            <a:ext cx="1460273" cy="2294715"/>
          </a:xfrm>
          <a:custGeom>
            <a:avLst/>
            <a:gdLst/>
            <a:ahLst/>
            <a:cxnLst/>
            <a:rect l="l" t="t" r="r" b="b"/>
            <a:pathLst>
              <a:path w="1460273" h="2294715">
                <a:moveTo>
                  <a:pt x="0" y="0"/>
                </a:moveTo>
                <a:lnTo>
                  <a:pt x="1460273" y="0"/>
                </a:lnTo>
                <a:lnTo>
                  <a:pt x="1460273" y="2294715"/>
                </a:lnTo>
                <a:lnTo>
                  <a:pt x="0" y="229471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7" name="Freeform 17"/>
          <p:cNvSpPr/>
          <p:nvPr/>
        </p:nvSpPr>
        <p:spPr>
          <a:xfrm>
            <a:off x="1661951" y="431533"/>
            <a:ext cx="1088028" cy="2452522"/>
          </a:xfrm>
          <a:custGeom>
            <a:avLst/>
            <a:gdLst/>
            <a:ahLst/>
            <a:cxnLst/>
            <a:rect l="l" t="t" r="r" b="b"/>
            <a:pathLst>
              <a:path w="1088028" h="2452522">
                <a:moveTo>
                  <a:pt x="0" y="0"/>
                </a:moveTo>
                <a:lnTo>
                  <a:pt x="1088027" y="0"/>
                </a:lnTo>
                <a:lnTo>
                  <a:pt x="1088027" y="2452522"/>
                </a:lnTo>
                <a:lnTo>
                  <a:pt x="0" y="2452522"/>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754714" y="9258300"/>
            <a:ext cx="4641382" cy="4552721"/>
          </a:xfrm>
          <a:custGeom>
            <a:avLst/>
            <a:gdLst/>
            <a:ahLst/>
            <a:cxnLst/>
            <a:rect l="l" t="t" r="r" b="b"/>
            <a:pathLst>
              <a:path w="4641382" h="4552721">
                <a:moveTo>
                  <a:pt x="0" y="0"/>
                </a:moveTo>
                <a:lnTo>
                  <a:pt x="4641381" y="0"/>
                </a:lnTo>
                <a:lnTo>
                  <a:pt x="4641381" y="4552721"/>
                </a:lnTo>
                <a:lnTo>
                  <a:pt x="0" y="45527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15327344" y="-352696"/>
            <a:ext cx="4657694" cy="4568722"/>
          </a:xfrm>
          <a:custGeom>
            <a:avLst/>
            <a:gdLst/>
            <a:ahLst/>
            <a:cxnLst/>
            <a:rect l="l" t="t" r="r" b="b"/>
            <a:pathLst>
              <a:path w="4657694" h="4568722">
                <a:moveTo>
                  <a:pt x="0" y="0"/>
                </a:moveTo>
                <a:lnTo>
                  <a:pt x="4657694" y="0"/>
                </a:lnTo>
                <a:lnTo>
                  <a:pt x="4657694" y="4568722"/>
                </a:lnTo>
                <a:lnTo>
                  <a:pt x="0" y="45687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a:off x="488696" y="390535"/>
            <a:ext cx="17310608" cy="9505931"/>
            <a:chOff x="0" y="0"/>
            <a:chExt cx="774713" cy="425425"/>
          </a:xfrm>
        </p:grpSpPr>
        <p:sp>
          <p:nvSpPr>
            <p:cNvPr id="5" name="Freeform 5"/>
            <p:cNvSpPr/>
            <p:nvPr/>
          </p:nvSpPr>
          <p:spPr>
            <a:xfrm>
              <a:off x="0" y="0"/>
              <a:ext cx="774713" cy="425425"/>
            </a:xfrm>
            <a:custGeom>
              <a:avLst/>
              <a:gdLst/>
              <a:ahLst/>
              <a:cxnLst/>
              <a:rect l="l" t="t" r="r" b="b"/>
              <a:pathLst>
                <a:path w="774713" h="425425">
                  <a:moveTo>
                    <a:pt x="571513" y="0"/>
                  </a:moveTo>
                  <a:cubicBezTo>
                    <a:pt x="683737" y="0"/>
                    <a:pt x="774713" y="95235"/>
                    <a:pt x="774713" y="212713"/>
                  </a:cubicBezTo>
                  <a:cubicBezTo>
                    <a:pt x="774713" y="330191"/>
                    <a:pt x="683737" y="425425"/>
                    <a:pt x="571513" y="425425"/>
                  </a:cubicBezTo>
                  <a:lnTo>
                    <a:pt x="203200" y="425425"/>
                  </a:lnTo>
                  <a:cubicBezTo>
                    <a:pt x="90976" y="425425"/>
                    <a:pt x="0" y="330191"/>
                    <a:pt x="0" y="212713"/>
                  </a:cubicBezTo>
                  <a:cubicBezTo>
                    <a:pt x="0" y="95235"/>
                    <a:pt x="90976" y="0"/>
                    <a:pt x="203200" y="0"/>
                  </a:cubicBezTo>
                  <a:close/>
                </a:path>
              </a:pathLst>
            </a:custGeom>
            <a:solidFill>
              <a:srgbClr val="E9EAF6"/>
            </a:solidFill>
            <a:ln cap="sq">
              <a:noFill/>
              <a:prstDash val="solid"/>
              <a:miter/>
            </a:ln>
          </p:spPr>
        </p:sp>
        <p:sp>
          <p:nvSpPr>
            <p:cNvPr id="6" name="TextBox 6"/>
            <p:cNvSpPr txBox="1"/>
            <p:nvPr/>
          </p:nvSpPr>
          <p:spPr>
            <a:xfrm>
              <a:off x="0" y="-38100"/>
              <a:ext cx="774713" cy="46352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2599887" y="3506130"/>
            <a:ext cx="9500068" cy="1893570"/>
          </a:xfrm>
          <a:prstGeom prst="rect">
            <a:avLst/>
          </a:prstGeom>
        </p:spPr>
        <p:txBody>
          <a:bodyPr lIns="0" tIns="0" rIns="0" bIns="0" rtlCol="0" anchor="t">
            <a:spAutoFit/>
          </a:bodyPr>
          <a:lstStyle/>
          <a:p>
            <a:pPr>
              <a:lnSpc>
                <a:spcPts val="3779"/>
              </a:lnSpc>
            </a:pPr>
            <a:r>
              <a:rPr lang="en-GB" sz="2699" dirty="0">
                <a:solidFill>
                  <a:srgbClr val="222366"/>
                </a:solidFill>
                <a:latin typeface="Public Sans"/>
              </a:rPr>
              <a:t>Diabetes is a prevalent chronic disease, affecting millions of individuals and posing significant health risks if not managed effectively. Early detection and intervention are crucial in mitigating its adverse effects. </a:t>
            </a:r>
          </a:p>
        </p:txBody>
      </p:sp>
      <p:sp>
        <p:nvSpPr>
          <p:cNvPr id="8" name="TextBox 8"/>
          <p:cNvSpPr txBox="1"/>
          <p:nvPr/>
        </p:nvSpPr>
        <p:spPr>
          <a:xfrm>
            <a:off x="7254671" y="6645079"/>
            <a:ext cx="8052644" cy="1417320"/>
          </a:xfrm>
          <a:prstGeom prst="rect">
            <a:avLst/>
          </a:prstGeom>
        </p:spPr>
        <p:txBody>
          <a:bodyPr lIns="0" tIns="0" rIns="0" bIns="0" rtlCol="0" anchor="t">
            <a:spAutoFit/>
          </a:bodyPr>
          <a:lstStyle/>
          <a:p>
            <a:pPr algn="r">
              <a:lnSpc>
                <a:spcPts val="3779"/>
              </a:lnSpc>
            </a:pPr>
            <a:r>
              <a:rPr lang="en-GB" sz="2699" dirty="0">
                <a:solidFill>
                  <a:srgbClr val="222366"/>
                </a:solidFill>
                <a:latin typeface="Public Sans"/>
              </a:rPr>
              <a:t>To develop a predictive model to identify individuals at risk of developing diabetes based on various health indicators.</a:t>
            </a:r>
          </a:p>
        </p:txBody>
      </p:sp>
      <p:sp>
        <p:nvSpPr>
          <p:cNvPr id="9" name="TextBox 9"/>
          <p:cNvSpPr txBox="1"/>
          <p:nvPr/>
        </p:nvSpPr>
        <p:spPr>
          <a:xfrm>
            <a:off x="2599887" y="2930251"/>
            <a:ext cx="7473554" cy="573405"/>
          </a:xfrm>
          <a:prstGeom prst="rect">
            <a:avLst/>
          </a:prstGeom>
        </p:spPr>
        <p:txBody>
          <a:bodyPr lIns="0" tIns="0" rIns="0" bIns="0" rtlCol="0" anchor="t">
            <a:spAutoFit/>
          </a:bodyPr>
          <a:lstStyle/>
          <a:p>
            <a:pPr>
              <a:lnSpc>
                <a:spcPts val="4620"/>
              </a:lnSpc>
            </a:pPr>
            <a:r>
              <a:rPr lang="en-US" sz="3300">
                <a:solidFill>
                  <a:srgbClr val="222366"/>
                </a:solidFill>
                <a:latin typeface="Public Sans Heavy"/>
              </a:rPr>
              <a:t>Why Diabetes?</a:t>
            </a:r>
          </a:p>
        </p:txBody>
      </p:sp>
      <p:sp>
        <p:nvSpPr>
          <p:cNvPr id="10" name="TextBox 10"/>
          <p:cNvSpPr txBox="1"/>
          <p:nvPr/>
        </p:nvSpPr>
        <p:spPr>
          <a:xfrm>
            <a:off x="7264196" y="6088250"/>
            <a:ext cx="8052644" cy="573405"/>
          </a:xfrm>
          <a:prstGeom prst="rect">
            <a:avLst/>
          </a:prstGeom>
        </p:spPr>
        <p:txBody>
          <a:bodyPr lIns="0" tIns="0" rIns="0" bIns="0" rtlCol="0" anchor="t">
            <a:spAutoFit/>
          </a:bodyPr>
          <a:lstStyle/>
          <a:p>
            <a:pPr algn="r">
              <a:lnSpc>
                <a:spcPts val="4620"/>
              </a:lnSpc>
            </a:pPr>
            <a:r>
              <a:rPr lang="en-US" sz="3300">
                <a:solidFill>
                  <a:srgbClr val="222366"/>
                </a:solidFill>
                <a:latin typeface="Public Sans Heavy"/>
              </a:rPr>
              <a:t>Our Goal </a:t>
            </a:r>
          </a:p>
        </p:txBody>
      </p:sp>
      <p:sp>
        <p:nvSpPr>
          <p:cNvPr id="11" name="TextBox 11"/>
          <p:cNvSpPr txBox="1"/>
          <p:nvPr/>
        </p:nvSpPr>
        <p:spPr>
          <a:xfrm>
            <a:off x="2806273" y="838200"/>
            <a:ext cx="12637084"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Project Overview</a:t>
            </a:r>
          </a:p>
        </p:txBody>
      </p:sp>
      <p:sp>
        <p:nvSpPr>
          <p:cNvPr id="12" name="Freeform 12"/>
          <p:cNvSpPr/>
          <p:nvPr/>
        </p:nvSpPr>
        <p:spPr>
          <a:xfrm rot="249758">
            <a:off x="15217952" y="1091438"/>
            <a:ext cx="1463105" cy="1687018"/>
          </a:xfrm>
          <a:custGeom>
            <a:avLst/>
            <a:gdLst/>
            <a:ahLst/>
            <a:cxnLst/>
            <a:rect l="l" t="t" r="r" b="b"/>
            <a:pathLst>
              <a:path w="1463105" h="1687018">
                <a:moveTo>
                  <a:pt x="0" y="0"/>
                </a:moveTo>
                <a:lnTo>
                  <a:pt x="1463104" y="0"/>
                </a:lnTo>
                <a:lnTo>
                  <a:pt x="1463104" y="1687018"/>
                </a:lnTo>
                <a:lnTo>
                  <a:pt x="0" y="168701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3" name="Freeform 13"/>
          <p:cNvSpPr/>
          <p:nvPr/>
        </p:nvSpPr>
        <p:spPr>
          <a:xfrm rot="-938460">
            <a:off x="1099143" y="6342733"/>
            <a:ext cx="2190216" cy="2536040"/>
          </a:xfrm>
          <a:custGeom>
            <a:avLst/>
            <a:gdLst/>
            <a:ahLst/>
            <a:cxnLst/>
            <a:rect l="l" t="t" r="r" b="b"/>
            <a:pathLst>
              <a:path w="2190216" h="2536040">
                <a:moveTo>
                  <a:pt x="0" y="0"/>
                </a:moveTo>
                <a:lnTo>
                  <a:pt x="2190216" y="0"/>
                </a:lnTo>
                <a:lnTo>
                  <a:pt x="2190216" y="2536040"/>
                </a:lnTo>
                <a:lnTo>
                  <a:pt x="0" y="253604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grpSp>
        <p:nvGrpSpPr>
          <p:cNvPr id="2" name="Group 2"/>
          <p:cNvGrpSpPr/>
          <p:nvPr/>
        </p:nvGrpSpPr>
        <p:grpSpPr>
          <a:xfrm>
            <a:off x="10010775" y="414431"/>
            <a:ext cx="7082961" cy="3058022"/>
            <a:chOff x="0" y="0"/>
            <a:chExt cx="883555" cy="381469"/>
          </a:xfrm>
        </p:grpSpPr>
        <p:sp>
          <p:nvSpPr>
            <p:cNvPr id="3" name="Freeform 3"/>
            <p:cNvSpPr/>
            <p:nvPr/>
          </p:nvSpPr>
          <p:spPr>
            <a:xfrm>
              <a:off x="0" y="0"/>
              <a:ext cx="883555" cy="381469"/>
            </a:xfrm>
            <a:custGeom>
              <a:avLst/>
              <a:gdLst/>
              <a:ahLst/>
              <a:cxnLst/>
              <a:rect l="l" t="t" r="r" b="b"/>
              <a:pathLst>
                <a:path w="883555" h="381469">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sp>
        <p:sp>
          <p:nvSpPr>
            <p:cNvPr id="4" name="TextBox 4"/>
            <p:cNvSpPr txBox="1"/>
            <p:nvPr/>
          </p:nvSpPr>
          <p:spPr>
            <a:xfrm>
              <a:off x="0" y="-38100"/>
              <a:ext cx="883555" cy="419569"/>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0010775" y="3693909"/>
            <a:ext cx="7082961" cy="3058022"/>
            <a:chOff x="0" y="0"/>
            <a:chExt cx="883555" cy="381469"/>
          </a:xfrm>
        </p:grpSpPr>
        <p:sp>
          <p:nvSpPr>
            <p:cNvPr id="6" name="Freeform 6"/>
            <p:cNvSpPr/>
            <p:nvPr/>
          </p:nvSpPr>
          <p:spPr>
            <a:xfrm>
              <a:off x="0" y="0"/>
              <a:ext cx="883555" cy="381469"/>
            </a:xfrm>
            <a:custGeom>
              <a:avLst/>
              <a:gdLst/>
              <a:ahLst/>
              <a:cxnLst/>
              <a:rect l="l" t="t" r="r" b="b"/>
              <a:pathLst>
                <a:path w="883555" h="381469">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sp>
        <p:sp>
          <p:nvSpPr>
            <p:cNvPr id="7" name="TextBox 7"/>
            <p:cNvSpPr txBox="1"/>
            <p:nvPr/>
          </p:nvSpPr>
          <p:spPr>
            <a:xfrm>
              <a:off x="0" y="-38100"/>
              <a:ext cx="883555" cy="419569"/>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0010775" y="6973387"/>
            <a:ext cx="7082961" cy="3058022"/>
            <a:chOff x="0" y="0"/>
            <a:chExt cx="883555" cy="381469"/>
          </a:xfrm>
        </p:grpSpPr>
        <p:sp>
          <p:nvSpPr>
            <p:cNvPr id="9" name="Freeform 9"/>
            <p:cNvSpPr/>
            <p:nvPr/>
          </p:nvSpPr>
          <p:spPr>
            <a:xfrm>
              <a:off x="0" y="0"/>
              <a:ext cx="883555" cy="381469"/>
            </a:xfrm>
            <a:custGeom>
              <a:avLst/>
              <a:gdLst/>
              <a:ahLst/>
              <a:cxnLst/>
              <a:rect l="l" t="t" r="r" b="b"/>
              <a:pathLst>
                <a:path w="883555" h="381469">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sp>
        <p:sp>
          <p:nvSpPr>
            <p:cNvPr id="10" name="TextBox 10"/>
            <p:cNvSpPr txBox="1"/>
            <p:nvPr/>
          </p:nvSpPr>
          <p:spPr>
            <a:xfrm>
              <a:off x="0" y="-38100"/>
              <a:ext cx="883555" cy="419569"/>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0671725" y="1085850"/>
            <a:ext cx="5761060" cy="1756828"/>
          </a:xfrm>
          <a:prstGeom prst="rect">
            <a:avLst/>
          </a:prstGeom>
        </p:spPr>
        <p:txBody>
          <a:bodyPr lIns="0" tIns="0" rIns="0" bIns="0" rtlCol="0" anchor="t">
            <a:spAutoFit/>
          </a:bodyPr>
          <a:lstStyle/>
          <a:p>
            <a:pPr algn="ctr">
              <a:lnSpc>
                <a:spcPts val="3499"/>
              </a:lnSpc>
            </a:pPr>
            <a:r>
              <a:rPr lang="en-GB" sz="2499" dirty="0">
                <a:solidFill>
                  <a:srgbClr val="222366"/>
                </a:solidFill>
                <a:latin typeface="Public Sans"/>
              </a:rPr>
              <a:t>A dataset comprising of relevant health parameters such as BMI, age, blood pressure, family history of diabetes, and lifestyle factors</a:t>
            </a:r>
          </a:p>
        </p:txBody>
      </p:sp>
      <p:sp>
        <p:nvSpPr>
          <p:cNvPr id="12" name="TextBox 12"/>
          <p:cNvSpPr txBox="1"/>
          <p:nvPr/>
        </p:nvSpPr>
        <p:spPr>
          <a:xfrm>
            <a:off x="10671725" y="4330993"/>
            <a:ext cx="5761060" cy="2205668"/>
          </a:xfrm>
          <a:prstGeom prst="rect">
            <a:avLst/>
          </a:prstGeom>
        </p:spPr>
        <p:txBody>
          <a:bodyPr lIns="0" tIns="0" rIns="0" bIns="0" rtlCol="0" anchor="t">
            <a:spAutoFit/>
          </a:bodyPr>
          <a:lstStyle/>
          <a:p>
            <a:pPr algn="ctr">
              <a:lnSpc>
                <a:spcPts val="3499"/>
              </a:lnSpc>
            </a:pPr>
            <a:r>
              <a:rPr lang="en-GB" sz="2499" dirty="0">
                <a:solidFill>
                  <a:srgbClr val="222366"/>
                </a:solidFill>
                <a:latin typeface="Public Sans"/>
              </a:rPr>
              <a:t>Cleaned and pre-processed the collected data to handle missing values, converted categorical data to a numerical format and standardise features</a:t>
            </a:r>
          </a:p>
        </p:txBody>
      </p:sp>
      <p:sp>
        <p:nvSpPr>
          <p:cNvPr id="13" name="TextBox 13"/>
          <p:cNvSpPr txBox="1"/>
          <p:nvPr/>
        </p:nvSpPr>
        <p:spPr>
          <a:xfrm>
            <a:off x="10671725" y="7781837"/>
            <a:ext cx="5761060" cy="1746250"/>
          </a:xfrm>
          <a:prstGeom prst="rect">
            <a:avLst/>
          </a:prstGeom>
        </p:spPr>
        <p:txBody>
          <a:bodyPr lIns="0" tIns="0" rIns="0" bIns="0" rtlCol="0" anchor="t">
            <a:spAutoFit/>
          </a:bodyPr>
          <a:lstStyle/>
          <a:p>
            <a:pPr algn="ctr">
              <a:lnSpc>
                <a:spcPts val="3499"/>
              </a:lnSpc>
            </a:pPr>
            <a:r>
              <a:rPr lang="en-GB" sz="2499" dirty="0">
                <a:solidFill>
                  <a:srgbClr val="222366"/>
                </a:solidFill>
                <a:latin typeface="Public Sans"/>
              </a:rPr>
              <a:t>Defined the target and feature variables and split the data into subsets ready for the training and testing of models</a:t>
            </a:r>
          </a:p>
        </p:txBody>
      </p:sp>
      <p:sp>
        <p:nvSpPr>
          <p:cNvPr id="14" name="TextBox 14"/>
          <p:cNvSpPr txBox="1"/>
          <p:nvPr/>
        </p:nvSpPr>
        <p:spPr>
          <a:xfrm>
            <a:off x="1028700" y="575659"/>
            <a:ext cx="8452709" cy="3473450"/>
          </a:xfrm>
          <a:prstGeom prst="rect">
            <a:avLst/>
          </a:prstGeom>
        </p:spPr>
        <p:txBody>
          <a:bodyPr lIns="0" tIns="0" rIns="0" bIns="0" rtlCol="0" anchor="t">
            <a:spAutoFit/>
          </a:bodyPr>
          <a:lstStyle/>
          <a:p>
            <a:pPr>
              <a:lnSpc>
                <a:spcPts val="9100"/>
              </a:lnSpc>
            </a:pPr>
            <a:r>
              <a:rPr lang="en-US" sz="6500" dirty="0">
                <a:solidFill>
                  <a:srgbClr val="222366"/>
                </a:solidFill>
                <a:latin typeface="Brick Sans"/>
              </a:rPr>
              <a:t>Data Sourcing and Preprocessing</a:t>
            </a:r>
          </a:p>
        </p:txBody>
      </p:sp>
      <p:sp>
        <p:nvSpPr>
          <p:cNvPr id="15" name="Freeform 15"/>
          <p:cNvSpPr/>
          <p:nvPr/>
        </p:nvSpPr>
        <p:spPr>
          <a:xfrm>
            <a:off x="2479058" y="6035439"/>
            <a:ext cx="4246987" cy="4415582"/>
          </a:xfrm>
          <a:custGeom>
            <a:avLst/>
            <a:gdLst/>
            <a:ahLst/>
            <a:cxnLst/>
            <a:rect l="l" t="t" r="r" b="b"/>
            <a:pathLst>
              <a:path w="4246987" h="4415582">
                <a:moveTo>
                  <a:pt x="0" y="0"/>
                </a:moveTo>
                <a:lnTo>
                  <a:pt x="4246987" y="0"/>
                </a:lnTo>
                <a:lnTo>
                  <a:pt x="4246987" y="4415582"/>
                </a:lnTo>
                <a:lnTo>
                  <a:pt x="0" y="44155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6" name="Group 16"/>
          <p:cNvGrpSpPr/>
          <p:nvPr/>
        </p:nvGrpSpPr>
        <p:grpSpPr>
          <a:xfrm>
            <a:off x="11146567" y="255969"/>
            <a:ext cx="4794184" cy="639381"/>
            <a:chOff x="0" y="0"/>
            <a:chExt cx="2860316" cy="381469"/>
          </a:xfrm>
        </p:grpSpPr>
        <p:sp>
          <p:nvSpPr>
            <p:cNvPr id="17" name="Freeform 17"/>
            <p:cNvSpPr/>
            <p:nvPr/>
          </p:nvSpPr>
          <p:spPr>
            <a:xfrm>
              <a:off x="0" y="0"/>
              <a:ext cx="2860316" cy="381469"/>
            </a:xfrm>
            <a:custGeom>
              <a:avLst/>
              <a:gdLst/>
              <a:ahLst/>
              <a:cxnLst/>
              <a:rect l="l" t="t" r="r" b="b"/>
              <a:pathLst>
                <a:path w="2860316" h="381469">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id="18" name="TextBox 18"/>
            <p:cNvSpPr txBox="1"/>
            <p:nvPr/>
          </p:nvSpPr>
          <p:spPr>
            <a:xfrm>
              <a:off x="0" y="-38100"/>
              <a:ext cx="2860316" cy="419569"/>
            </a:xfrm>
            <a:prstGeom prst="rect">
              <a:avLst/>
            </a:prstGeom>
          </p:spPr>
          <p:txBody>
            <a:bodyPr lIns="50800" tIns="50800" rIns="50800" bIns="50800" rtlCol="0" anchor="ctr"/>
            <a:lstStyle/>
            <a:p>
              <a:pPr algn="ctr">
                <a:lnSpc>
                  <a:spcPts val="2659"/>
                </a:lnSpc>
              </a:pPr>
              <a:endParaRPr/>
            </a:p>
          </p:txBody>
        </p:sp>
      </p:grpSp>
      <p:sp>
        <p:nvSpPr>
          <p:cNvPr id="19" name="TextBox 19"/>
          <p:cNvSpPr txBox="1"/>
          <p:nvPr/>
        </p:nvSpPr>
        <p:spPr>
          <a:xfrm>
            <a:off x="11277878" y="280434"/>
            <a:ext cx="4514368" cy="490855"/>
          </a:xfrm>
          <a:prstGeom prst="rect">
            <a:avLst/>
          </a:prstGeom>
        </p:spPr>
        <p:txBody>
          <a:bodyPr lIns="0" tIns="0" rIns="0" bIns="0" rtlCol="0" anchor="t">
            <a:spAutoFit/>
          </a:bodyPr>
          <a:lstStyle/>
          <a:p>
            <a:pPr algn="ctr">
              <a:lnSpc>
                <a:spcPts val="3919"/>
              </a:lnSpc>
            </a:pPr>
            <a:r>
              <a:rPr lang="en-US" sz="2799">
                <a:solidFill>
                  <a:srgbClr val="222366"/>
                </a:solidFill>
                <a:latin typeface="Public Sans Bold"/>
              </a:rPr>
              <a:t>Data Source</a:t>
            </a:r>
          </a:p>
        </p:txBody>
      </p:sp>
      <p:grpSp>
        <p:nvGrpSpPr>
          <p:cNvPr id="20" name="Group 20"/>
          <p:cNvGrpSpPr/>
          <p:nvPr/>
        </p:nvGrpSpPr>
        <p:grpSpPr>
          <a:xfrm>
            <a:off x="11155163" y="3520162"/>
            <a:ext cx="4794184" cy="639381"/>
            <a:chOff x="0" y="0"/>
            <a:chExt cx="2860316" cy="381469"/>
          </a:xfrm>
        </p:grpSpPr>
        <p:sp>
          <p:nvSpPr>
            <p:cNvPr id="21" name="Freeform 21"/>
            <p:cNvSpPr/>
            <p:nvPr/>
          </p:nvSpPr>
          <p:spPr>
            <a:xfrm>
              <a:off x="0" y="0"/>
              <a:ext cx="2860316" cy="381469"/>
            </a:xfrm>
            <a:custGeom>
              <a:avLst/>
              <a:gdLst/>
              <a:ahLst/>
              <a:cxnLst/>
              <a:rect l="l" t="t" r="r" b="b"/>
              <a:pathLst>
                <a:path w="2860316" h="381469">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id="22" name="TextBox 22"/>
            <p:cNvSpPr txBox="1"/>
            <p:nvPr/>
          </p:nvSpPr>
          <p:spPr>
            <a:xfrm>
              <a:off x="0" y="-38100"/>
              <a:ext cx="2860316" cy="419569"/>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11286475" y="3544627"/>
            <a:ext cx="4514368" cy="490855"/>
          </a:xfrm>
          <a:prstGeom prst="rect">
            <a:avLst/>
          </a:prstGeom>
        </p:spPr>
        <p:txBody>
          <a:bodyPr lIns="0" tIns="0" rIns="0" bIns="0" rtlCol="0" anchor="t">
            <a:spAutoFit/>
          </a:bodyPr>
          <a:lstStyle/>
          <a:p>
            <a:pPr algn="ctr">
              <a:lnSpc>
                <a:spcPts val="3919"/>
              </a:lnSpc>
            </a:pPr>
            <a:r>
              <a:rPr lang="en-US" sz="2799">
                <a:solidFill>
                  <a:srgbClr val="222366"/>
                </a:solidFill>
                <a:latin typeface="Public Sans Bold"/>
              </a:rPr>
              <a:t>Preprocessing</a:t>
            </a:r>
          </a:p>
        </p:txBody>
      </p:sp>
      <p:grpSp>
        <p:nvGrpSpPr>
          <p:cNvPr id="24" name="Group 24"/>
          <p:cNvGrpSpPr/>
          <p:nvPr/>
        </p:nvGrpSpPr>
        <p:grpSpPr>
          <a:xfrm>
            <a:off x="11155163" y="6799556"/>
            <a:ext cx="4794184" cy="639381"/>
            <a:chOff x="0" y="0"/>
            <a:chExt cx="2860316" cy="381469"/>
          </a:xfrm>
        </p:grpSpPr>
        <p:sp>
          <p:nvSpPr>
            <p:cNvPr id="25" name="Freeform 25"/>
            <p:cNvSpPr/>
            <p:nvPr/>
          </p:nvSpPr>
          <p:spPr>
            <a:xfrm>
              <a:off x="0" y="0"/>
              <a:ext cx="2860316" cy="381469"/>
            </a:xfrm>
            <a:custGeom>
              <a:avLst/>
              <a:gdLst/>
              <a:ahLst/>
              <a:cxnLst/>
              <a:rect l="l" t="t" r="r" b="b"/>
              <a:pathLst>
                <a:path w="2860316" h="381469">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id="26" name="TextBox 26"/>
            <p:cNvSpPr txBox="1"/>
            <p:nvPr/>
          </p:nvSpPr>
          <p:spPr>
            <a:xfrm>
              <a:off x="0" y="-38100"/>
              <a:ext cx="2860316" cy="419569"/>
            </a:xfrm>
            <a:prstGeom prst="rect">
              <a:avLst/>
            </a:prstGeom>
          </p:spPr>
          <p:txBody>
            <a:bodyPr lIns="50800" tIns="50800" rIns="50800" bIns="50800" rtlCol="0" anchor="ctr"/>
            <a:lstStyle/>
            <a:p>
              <a:pPr algn="ctr">
                <a:lnSpc>
                  <a:spcPts val="2659"/>
                </a:lnSpc>
              </a:pPr>
              <a:endParaRPr/>
            </a:p>
          </p:txBody>
        </p:sp>
      </p:grpSp>
      <p:sp>
        <p:nvSpPr>
          <p:cNvPr id="27" name="TextBox 27"/>
          <p:cNvSpPr txBox="1"/>
          <p:nvPr/>
        </p:nvSpPr>
        <p:spPr>
          <a:xfrm>
            <a:off x="11286475" y="6824021"/>
            <a:ext cx="4514368" cy="490855"/>
          </a:xfrm>
          <a:prstGeom prst="rect">
            <a:avLst/>
          </a:prstGeom>
        </p:spPr>
        <p:txBody>
          <a:bodyPr lIns="0" tIns="0" rIns="0" bIns="0" rtlCol="0" anchor="t">
            <a:spAutoFit/>
          </a:bodyPr>
          <a:lstStyle/>
          <a:p>
            <a:pPr algn="ctr">
              <a:lnSpc>
                <a:spcPts val="3919"/>
              </a:lnSpc>
            </a:pPr>
            <a:r>
              <a:rPr lang="en-US" sz="2799">
                <a:solidFill>
                  <a:srgbClr val="222366"/>
                </a:solidFill>
                <a:latin typeface="Public Sans Bold"/>
              </a:rPr>
              <a:t>Splitting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305252" y="8670689"/>
            <a:ext cx="2226371" cy="2183842"/>
          </a:xfrm>
          <a:custGeom>
            <a:avLst/>
            <a:gdLst/>
            <a:ahLst/>
            <a:cxnLst/>
            <a:rect l="l" t="t" r="r" b="b"/>
            <a:pathLst>
              <a:path w="2226371" h="2183842">
                <a:moveTo>
                  <a:pt x="0" y="0"/>
                </a:moveTo>
                <a:lnTo>
                  <a:pt x="2226371" y="0"/>
                </a:lnTo>
                <a:lnTo>
                  <a:pt x="2226371" y="2183843"/>
                </a:lnTo>
                <a:lnTo>
                  <a:pt x="0" y="218384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17523018" y="4501856"/>
            <a:ext cx="2481315" cy="2433916"/>
          </a:xfrm>
          <a:custGeom>
            <a:avLst/>
            <a:gdLst/>
            <a:ahLst/>
            <a:cxnLst/>
            <a:rect l="l" t="t" r="r" b="b"/>
            <a:pathLst>
              <a:path w="2481315" h="2433916">
                <a:moveTo>
                  <a:pt x="0" y="0"/>
                </a:moveTo>
                <a:lnTo>
                  <a:pt x="2481314" y="0"/>
                </a:lnTo>
                <a:lnTo>
                  <a:pt x="2481314" y="2433916"/>
                </a:lnTo>
                <a:lnTo>
                  <a:pt x="0" y="24339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a:off x="394261" y="2685006"/>
            <a:ext cx="5645977" cy="3287060"/>
            <a:chOff x="0" y="0"/>
            <a:chExt cx="655225" cy="381469"/>
          </a:xfrm>
        </p:grpSpPr>
        <p:sp>
          <p:nvSpPr>
            <p:cNvPr id="5" name="Freeform 5"/>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sp>
        <p:sp>
          <p:nvSpPr>
            <p:cNvPr id="6" name="TextBox 6"/>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394261" y="6475550"/>
            <a:ext cx="5645977" cy="3287060"/>
            <a:chOff x="0" y="0"/>
            <a:chExt cx="655225" cy="381469"/>
          </a:xfrm>
        </p:grpSpPr>
        <p:sp>
          <p:nvSpPr>
            <p:cNvPr id="8" name="Freeform 8"/>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sp>
        <p:sp>
          <p:nvSpPr>
            <p:cNvPr id="9" name="TextBox 9"/>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6263100" y="2685006"/>
            <a:ext cx="5645977" cy="3287060"/>
            <a:chOff x="0" y="0"/>
            <a:chExt cx="655225" cy="381469"/>
          </a:xfrm>
        </p:grpSpPr>
        <p:sp>
          <p:nvSpPr>
            <p:cNvPr id="11" name="Freeform 11"/>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sp>
        <p:sp>
          <p:nvSpPr>
            <p:cNvPr id="12" name="TextBox 12"/>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6263100" y="6475550"/>
            <a:ext cx="5645977" cy="3287060"/>
            <a:chOff x="0" y="0"/>
            <a:chExt cx="655225" cy="381469"/>
          </a:xfrm>
        </p:grpSpPr>
        <p:sp>
          <p:nvSpPr>
            <p:cNvPr id="14" name="Freeform 14"/>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sp>
        <p:sp>
          <p:nvSpPr>
            <p:cNvPr id="15" name="TextBox 15"/>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1306477" y="2341371"/>
            <a:ext cx="3821545" cy="687269"/>
            <a:chOff x="0" y="0"/>
            <a:chExt cx="2121149" cy="381469"/>
          </a:xfrm>
        </p:grpSpPr>
        <p:sp>
          <p:nvSpPr>
            <p:cNvPr id="17" name="Freeform 17"/>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id="18" name="TextBox 18"/>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7175316" y="2341371"/>
            <a:ext cx="3821545" cy="687269"/>
            <a:chOff x="0" y="0"/>
            <a:chExt cx="2121149" cy="381469"/>
          </a:xfrm>
        </p:grpSpPr>
        <p:sp>
          <p:nvSpPr>
            <p:cNvPr id="20" name="Freeform 20"/>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id="21" name="TextBox 21"/>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1306477" y="6248503"/>
            <a:ext cx="3821545" cy="687269"/>
            <a:chOff x="0" y="0"/>
            <a:chExt cx="2121149" cy="381469"/>
          </a:xfrm>
        </p:grpSpPr>
        <p:sp>
          <p:nvSpPr>
            <p:cNvPr id="23" name="Freeform 23"/>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id="24" name="TextBox 24"/>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25" name="Group 25"/>
          <p:cNvGrpSpPr/>
          <p:nvPr/>
        </p:nvGrpSpPr>
        <p:grpSpPr>
          <a:xfrm>
            <a:off x="7175316" y="6248503"/>
            <a:ext cx="3821545" cy="687269"/>
            <a:chOff x="0" y="0"/>
            <a:chExt cx="2121149" cy="381469"/>
          </a:xfrm>
        </p:grpSpPr>
        <p:sp>
          <p:nvSpPr>
            <p:cNvPr id="26" name="Freeform 26"/>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id="27" name="TextBox 27"/>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28" name="Group 28"/>
          <p:cNvGrpSpPr/>
          <p:nvPr/>
        </p:nvGrpSpPr>
        <p:grpSpPr>
          <a:xfrm>
            <a:off x="12184823" y="2685006"/>
            <a:ext cx="5645977" cy="3287060"/>
            <a:chOff x="0" y="0"/>
            <a:chExt cx="655225" cy="381469"/>
          </a:xfrm>
        </p:grpSpPr>
        <p:sp>
          <p:nvSpPr>
            <p:cNvPr id="29" name="Freeform 29"/>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sp>
        <p:sp>
          <p:nvSpPr>
            <p:cNvPr id="30" name="TextBox 30"/>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31" name="Group 31"/>
          <p:cNvGrpSpPr/>
          <p:nvPr/>
        </p:nvGrpSpPr>
        <p:grpSpPr>
          <a:xfrm>
            <a:off x="12184823" y="6475550"/>
            <a:ext cx="5645977" cy="3287060"/>
            <a:chOff x="0" y="0"/>
            <a:chExt cx="655225" cy="381469"/>
          </a:xfrm>
        </p:grpSpPr>
        <p:sp>
          <p:nvSpPr>
            <p:cNvPr id="32" name="Freeform 32"/>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sp>
        <p:sp>
          <p:nvSpPr>
            <p:cNvPr id="33" name="TextBox 33"/>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34" name="Group 34"/>
          <p:cNvGrpSpPr/>
          <p:nvPr/>
        </p:nvGrpSpPr>
        <p:grpSpPr>
          <a:xfrm>
            <a:off x="13097039" y="2341371"/>
            <a:ext cx="3821545" cy="687269"/>
            <a:chOff x="0" y="0"/>
            <a:chExt cx="2121149" cy="381469"/>
          </a:xfrm>
        </p:grpSpPr>
        <p:sp>
          <p:nvSpPr>
            <p:cNvPr id="35" name="Freeform 35"/>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id="36" name="TextBox 36"/>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37" name="Group 37"/>
          <p:cNvGrpSpPr/>
          <p:nvPr/>
        </p:nvGrpSpPr>
        <p:grpSpPr>
          <a:xfrm>
            <a:off x="13097039" y="6248503"/>
            <a:ext cx="3821545" cy="687269"/>
            <a:chOff x="0" y="0"/>
            <a:chExt cx="2121149" cy="381469"/>
          </a:xfrm>
        </p:grpSpPr>
        <p:sp>
          <p:nvSpPr>
            <p:cNvPr id="38" name="Freeform 38"/>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id="39" name="TextBox 39"/>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sp>
        <p:nvSpPr>
          <p:cNvPr id="40" name="Freeform 40"/>
          <p:cNvSpPr/>
          <p:nvPr/>
        </p:nvSpPr>
        <p:spPr>
          <a:xfrm rot="-829265">
            <a:off x="694452" y="647318"/>
            <a:ext cx="1224051" cy="1204021"/>
          </a:xfrm>
          <a:custGeom>
            <a:avLst/>
            <a:gdLst/>
            <a:ahLst/>
            <a:cxnLst/>
            <a:rect l="l" t="t" r="r" b="b"/>
            <a:pathLst>
              <a:path w="1224051" h="1204021">
                <a:moveTo>
                  <a:pt x="0" y="0"/>
                </a:moveTo>
                <a:lnTo>
                  <a:pt x="1224051" y="0"/>
                </a:lnTo>
                <a:lnTo>
                  <a:pt x="1224051" y="1204021"/>
                </a:lnTo>
                <a:lnTo>
                  <a:pt x="0" y="120402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1" name="TextBox 41"/>
          <p:cNvSpPr txBox="1"/>
          <p:nvPr/>
        </p:nvSpPr>
        <p:spPr>
          <a:xfrm>
            <a:off x="921119" y="3741242"/>
            <a:ext cx="4592262" cy="930827"/>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Trained a logistic regression model as a baseline model</a:t>
            </a:r>
          </a:p>
        </p:txBody>
      </p:sp>
      <p:sp>
        <p:nvSpPr>
          <p:cNvPr id="42" name="TextBox 42"/>
          <p:cNvSpPr txBox="1"/>
          <p:nvPr/>
        </p:nvSpPr>
        <p:spPr>
          <a:xfrm>
            <a:off x="6789957" y="3340663"/>
            <a:ext cx="4592262" cy="1906612"/>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Implemented a random forest classifier to capture non-linear relationships between features</a:t>
            </a:r>
          </a:p>
        </p:txBody>
      </p:sp>
      <p:sp>
        <p:nvSpPr>
          <p:cNvPr id="43" name="TextBox 43"/>
          <p:cNvSpPr txBox="1"/>
          <p:nvPr/>
        </p:nvSpPr>
        <p:spPr>
          <a:xfrm>
            <a:off x="921119" y="7307247"/>
            <a:ext cx="4592262" cy="2393925"/>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Employed SVM with different kernels to find the best separating hyperplane. (Chosen Kernel:</a:t>
            </a:r>
          </a:p>
          <a:p>
            <a:pPr algn="ctr">
              <a:lnSpc>
                <a:spcPts val="3762"/>
              </a:lnSpc>
            </a:pPr>
            <a:r>
              <a:rPr lang="en-GB" sz="2687" dirty="0">
                <a:solidFill>
                  <a:srgbClr val="222366"/>
                </a:solidFill>
                <a:latin typeface="Public Sans"/>
              </a:rPr>
              <a:t>Linear )</a:t>
            </a:r>
          </a:p>
        </p:txBody>
      </p:sp>
      <p:sp>
        <p:nvSpPr>
          <p:cNvPr id="44" name="TextBox 44"/>
          <p:cNvSpPr txBox="1"/>
          <p:nvPr/>
        </p:nvSpPr>
        <p:spPr>
          <a:xfrm>
            <a:off x="6789957" y="7173897"/>
            <a:ext cx="4592262" cy="1906612"/>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Implemented KNN to classify data points based on the majority class of their nearest neighbours</a:t>
            </a:r>
          </a:p>
        </p:txBody>
      </p:sp>
      <p:sp>
        <p:nvSpPr>
          <p:cNvPr id="45" name="TextBox 45"/>
          <p:cNvSpPr txBox="1"/>
          <p:nvPr/>
        </p:nvSpPr>
        <p:spPr>
          <a:xfrm>
            <a:off x="1411149" y="2363137"/>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Logistic Regression</a:t>
            </a:r>
          </a:p>
        </p:txBody>
      </p:sp>
      <p:sp>
        <p:nvSpPr>
          <p:cNvPr id="46" name="TextBox 46"/>
          <p:cNvSpPr txBox="1"/>
          <p:nvPr/>
        </p:nvSpPr>
        <p:spPr>
          <a:xfrm>
            <a:off x="7279987" y="2363137"/>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Random Forest</a:t>
            </a:r>
          </a:p>
        </p:txBody>
      </p:sp>
      <p:sp>
        <p:nvSpPr>
          <p:cNvPr id="47" name="TextBox 47"/>
          <p:cNvSpPr txBox="1"/>
          <p:nvPr/>
        </p:nvSpPr>
        <p:spPr>
          <a:xfrm>
            <a:off x="1411149" y="6324491"/>
            <a:ext cx="3598497" cy="415043"/>
          </a:xfrm>
          <a:prstGeom prst="rect">
            <a:avLst/>
          </a:prstGeom>
        </p:spPr>
        <p:txBody>
          <a:bodyPr lIns="0" tIns="0" rIns="0" bIns="0" rtlCol="0" anchor="t">
            <a:spAutoFit/>
          </a:bodyPr>
          <a:lstStyle/>
          <a:p>
            <a:pPr algn="ctr">
              <a:lnSpc>
                <a:spcPts val="3373"/>
              </a:lnSpc>
            </a:pPr>
            <a:r>
              <a:rPr lang="en-US" sz="2409">
                <a:solidFill>
                  <a:srgbClr val="222366"/>
                </a:solidFill>
                <a:latin typeface="Public Sans Bold"/>
              </a:rPr>
              <a:t>Support Vector Machine</a:t>
            </a:r>
          </a:p>
        </p:txBody>
      </p:sp>
      <p:sp>
        <p:nvSpPr>
          <p:cNvPr id="48" name="TextBox 48"/>
          <p:cNvSpPr txBox="1"/>
          <p:nvPr/>
        </p:nvSpPr>
        <p:spPr>
          <a:xfrm>
            <a:off x="7279987" y="6324491"/>
            <a:ext cx="3598497" cy="464573"/>
          </a:xfrm>
          <a:prstGeom prst="rect">
            <a:avLst/>
          </a:prstGeom>
        </p:spPr>
        <p:txBody>
          <a:bodyPr lIns="0" tIns="0" rIns="0" bIns="0" rtlCol="0" anchor="t">
            <a:spAutoFit/>
          </a:bodyPr>
          <a:lstStyle/>
          <a:p>
            <a:pPr algn="ctr">
              <a:lnSpc>
                <a:spcPts val="3793"/>
              </a:lnSpc>
            </a:pPr>
            <a:r>
              <a:rPr lang="en-US" sz="2709">
                <a:solidFill>
                  <a:srgbClr val="222366"/>
                </a:solidFill>
                <a:latin typeface="Public Sans Bold"/>
              </a:rPr>
              <a:t>K-Nearest Neighbors</a:t>
            </a:r>
          </a:p>
        </p:txBody>
      </p:sp>
      <p:sp>
        <p:nvSpPr>
          <p:cNvPr id="49" name="TextBox 49"/>
          <p:cNvSpPr txBox="1"/>
          <p:nvPr/>
        </p:nvSpPr>
        <p:spPr>
          <a:xfrm>
            <a:off x="1762406" y="557490"/>
            <a:ext cx="14763189"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Machine Learning Models</a:t>
            </a:r>
          </a:p>
        </p:txBody>
      </p:sp>
      <p:sp>
        <p:nvSpPr>
          <p:cNvPr id="50" name="TextBox 50"/>
          <p:cNvSpPr txBox="1"/>
          <p:nvPr/>
        </p:nvSpPr>
        <p:spPr>
          <a:xfrm>
            <a:off x="12711681" y="3435913"/>
            <a:ext cx="4592262" cy="1419299"/>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Built a decision tree classifier to understand the decision-making process</a:t>
            </a:r>
          </a:p>
        </p:txBody>
      </p:sp>
      <p:sp>
        <p:nvSpPr>
          <p:cNvPr id="51" name="TextBox 51"/>
          <p:cNvSpPr txBox="1"/>
          <p:nvPr/>
        </p:nvSpPr>
        <p:spPr>
          <a:xfrm>
            <a:off x="12711681" y="7042190"/>
            <a:ext cx="4592262" cy="2393925"/>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Constructed a  Neural Network with multiple hidden layers using TensorFlow &amp; optimised it using </a:t>
            </a:r>
            <a:r>
              <a:rPr lang="en-GB" sz="2687" dirty="0" err="1">
                <a:solidFill>
                  <a:srgbClr val="222366"/>
                </a:solidFill>
                <a:latin typeface="Public Sans"/>
              </a:rPr>
              <a:t>Keras</a:t>
            </a:r>
            <a:r>
              <a:rPr lang="en-GB" sz="2687" dirty="0">
                <a:solidFill>
                  <a:srgbClr val="222366"/>
                </a:solidFill>
                <a:latin typeface="Public Sans"/>
              </a:rPr>
              <a:t>-Tuner</a:t>
            </a:r>
          </a:p>
        </p:txBody>
      </p:sp>
      <p:sp>
        <p:nvSpPr>
          <p:cNvPr id="52" name="TextBox 52"/>
          <p:cNvSpPr txBox="1"/>
          <p:nvPr/>
        </p:nvSpPr>
        <p:spPr>
          <a:xfrm>
            <a:off x="13201710" y="2363137"/>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Decision Tree</a:t>
            </a:r>
          </a:p>
        </p:txBody>
      </p:sp>
      <p:sp>
        <p:nvSpPr>
          <p:cNvPr id="53" name="TextBox 53"/>
          <p:cNvSpPr txBox="1"/>
          <p:nvPr/>
        </p:nvSpPr>
        <p:spPr>
          <a:xfrm>
            <a:off x="13201710" y="6270269"/>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Neural Networks</a:t>
            </a:r>
          </a:p>
        </p:txBody>
      </p:sp>
      <p:sp>
        <p:nvSpPr>
          <p:cNvPr id="54" name="Freeform 54"/>
          <p:cNvSpPr/>
          <p:nvPr/>
        </p:nvSpPr>
        <p:spPr>
          <a:xfrm rot="814863">
            <a:off x="16482498" y="684374"/>
            <a:ext cx="1224051" cy="1204021"/>
          </a:xfrm>
          <a:custGeom>
            <a:avLst/>
            <a:gdLst/>
            <a:ahLst/>
            <a:cxnLst/>
            <a:rect l="l" t="t" r="r" b="b"/>
            <a:pathLst>
              <a:path w="1224051" h="1204021">
                <a:moveTo>
                  <a:pt x="0" y="0"/>
                </a:moveTo>
                <a:lnTo>
                  <a:pt x="1224051" y="0"/>
                </a:lnTo>
                <a:lnTo>
                  <a:pt x="1224051" y="1204020"/>
                </a:lnTo>
                <a:lnTo>
                  <a:pt x="0" y="120402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grpSp>
        <p:nvGrpSpPr>
          <p:cNvPr id="2" name="Group 2"/>
          <p:cNvGrpSpPr/>
          <p:nvPr/>
        </p:nvGrpSpPr>
        <p:grpSpPr>
          <a:xfrm>
            <a:off x="3857906" y="1657322"/>
            <a:ext cx="3821545" cy="687269"/>
            <a:chOff x="0" y="0"/>
            <a:chExt cx="2121149" cy="381469"/>
          </a:xfrm>
        </p:grpSpPr>
        <p:sp>
          <p:nvSpPr>
            <p:cNvPr id="3" name="Freeform 3"/>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id="4" name="TextBox 4"/>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857906" y="6005437"/>
            <a:ext cx="3821545" cy="687269"/>
            <a:chOff x="0" y="0"/>
            <a:chExt cx="2121149" cy="381469"/>
          </a:xfrm>
        </p:grpSpPr>
        <p:sp>
          <p:nvSpPr>
            <p:cNvPr id="6" name="Freeform 6"/>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id="7" name="TextBox 7"/>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3962577" y="2436397"/>
            <a:ext cx="10436048" cy="3343884"/>
          </a:xfrm>
          <a:custGeom>
            <a:avLst/>
            <a:gdLst/>
            <a:ahLst/>
            <a:cxnLst/>
            <a:rect l="l" t="t" r="r" b="b"/>
            <a:pathLst>
              <a:path w="10436048" h="3343884">
                <a:moveTo>
                  <a:pt x="0" y="0"/>
                </a:moveTo>
                <a:lnTo>
                  <a:pt x="10436048" y="0"/>
                </a:lnTo>
                <a:lnTo>
                  <a:pt x="10436048" y="3343884"/>
                </a:lnTo>
                <a:lnTo>
                  <a:pt x="0" y="3343884"/>
                </a:lnTo>
                <a:lnTo>
                  <a:pt x="0" y="0"/>
                </a:lnTo>
                <a:close/>
              </a:path>
            </a:pathLst>
          </a:custGeom>
          <a:blipFill>
            <a:blip r:embed="rId2"/>
            <a:stretch>
              <a:fillRect/>
            </a:stretch>
          </a:blipFill>
        </p:spPr>
      </p:sp>
      <p:sp>
        <p:nvSpPr>
          <p:cNvPr id="9" name="Freeform 9"/>
          <p:cNvSpPr/>
          <p:nvPr/>
        </p:nvSpPr>
        <p:spPr>
          <a:xfrm>
            <a:off x="4004012" y="6822163"/>
            <a:ext cx="10394613" cy="3369587"/>
          </a:xfrm>
          <a:custGeom>
            <a:avLst/>
            <a:gdLst/>
            <a:ahLst/>
            <a:cxnLst/>
            <a:rect l="l" t="t" r="r" b="b"/>
            <a:pathLst>
              <a:path w="10394613" h="3369587">
                <a:moveTo>
                  <a:pt x="0" y="0"/>
                </a:moveTo>
                <a:lnTo>
                  <a:pt x="10394613" y="0"/>
                </a:lnTo>
                <a:lnTo>
                  <a:pt x="10394613" y="3369587"/>
                </a:lnTo>
                <a:lnTo>
                  <a:pt x="0" y="3369587"/>
                </a:lnTo>
                <a:lnTo>
                  <a:pt x="0" y="0"/>
                </a:lnTo>
                <a:close/>
              </a:path>
            </a:pathLst>
          </a:custGeom>
          <a:blipFill>
            <a:blip r:embed="rId3"/>
            <a:stretch>
              <a:fillRect/>
            </a:stretch>
          </a:blipFill>
        </p:spPr>
      </p:sp>
      <p:sp>
        <p:nvSpPr>
          <p:cNvPr id="10" name="TextBox 10"/>
          <p:cNvSpPr txBox="1"/>
          <p:nvPr/>
        </p:nvSpPr>
        <p:spPr>
          <a:xfrm>
            <a:off x="1762406" y="271740"/>
            <a:ext cx="14763189"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Model Results &amp; Evaluation</a:t>
            </a:r>
          </a:p>
        </p:txBody>
      </p:sp>
      <p:sp>
        <p:nvSpPr>
          <p:cNvPr id="11" name="TextBox 11"/>
          <p:cNvSpPr txBox="1"/>
          <p:nvPr/>
        </p:nvSpPr>
        <p:spPr>
          <a:xfrm>
            <a:off x="3962577" y="1679088"/>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Logistic Regression</a:t>
            </a:r>
          </a:p>
        </p:txBody>
      </p:sp>
      <p:sp>
        <p:nvSpPr>
          <p:cNvPr id="12" name="TextBox 12"/>
          <p:cNvSpPr txBox="1"/>
          <p:nvPr/>
        </p:nvSpPr>
        <p:spPr>
          <a:xfrm>
            <a:off x="3962577" y="6027204"/>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Random Forest</a:t>
            </a:r>
          </a:p>
        </p:txBody>
      </p:sp>
      <p:sp>
        <p:nvSpPr>
          <p:cNvPr id="13" name="Freeform 13"/>
          <p:cNvSpPr/>
          <p:nvPr/>
        </p:nvSpPr>
        <p:spPr>
          <a:xfrm>
            <a:off x="1028700" y="8189346"/>
            <a:ext cx="2168627" cy="2097654"/>
          </a:xfrm>
          <a:custGeom>
            <a:avLst/>
            <a:gdLst/>
            <a:ahLst/>
            <a:cxnLst/>
            <a:rect l="l" t="t" r="r" b="b"/>
            <a:pathLst>
              <a:path w="2168627" h="2097654">
                <a:moveTo>
                  <a:pt x="0" y="0"/>
                </a:moveTo>
                <a:lnTo>
                  <a:pt x="2168627" y="0"/>
                </a:lnTo>
                <a:lnTo>
                  <a:pt x="2168627" y="2097654"/>
                </a:lnTo>
                <a:lnTo>
                  <a:pt x="0" y="20976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TextBox 2"/>
          <p:cNvSpPr txBox="1"/>
          <p:nvPr/>
        </p:nvSpPr>
        <p:spPr>
          <a:xfrm>
            <a:off x="1762406" y="271740"/>
            <a:ext cx="14763189"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Model Results &amp; Evaluation</a:t>
            </a:r>
          </a:p>
        </p:txBody>
      </p:sp>
      <p:grpSp>
        <p:nvGrpSpPr>
          <p:cNvPr id="3" name="Group 3"/>
          <p:cNvGrpSpPr/>
          <p:nvPr/>
        </p:nvGrpSpPr>
        <p:grpSpPr>
          <a:xfrm>
            <a:off x="3857906" y="1657322"/>
            <a:ext cx="3821545" cy="687269"/>
            <a:chOff x="0" y="0"/>
            <a:chExt cx="2121149" cy="381469"/>
          </a:xfrm>
        </p:grpSpPr>
        <p:sp>
          <p:nvSpPr>
            <p:cNvPr id="4" name="Freeform 4"/>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id="5" name="TextBox 5"/>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3962577" y="1679088"/>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Decision Tree</a:t>
            </a:r>
          </a:p>
        </p:txBody>
      </p:sp>
      <p:grpSp>
        <p:nvGrpSpPr>
          <p:cNvPr id="7" name="Group 7"/>
          <p:cNvGrpSpPr/>
          <p:nvPr/>
        </p:nvGrpSpPr>
        <p:grpSpPr>
          <a:xfrm>
            <a:off x="3857906" y="6005437"/>
            <a:ext cx="3821545" cy="687269"/>
            <a:chOff x="0" y="0"/>
            <a:chExt cx="2121149" cy="381469"/>
          </a:xfrm>
        </p:grpSpPr>
        <p:sp>
          <p:nvSpPr>
            <p:cNvPr id="8" name="Freeform 8"/>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id="9" name="TextBox 9"/>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3962577" y="6093879"/>
            <a:ext cx="3598497" cy="415043"/>
          </a:xfrm>
          <a:prstGeom prst="rect">
            <a:avLst/>
          </a:prstGeom>
        </p:spPr>
        <p:txBody>
          <a:bodyPr lIns="0" tIns="0" rIns="0" bIns="0" rtlCol="0" anchor="t">
            <a:spAutoFit/>
          </a:bodyPr>
          <a:lstStyle/>
          <a:p>
            <a:pPr algn="ctr">
              <a:lnSpc>
                <a:spcPts val="3373"/>
              </a:lnSpc>
            </a:pPr>
            <a:r>
              <a:rPr lang="en-US" sz="2409">
                <a:solidFill>
                  <a:srgbClr val="222366"/>
                </a:solidFill>
                <a:latin typeface="Public Sans Bold"/>
              </a:rPr>
              <a:t>Support Vector Machine</a:t>
            </a:r>
          </a:p>
        </p:txBody>
      </p:sp>
      <p:sp>
        <p:nvSpPr>
          <p:cNvPr id="11" name="Freeform 11"/>
          <p:cNvSpPr/>
          <p:nvPr/>
        </p:nvSpPr>
        <p:spPr>
          <a:xfrm>
            <a:off x="3975437" y="2426872"/>
            <a:ext cx="10394613" cy="3412898"/>
          </a:xfrm>
          <a:custGeom>
            <a:avLst/>
            <a:gdLst/>
            <a:ahLst/>
            <a:cxnLst/>
            <a:rect l="l" t="t" r="r" b="b"/>
            <a:pathLst>
              <a:path w="10394613" h="3412898">
                <a:moveTo>
                  <a:pt x="0" y="0"/>
                </a:moveTo>
                <a:lnTo>
                  <a:pt x="10394613" y="0"/>
                </a:lnTo>
                <a:lnTo>
                  <a:pt x="10394613" y="3412898"/>
                </a:lnTo>
                <a:lnTo>
                  <a:pt x="0" y="3412898"/>
                </a:lnTo>
                <a:lnTo>
                  <a:pt x="0" y="0"/>
                </a:lnTo>
                <a:close/>
              </a:path>
            </a:pathLst>
          </a:custGeom>
          <a:blipFill>
            <a:blip r:embed="rId2"/>
            <a:stretch>
              <a:fillRect/>
            </a:stretch>
          </a:blipFill>
        </p:spPr>
      </p:sp>
      <p:sp>
        <p:nvSpPr>
          <p:cNvPr id="12" name="Freeform 12"/>
          <p:cNvSpPr/>
          <p:nvPr/>
        </p:nvSpPr>
        <p:spPr>
          <a:xfrm>
            <a:off x="4004012" y="6835582"/>
            <a:ext cx="10394613" cy="3356594"/>
          </a:xfrm>
          <a:custGeom>
            <a:avLst/>
            <a:gdLst/>
            <a:ahLst/>
            <a:cxnLst/>
            <a:rect l="l" t="t" r="r" b="b"/>
            <a:pathLst>
              <a:path w="10394613" h="3356594">
                <a:moveTo>
                  <a:pt x="0" y="0"/>
                </a:moveTo>
                <a:lnTo>
                  <a:pt x="10394613" y="0"/>
                </a:lnTo>
                <a:lnTo>
                  <a:pt x="10394613" y="3356593"/>
                </a:lnTo>
                <a:lnTo>
                  <a:pt x="0" y="3356593"/>
                </a:lnTo>
                <a:lnTo>
                  <a:pt x="0" y="0"/>
                </a:lnTo>
                <a:close/>
              </a:path>
            </a:pathLst>
          </a:custGeom>
          <a:blipFill>
            <a:blip r:embed="rId3"/>
            <a:stretch>
              <a:fillRect/>
            </a:stretch>
          </a:blipFill>
        </p:spPr>
      </p:sp>
      <p:sp>
        <p:nvSpPr>
          <p:cNvPr id="13" name="Freeform 13"/>
          <p:cNvSpPr/>
          <p:nvPr/>
        </p:nvSpPr>
        <p:spPr>
          <a:xfrm>
            <a:off x="1028700" y="8189346"/>
            <a:ext cx="2168627" cy="2097654"/>
          </a:xfrm>
          <a:custGeom>
            <a:avLst/>
            <a:gdLst/>
            <a:ahLst/>
            <a:cxnLst/>
            <a:rect l="l" t="t" r="r" b="b"/>
            <a:pathLst>
              <a:path w="2168627" h="2097654">
                <a:moveTo>
                  <a:pt x="0" y="0"/>
                </a:moveTo>
                <a:lnTo>
                  <a:pt x="2168627" y="0"/>
                </a:lnTo>
                <a:lnTo>
                  <a:pt x="2168627" y="2097654"/>
                </a:lnTo>
                <a:lnTo>
                  <a:pt x="0" y="20976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grpSp>
        <p:nvGrpSpPr>
          <p:cNvPr id="2" name="Group 2"/>
          <p:cNvGrpSpPr/>
          <p:nvPr/>
        </p:nvGrpSpPr>
        <p:grpSpPr>
          <a:xfrm>
            <a:off x="3857906" y="1657322"/>
            <a:ext cx="3821545" cy="687269"/>
            <a:chOff x="0" y="0"/>
            <a:chExt cx="2121149" cy="381469"/>
          </a:xfrm>
        </p:grpSpPr>
        <p:sp>
          <p:nvSpPr>
            <p:cNvPr id="3" name="Freeform 3"/>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id="4" name="TextBox 4"/>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857906" y="6005437"/>
            <a:ext cx="3821545" cy="687269"/>
            <a:chOff x="0" y="0"/>
            <a:chExt cx="2121149" cy="381469"/>
          </a:xfrm>
        </p:grpSpPr>
        <p:sp>
          <p:nvSpPr>
            <p:cNvPr id="6" name="Freeform 6"/>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id="7" name="TextBox 7"/>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3962577" y="2436397"/>
            <a:ext cx="10436048" cy="3387367"/>
          </a:xfrm>
          <a:custGeom>
            <a:avLst/>
            <a:gdLst/>
            <a:ahLst/>
            <a:cxnLst/>
            <a:rect l="l" t="t" r="r" b="b"/>
            <a:pathLst>
              <a:path w="10436048" h="3387367">
                <a:moveTo>
                  <a:pt x="0" y="0"/>
                </a:moveTo>
                <a:lnTo>
                  <a:pt x="10436048" y="0"/>
                </a:lnTo>
                <a:lnTo>
                  <a:pt x="10436048" y="3387368"/>
                </a:lnTo>
                <a:lnTo>
                  <a:pt x="0" y="3387368"/>
                </a:lnTo>
                <a:lnTo>
                  <a:pt x="0" y="0"/>
                </a:lnTo>
                <a:close/>
              </a:path>
            </a:pathLst>
          </a:custGeom>
          <a:blipFill>
            <a:blip r:embed="rId2"/>
            <a:stretch>
              <a:fillRect/>
            </a:stretch>
          </a:blipFill>
        </p:spPr>
      </p:sp>
      <p:sp>
        <p:nvSpPr>
          <p:cNvPr id="9" name="Freeform 9"/>
          <p:cNvSpPr/>
          <p:nvPr/>
        </p:nvSpPr>
        <p:spPr>
          <a:xfrm>
            <a:off x="7842467" y="6787957"/>
            <a:ext cx="3370131" cy="3340440"/>
          </a:xfrm>
          <a:custGeom>
            <a:avLst/>
            <a:gdLst/>
            <a:ahLst/>
            <a:cxnLst/>
            <a:rect l="l" t="t" r="r" b="b"/>
            <a:pathLst>
              <a:path w="3370131" h="2112019">
                <a:moveTo>
                  <a:pt x="0" y="0"/>
                </a:moveTo>
                <a:lnTo>
                  <a:pt x="3370131" y="0"/>
                </a:lnTo>
                <a:lnTo>
                  <a:pt x="3370131" y="2112018"/>
                </a:lnTo>
                <a:lnTo>
                  <a:pt x="0" y="2112018"/>
                </a:lnTo>
                <a:lnTo>
                  <a:pt x="0" y="0"/>
                </a:lnTo>
                <a:close/>
              </a:path>
            </a:pathLst>
          </a:custGeom>
          <a:blipFill>
            <a:blip r:embed="rId3"/>
            <a:stretch>
              <a:fillRect/>
            </a:stretch>
          </a:blipFill>
        </p:spPr>
      </p:sp>
      <p:sp>
        <p:nvSpPr>
          <p:cNvPr id="10" name="Freeform 10"/>
          <p:cNvSpPr/>
          <p:nvPr/>
        </p:nvSpPr>
        <p:spPr>
          <a:xfrm>
            <a:off x="11212598" y="6787957"/>
            <a:ext cx="3338918" cy="3340440"/>
          </a:xfrm>
          <a:custGeom>
            <a:avLst/>
            <a:gdLst/>
            <a:ahLst/>
            <a:cxnLst/>
            <a:rect l="l" t="t" r="r" b="b"/>
            <a:pathLst>
              <a:path w="3338918" h="2112019">
                <a:moveTo>
                  <a:pt x="0" y="0"/>
                </a:moveTo>
                <a:lnTo>
                  <a:pt x="3338917" y="0"/>
                </a:lnTo>
                <a:lnTo>
                  <a:pt x="3338917" y="2112018"/>
                </a:lnTo>
                <a:lnTo>
                  <a:pt x="0" y="2112018"/>
                </a:lnTo>
                <a:lnTo>
                  <a:pt x="0" y="0"/>
                </a:lnTo>
                <a:close/>
              </a:path>
            </a:pathLst>
          </a:custGeom>
          <a:blipFill>
            <a:blip r:embed="rId4"/>
            <a:stretch>
              <a:fillRect/>
            </a:stretch>
          </a:blipFill>
        </p:spPr>
      </p:sp>
      <p:sp>
        <p:nvSpPr>
          <p:cNvPr id="11" name="Freeform 11"/>
          <p:cNvSpPr/>
          <p:nvPr/>
        </p:nvSpPr>
        <p:spPr>
          <a:xfrm>
            <a:off x="1028700" y="8189346"/>
            <a:ext cx="2168627" cy="2097654"/>
          </a:xfrm>
          <a:custGeom>
            <a:avLst/>
            <a:gdLst/>
            <a:ahLst/>
            <a:cxnLst/>
            <a:rect l="l" t="t" r="r" b="b"/>
            <a:pathLst>
              <a:path w="2168627" h="2097654">
                <a:moveTo>
                  <a:pt x="0" y="0"/>
                </a:moveTo>
                <a:lnTo>
                  <a:pt x="2168627" y="0"/>
                </a:lnTo>
                <a:lnTo>
                  <a:pt x="2168627" y="2097654"/>
                </a:lnTo>
                <a:lnTo>
                  <a:pt x="0" y="209765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2" name="Freeform 12"/>
          <p:cNvSpPr/>
          <p:nvPr/>
        </p:nvSpPr>
        <p:spPr>
          <a:xfrm>
            <a:off x="3962577" y="6787957"/>
            <a:ext cx="3879890" cy="3340440"/>
          </a:xfrm>
          <a:custGeom>
            <a:avLst/>
            <a:gdLst/>
            <a:ahLst/>
            <a:cxnLst/>
            <a:rect l="l" t="t" r="r" b="b"/>
            <a:pathLst>
              <a:path w="3879890" h="3340440">
                <a:moveTo>
                  <a:pt x="0" y="0"/>
                </a:moveTo>
                <a:lnTo>
                  <a:pt x="3879890" y="0"/>
                </a:lnTo>
                <a:lnTo>
                  <a:pt x="3879890" y="3340440"/>
                </a:lnTo>
                <a:lnTo>
                  <a:pt x="0" y="3340440"/>
                </a:lnTo>
                <a:lnTo>
                  <a:pt x="0" y="0"/>
                </a:lnTo>
                <a:close/>
              </a:path>
            </a:pathLst>
          </a:custGeom>
          <a:blipFill>
            <a:blip r:embed="rId7"/>
            <a:stretch>
              <a:fillRect l="-82837" t="-38684" r="-60484" b="-11602"/>
            </a:stretch>
          </a:blipFill>
        </p:spPr>
      </p:sp>
      <p:sp>
        <p:nvSpPr>
          <p:cNvPr id="13" name="TextBox 13"/>
          <p:cNvSpPr txBox="1"/>
          <p:nvPr/>
        </p:nvSpPr>
        <p:spPr>
          <a:xfrm>
            <a:off x="1771931" y="271740"/>
            <a:ext cx="14763189"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Model Results &amp; Evaluation</a:t>
            </a:r>
          </a:p>
        </p:txBody>
      </p:sp>
      <p:sp>
        <p:nvSpPr>
          <p:cNvPr id="14" name="TextBox 14"/>
          <p:cNvSpPr txBox="1"/>
          <p:nvPr/>
        </p:nvSpPr>
        <p:spPr>
          <a:xfrm>
            <a:off x="3962577" y="1707663"/>
            <a:ext cx="3598497" cy="457588"/>
          </a:xfrm>
          <a:prstGeom prst="rect">
            <a:avLst/>
          </a:prstGeom>
        </p:spPr>
        <p:txBody>
          <a:bodyPr lIns="0" tIns="0" rIns="0" bIns="0" rtlCol="0" anchor="t">
            <a:spAutoFit/>
          </a:bodyPr>
          <a:lstStyle/>
          <a:p>
            <a:pPr algn="ctr">
              <a:lnSpc>
                <a:spcPts val="3653"/>
              </a:lnSpc>
            </a:pPr>
            <a:r>
              <a:rPr lang="en-US" sz="2609">
                <a:solidFill>
                  <a:srgbClr val="222366"/>
                </a:solidFill>
                <a:latin typeface="Public Sans Bold"/>
              </a:rPr>
              <a:t>K-Nearest Neighbors</a:t>
            </a:r>
          </a:p>
        </p:txBody>
      </p:sp>
      <p:sp>
        <p:nvSpPr>
          <p:cNvPr id="15" name="TextBox 15"/>
          <p:cNvSpPr txBox="1"/>
          <p:nvPr/>
        </p:nvSpPr>
        <p:spPr>
          <a:xfrm>
            <a:off x="3962577" y="6027204"/>
            <a:ext cx="3598497" cy="492635"/>
          </a:xfrm>
          <a:prstGeom prst="rect">
            <a:avLst/>
          </a:prstGeom>
        </p:spPr>
        <p:txBody>
          <a:bodyPr lIns="0" tIns="0" rIns="0" bIns="0" rtlCol="0" anchor="t">
            <a:spAutoFit/>
          </a:bodyPr>
          <a:lstStyle/>
          <a:p>
            <a:pPr algn="ctr">
              <a:lnSpc>
                <a:spcPts val="4213"/>
              </a:lnSpc>
            </a:pPr>
            <a:r>
              <a:rPr lang="en-US" sz="3009" dirty="0">
                <a:solidFill>
                  <a:srgbClr val="222366"/>
                </a:solidFill>
                <a:latin typeface="Public Sans Bold"/>
              </a:rPr>
              <a:t>Neural Network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8839200" y="-671355"/>
            <a:ext cx="8610599" cy="11629710"/>
          </a:xfrm>
          <a:custGeom>
            <a:avLst/>
            <a:gdLst/>
            <a:ahLst/>
            <a:cxnLst/>
            <a:rect l="l" t="t" r="r" b="b"/>
            <a:pathLst>
              <a:path w="7399403" h="11629710">
                <a:moveTo>
                  <a:pt x="0" y="0"/>
                </a:moveTo>
                <a:lnTo>
                  <a:pt x="7399403" y="0"/>
                </a:lnTo>
                <a:lnTo>
                  <a:pt x="7399403" y="11629710"/>
                </a:lnTo>
                <a:lnTo>
                  <a:pt x="0" y="116297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3" name="Group 3"/>
          <p:cNvGrpSpPr/>
          <p:nvPr/>
        </p:nvGrpSpPr>
        <p:grpSpPr>
          <a:xfrm>
            <a:off x="9806160" y="1153875"/>
            <a:ext cx="6528878" cy="8280195"/>
            <a:chOff x="0" y="0"/>
            <a:chExt cx="812800" cy="1181928"/>
          </a:xfrm>
        </p:grpSpPr>
        <p:sp>
          <p:nvSpPr>
            <p:cNvPr id="4" name="Freeform 4"/>
            <p:cNvSpPr/>
            <p:nvPr/>
          </p:nvSpPr>
          <p:spPr>
            <a:xfrm>
              <a:off x="0" y="0"/>
              <a:ext cx="812800" cy="1181927"/>
            </a:xfrm>
            <a:custGeom>
              <a:avLst/>
              <a:gdLst/>
              <a:ahLst/>
              <a:cxnLst/>
              <a:rect l="l" t="t" r="r" b="b"/>
              <a:pathLst>
                <a:path w="812800" h="1181927">
                  <a:moveTo>
                    <a:pt x="0" y="0"/>
                  </a:moveTo>
                  <a:lnTo>
                    <a:pt x="812800" y="0"/>
                  </a:lnTo>
                  <a:lnTo>
                    <a:pt x="812800" y="1181927"/>
                  </a:lnTo>
                  <a:lnTo>
                    <a:pt x="0" y="1181927"/>
                  </a:lnTo>
                  <a:close/>
                </a:path>
              </a:pathLst>
            </a:custGeom>
            <a:solidFill>
              <a:srgbClr val="E9EAF6"/>
            </a:solidFill>
          </p:spPr>
        </p:sp>
        <p:sp>
          <p:nvSpPr>
            <p:cNvPr id="5" name="TextBox 5"/>
            <p:cNvSpPr txBox="1"/>
            <p:nvPr/>
          </p:nvSpPr>
          <p:spPr>
            <a:xfrm>
              <a:off x="0" y="-38100"/>
              <a:ext cx="812800" cy="1220028"/>
            </a:xfrm>
            <a:prstGeom prst="rect">
              <a:avLst/>
            </a:prstGeom>
          </p:spPr>
          <p:txBody>
            <a:bodyPr lIns="50800" tIns="50800" rIns="50800" bIns="50800" rtlCol="0" anchor="ctr"/>
            <a:lstStyle/>
            <a:p>
              <a:pPr algn="ctr">
                <a:lnSpc>
                  <a:spcPts val="2659"/>
                </a:lnSpc>
                <a:spcBef>
                  <a:spcPct val="0"/>
                </a:spcBef>
              </a:pPr>
              <a:endParaRPr/>
            </a:p>
          </p:txBody>
        </p:sp>
      </p:grpSp>
      <p:graphicFrame>
        <p:nvGraphicFramePr>
          <p:cNvPr id="6" name="Table 6"/>
          <p:cNvGraphicFramePr>
            <a:graphicFrameLocks noGrp="1"/>
          </p:cNvGraphicFramePr>
          <p:nvPr>
            <p:extLst>
              <p:ext uri="{D42A27DB-BD31-4B8C-83A1-F6EECF244321}">
                <p14:modId xmlns:p14="http://schemas.microsoft.com/office/powerpoint/2010/main" val="4165619433"/>
              </p:ext>
            </p:extLst>
          </p:nvPr>
        </p:nvGraphicFramePr>
        <p:xfrm>
          <a:off x="2026069" y="2746202"/>
          <a:ext cx="5895577" cy="6687868"/>
        </p:xfrm>
        <a:graphic>
          <a:graphicData uri="http://schemas.openxmlformats.org/drawingml/2006/table">
            <a:tbl>
              <a:tblPr/>
              <a:tblGrid>
                <a:gridCol w="5895577">
                  <a:extLst>
                    <a:ext uri="{9D8B030D-6E8A-4147-A177-3AD203B41FA5}">
                      <a16:colId xmlns:a16="http://schemas.microsoft.com/office/drawing/2014/main" val="20000"/>
                    </a:ext>
                  </a:extLst>
                </a:gridCol>
              </a:tblGrid>
              <a:tr h="1671967">
                <a:tc>
                  <a:txBody>
                    <a:bodyPr/>
                    <a:lstStyle/>
                    <a:p>
                      <a:pPr algn="ctr">
                        <a:lnSpc>
                          <a:spcPts val="4199"/>
                        </a:lnSpc>
                        <a:defRPr/>
                      </a:pPr>
                      <a:r>
                        <a:rPr lang="en-US" sz="2999" dirty="0">
                          <a:solidFill>
                            <a:srgbClr val="000000"/>
                          </a:solidFill>
                          <a:latin typeface="Canva Sans"/>
                        </a:rPr>
                        <a:t>Neural Network</a:t>
                      </a:r>
                      <a:endParaRPr lang="en-US" sz="1100" dirty="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7ED957"/>
                    </a:solidFill>
                  </a:tcPr>
                </a:tc>
                <a:extLst>
                  <a:ext uri="{0D108BD9-81ED-4DB2-BD59-A6C34878D82A}">
                    <a16:rowId xmlns:a16="http://schemas.microsoft.com/office/drawing/2014/main" val="10000"/>
                  </a:ext>
                </a:extLst>
              </a:tr>
              <a:tr h="1671967">
                <a:tc>
                  <a:txBody>
                    <a:bodyPr/>
                    <a:lstStyle/>
                    <a:p>
                      <a:pPr algn="ctr">
                        <a:lnSpc>
                          <a:spcPts val="4199"/>
                        </a:lnSpc>
                        <a:defRPr/>
                      </a:pPr>
                      <a:r>
                        <a:rPr lang="en-US" sz="2999" dirty="0">
                          <a:solidFill>
                            <a:srgbClr val="000000"/>
                          </a:solidFill>
                          <a:latin typeface="Canva Sans"/>
                        </a:rPr>
                        <a:t>Random Forest, Decision Tree, KNN</a:t>
                      </a:r>
                      <a:endParaRPr lang="en-US" sz="1100" dirty="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DE59"/>
                    </a:solidFill>
                  </a:tcPr>
                </a:tc>
                <a:extLst>
                  <a:ext uri="{0D108BD9-81ED-4DB2-BD59-A6C34878D82A}">
                    <a16:rowId xmlns:a16="http://schemas.microsoft.com/office/drawing/2014/main" val="10001"/>
                  </a:ext>
                </a:extLst>
              </a:tr>
              <a:tr h="1671967">
                <a:tc>
                  <a:txBody>
                    <a:bodyPr/>
                    <a:lstStyle/>
                    <a:p>
                      <a:pPr algn="ctr">
                        <a:lnSpc>
                          <a:spcPts val="4199"/>
                        </a:lnSpc>
                        <a:defRPr/>
                      </a:pPr>
                      <a:r>
                        <a:rPr lang="en-US" sz="2999" dirty="0">
                          <a:solidFill>
                            <a:srgbClr val="000000"/>
                          </a:solidFill>
                          <a:latin typeface="Canva Sans"/>
                        </a:rPr>
                        <a:t>Support Vector Machine</a:t>
                      </a:r>
                      <a:endParaRPr lang="en-US" sz="1100" dirty="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14D"/>
                    </a:solidFill>
                  </a:tcPr>
                </a:tc>
                <a:extLst>
                  <a:ext uri="{0D108BD9-81ED-4DB2-BD59-A6C34878D82A}">
                    <a16:rowId xmlns:a16="http://schemas.microsoft.com/office/drawing/2014/main" val="10002"/>
                  </a:ext>
                </a:extLst>
              </a:tr>
              <a:tr h="1671967">
                <a:tc>
                  <a:txBody>
                    <a:bodyPr/>
                    <a:lstStyle/>
                    <a:p>
                      <a:pPr algn="ctr">
                        <a:lnSpc>
                          <a:spcPts val="4199"/>
                        </a:lnSpc>
                        <a:defRPr/>
                      </a:pPr>
                      <a:r>
                        <a:rPr lang="en-US" sz="2999" dirty="0">
                          <a:solidFill>
                            <a:srgbClr val="000000"/>
                          </a:solidFill>
                          <a:latin typeface="Canva Sans"/>
                        </a:rPr>
                        <a:t>Logistic Regression</a:t>
                      </a:r>
                      <a:endParaRPr lang="en-US" sz="1100" dirty="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5757"/>
                    </a:solidFill>
                  </a:tcPr>
                </a:tc>
                <a:extLst>
                  <a:ext uri="{0D108BD9-81ED-4DB2-BD59-A6C34878D82A}">
                    <a16:rowId xmlns:a16="http://schemas.microsoft.com/office/drawing/2014/main" val="10003"/>
                  </a:ext>
                </a:extLst>
              </a:tr>
            </a:tbl>
          </a:graphicData>
        </a:graphic>
      </p:graphicFrame>
      <p:sp>
        <p:nvSpPr>
          <p:cNvPr id="7" name="TextBox 7"/>
          <p:cNvSpPr txBox="1"/>
          <p:nvPr/>
        </p:nvSpPr>
        <p:spPr>
          <a:xfrm>
            <a:off x="9982200" y="1073660"/>
            <a:ext cx="6352838" cy="8489440"/>
          </a:xfrm>
          <a:prstGeom prst="rect">
            <a:avLst/>
          </a:prstGeom>
        </p:spPr>
        <p:txBody>
          <a:bodyPr wrap="square" lIns="0" tIns="0" rIns="0" bIns="0" rtlCol="0" anchor="t">
            <a:spAutoFit/>
          </a:bodyPr>
          <a:lstStyle/>
          <a:p>
            <a:pPr>
              <a:lnSpc>
                <a:spcPts val="3499"/>
              </a:lnSpc>
            </a:pPr>
            <a:r>
              <a:rPr lang="en-US" sz="2499" dirty="0">
                <a:solidFill>
                  <a:srgbClr val="222366"/>
                </a:solidFill>
                <a:latin typeface="Public Sans"/>
              </a:rPr>
              <a:t>Neural Network model shows the highest accuracy in predicting Type 2 Diabetes</a:t>
            </a:r>
          </a:p>
          <a:p>
            <a:pPr>
              <a:lnSpc>
                <a:spcPts val="3499"/>
              </a:lnSpc>
            </a:pPr>
            <a:endParaRPr lang="en-US" sz="2499" dirty="0">
              <a:solidFill>
                <a:srgbClr val="222366"/>
              </a:solidFill>
              <a:latin typeface="Public Sans"/>
            </a:endParaRPr>
          </a:p>
          <a:p>
            <a:pPr>
              <a:lnSpc>
                <a:spcPts val="3499"/>
              </a:lnSpc>
            </a:pPr>
            <a:r>
              <a:rPr lang="en-US" sz="2499" dirty="0">
                <a:solidFill>
                  <a:srgbClr val="222366"/>
                </a:solidFill>
                <a:latin typeface="Public Sans"/>
              </a:rPr>
              <a:t>Random Forest, Decision Tree, and KNN also exhibit promising results</a:t>
            </a:r>
          </a:p>
          <a:p>
            <a:pPr>
              <a:lnSpc>
                <a:spcPts val="3499"/>
              </a:lnSpc>
            </a:pPr>
            <a:endParaRPr lang="en-US" sz="2499" dirty="0">
              <a:solidFill>
                <a:srgbClr val="222366"/>
              </a:solidFill>
              <a:latin typeface="Public Sans"/>
            </a:endParaRPr>
          </a:p>
          <a:p>
            <a:pPr>
              <a:lnSpc>
                <a:spcPts val="3499"/>
              </a:lnSpc>
            </a:pPr>
            <a:r>
              <a:rPr lang="en-US" sz="2499" dirty="0">
                <a:solidFill>
                  <a:srgbClr val="222366"/>
                </a:solidFill>
                <a:latin typeface="Public Sans"/>
              </a:rPr>
              <a:t>SVM and Logistic Regression show comparatively lower accuracy and performance metrics</a:t>
            </a:r>
          </a:p>
          <a:p>
            <a:pPr>
              <a:lnSpc>
                <a:spcPts val="3499"/>
              </a:lnSpc>
            </a:pPr>
            <a:endParaRPr lang="en-US" sz="2499" dirty="0">
              <a:solidFill>
                <a:srgbClr val="222366"/>
              </a:solidFill>
              <a:latin typeface="Public Sans"/>
            </a:endParaRPr>
          </a:p>
          <a:p>
            <a:pPr>
              <a:lnSpc>
                <a:spcPts val="3499"/>
              </a:lnSpc>
            </a:pPr>
            <a:r>
              <a:rPr lang="en-US" sz="2499" dirty="0">
                <a:solidFill>
                  <a:srgbClr val="222366"/>
                </a:solidFill>
                <a:latin typeface="Public Sans"/>
              </a:rPr>
              <a:t>Top 3 features influencing the predictions:</a:t>
            </a:r>
          </a:p>
          <a:p>
            <a:pPr marL="342900" indent="-342900">
              <a:lnSpc>
                <a:spcPts val="3499"/>
              </a:lnSpc>
              <a:buFont typeface="Arial" panose="020B0604020202020204" pitchFamily="34" charset="0"/>
              <a:buChar char="•"/>
            </a:pPr>
            <a:r>
              <a:rPr lang="en-US" sz="2499" dirty="0">
                <a:solidFill>
                  <a:srgbClr val="222366"/>
                </a:solidFill>
                <a:latin typeface="Public Sans"/>
              </a:rPr>
              <a:t>RegularMedicine</a:t>
            </a:r>
          </a:p>
          <a:p>
            <a:pPr marL="342900" indent="-342900">
              <a:lnSpc>
                <a:spcPts val="3499"/>
              </a:lnSpc>
              <a:buFont typeface="Arial" panose="020B0604020202020204" pitchFamily="34" charset="0"/>
              <a:buChar char="•"/>
            </a:pPr>
            <a:r>
              <a:rPr lang="en-US" sz="2499" dirty="0">
                <a:solidFill>
                  <a:srgbClr val="222366"/>
                </a:solidFill>
                <a:latin typeface="Public Sans"/>
              </a:rPr>
              <a:t>Age</a:t>
            </a:r>
          </a:p>
          <a:p>
            <a:pPr marL="342900" indent="-342900">
              <a:lnSpc>
                <a:spcPts val="3499"/>
              </a:lnSpc>
              <a:buFont typeface="Arial" panose="020B0604020202020204" pitchFamily="34" charset="0"/>
              <a:buChar char="•"/>
            </a:pPr>
            <a:r>
              <a:rPr lang="en-US" sz="2499" dirty="0">
                <a:solidFill>
                  <a:srgbClr val="222366"/>
                </a:solidFill>
                <a:latin typeface="Public Sans"/>
              </a:rPr>
              <a:t>BMI</a:t>
            </a:r>
          </a:p>
          <a:p>
            <a:pPr>
              <a:lnSpc>
                <a:spcPts val="3499"/>
              </a:lnSpc>
            </a:pPr>
            <a:endParaRPr lang="en-US" sz="2499" dirty="0">
              <a:solidFill>
                <a:srgbClr val="222366"/>
              </a:solidFill>
              <a:latin typeface="Public Sans"/>
            </a:endParaRPr>
          </a:p>
          <a:p>
            <a:pPr>
              <a:lnSpc>
                <a:spcPts val="3499"/>
              </a:lnSpc>
            </a:pPr>
            <a:r>
              <a:rPr lang="en-US" sz="2499" b="1" dirty="0">
                <a:solidFill>
                  <a:srgbClr val="222366"/>
                </a:solidFill>
                <a:latin typeface="Public Sans"/>
              </a:rPr>
              <a:t>Recommendation:</a:t>
            </a:r>
          </a:p>
          <a:p>
            <a:pPr marL="342900" indent="-342900">
              <a:lnSpc>
                <a:spcPts val="3499"/>
              </a:lnSpc>
              <a:buFont typeface="Arial" panose="020B0604020202020204" pitchFamily="34" charset="0"/>
              <a:buChar char="•"/>
            </a:pPr>
            <a:r>
              <a:rPr lang="en-US" sz="2499" b="1" dirty="0">
                <a:solidFill>
                  <a:srgbClr val="222366"/>
                </a:solidFill>
                <a:latin typeface="Public Sans"/>
              </a:rPr>
              <a:t>Accuracy:</a:t>
            </a:r>
            <a:r>
              <a:rPr lang="en-US" sz="2499" dirty="0">
                <a:solidFill>
                  <a:srgbClr val="222366"/>
                </a:solidFill>
                <a:latin typeface="Public Sans"/>
              </a:rPr>
              <a:t> Neural Network</a:t>
            </a:r>
          </a:p>
          <a:p>
            <a:pPr marL="342900" indent="-342900">
              <a:lnSpc>
                <a:spcPts val="3499"/>
              </a:lnSpc>
              <a:buFont typeface="Arial" panose="020B0604020202020204" pitchFamily="34" charset="0"/>
              <a:buChar char="•"/>
            </a:pPr>
            <a:r>
              <a:rPr lang="en-US" sz="2499" b="1" dirty="0">
                <a:solidFill>
                  <a:srgbClr val="222366"/>
                </a:solidFill>
                <a:latin typeface="Public Sans"/>
              </a:rPr>
              <a:t>Balanced approach:</a:t>
            </a:r>
            <a:r>
              <a:rPr lang="en-US" sz="2499" dirty="0">
                <a:solidFill>
                  <a:srgbClr val="222366"/>
                </a:solidFill>
                <a:latin typeface="Public Sans"/>
              </a:rPr>
              <a:t> Random Forest, Decision Tree, KNN</a:t>
            </a:r>
          </a:p>
        </p:txBody>
      </p:sp>
      <p:sp>
        <p:nvSpPr>
          <p:cNvPr id="8" name="TextBox 8"/>
          <p:cNvSpPr txBox="1"/>
          <p:nvPr/>
        </p:nvSpPr>
        <p:spPr>
          <a:xfrm>
            <a:off x="1555840" y="809625"/>
            <a:ext cx="6836034" cy="1362075"/>
          </a:xfrm>
          <a:prstGeom prst="rect">
            <a:avLst/>
          </a:prstGeom>
        </p:spPr>
        <p:txBody>
          <a:bodyPr lIns="0" tIns="0" rIns="0" bIns="0" rtlCol="0" anchor="t">
            <a:spAutoFit/>
          </a:bodyPr>
          <a:lstStyle/>
          <a:p>
            <a:pPr>
              <a:lnSpc>
                <a:spcPts val="10500"/>
              </a:lnSpc>
            </a:pPr>
            <a:r>
              <a:rPr lang="en-US" sz="7500">
                <a:solidFill>
                  <a:srgbClr val="222366"/>
                </a:solidFill>
                <a:latin typeface="Brick Sans"/>
              </a:rPr>
              <a:t>Conclusion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422894" y="1815519"/>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rot="-1793077">
            <a:off x="1979827" y="562757"/>
            <a:ext cx="1769402" cy="2463725"/>
          </a:xfrm>
          <a:custGeom>
            <a:avLst/>
            <a:gdLst/>
            <a:ahLst/>
            <a:cxnLst/>
            <a:rect l="l" t="t" r="r" b="b"/>
            <a:pathLst>
              <a:path w="1769402" h="2463725">
                <a:moveTo>
                  <a:pt x="0" y="0"/>
                </a:moveTo>
                <a:lnTo>
                  <a:pt x="1769402" y="0"/>
                </a:lnTo>
                <a:lnTo>
                  <a:pt x="1769402" y="2463724"/>
                </a:lnTo>
                <a:lnTo>
                  <a:pt x="0" y="24637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4"/>
          <p:cNvSpPr/>
          <p:nvPr/>
        </p:nvSpPr>
        <p:spPr>
          <a:xfrm rot="783927">
            <a:off x="14247388" y="477007"/>
            <a:ext cx="1949462" cy="2247807"/>
          </a:xfrm>
          <a:custGeom>
            <a:avLst/>
            <a:gdLst/>
            <a:ahLst/>
            <a:cxnLst/>
            <a:rect l="l" t="t" r="r" b="b"/>
            <a:pathLst>
              <a:path w="1949462" h="2247807">
                <a:moveTo>
                  <a:pt x="0" y="0"/>
                </a:moveTo>
                <a:lnTo>
                  <a:pt x="1949462" y="0"/>
                </a:lnTo>
                <a:lnTo>
                  <a:pt x="1949462" y="2247807"/>
                </a:lnTo>
                <a:lnTo>
                  <a:pt x="0" y="224780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5" name="Freeform 5"/>
          <p:cNvSpPr/>
          <p:nvPr/>
        </p:nvSpPr>
        <p:spPr>
          <a:xfrm>
            <a:off x="11942242" y="1015255"/>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6" name="Group 6"/>
          <p:cNvGrpSpPr/>
          <p:nvPr/>
        </p:nvGrpSpPr>
        <p:grpSpPr>
          <a:xfrm>
            <a:off x="3129847" y="1369422"/>
            <a:ext cx="12092272" cy="4190887"/>
            <a:chOff x="0" y="0"/>
            <a:chExt cx="1100680" cy="381469"/>
          </a:xfrm>
        </p:grpSpPr>
        <p:sp>
          <p:nvSpPr>
            <p:cNvPr id="7" name="Freeform 7"/>
            <p:cNvSpPr/>
            <p:nvPr/>
          </p:nvSpPr>
          <p:spPr>
            <a:xfrm>
              <a:off x="0" y="0"/>
              <a:ext cx="1100680" cy="381469"/>
            </a:xfrm>
            <a:custGeom>
              <a:avLst/>
              <a:gdLst/>
              <a:ahLst/>
              <a:cxnLst/>
              <a:rect l="l" t="t" r="r" b="b"/>
              <a:pathLst>
                <a:path w="1100680" h="381469">
                  <a:moveTo>
                    <a:pt x="897480" y="0"/>
                  </a:moveTo>
                  <a:cubicBezTo>
                    <a:pt x="1009705" y="0"/>
                    <a:pt x="1100680" y="85395"/>
                    <a:pt x="1100680" y="190734"/>
                  </a:cubicBezTo>
                  <a:cubicBezTo>
                    <a:pt x="1100680" y="296074"/>
                    <a:pt x="1009705" y="381469"/>
                    <a:pt x="897480" y="381469"/>
                  </a:cubicBezTo>
                  <a:lnTo>
                    <a:pt x="203200" y="381469"/>
                  </a:lnTo>
                  <a:cubicBezTo>
                    <a:pt x="90976" y="381469"/>
                    <a:pt x="0" y="296074"/>
                    <a:pt x="0" y="190734"/>
                  </a:cubicBezTo>
                  <a:cubicBezTo>
                    <a:pt x="0" y="85395"/>
                    <a:pt x="90976" y="0"/>
                    <a:pt x="203200" y="0"/>
                  </a:cubicBezTo>
                  <a:close/>
                </a:path>
              </a:pathLst>
            </a:custGeom>
            <a:solidFill>
              <a:srgbClr val="E9EAF6"/>
            </a:solidFill>
          </p:spPr>
        </p:sp>
        <p:sp>
          <p:nvSpPr>
            <p:cNvPr id="8" name="TextBox 8"/>
            <p:cNvSpPr txBox="1"/>
            <p:nvPr/>
          </p:nvSpPr>
          <p:spPr>
            <a:xfrm>
              <a:off x="0" y="-38100"/>
              <a:ext cx="1100680" cy="419569"/>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rot="-1257881">
            <a:off x="197695" y="4780476"/>
            <a:ext cx="3549762" cy="3440042"/>
          </a:xfrm>
          <a:custGeom>
            <a:avLst/>
            <a:gdLst/>
            <a:ahLst/>
            <a:cxnLst/>
            <a:rect l="l" t="t" r="r" b="b"/>
            <a:pathLst>
              <a:path w="3549762" h="3440042">
                <a:moveTo>
                  <a:pt x="0" y="0"/>
                </a:moveTo>
                <a:lnTo>
                  <a:pt x="3549762" y="0"/>
                </a:lnTo>
                <a:lnTo>
                  <a:pt x="3549762" y="3440042"/>
                </a:lnTo>
                <a:lnTo>
                  <a:pt x="0" y="344004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0" name="Freeform 10"/>
          <p:cNvSpPr/>
          <p:nvPr/>
        </p:nvSpPr>
        <p:spPr>
          <a:xfrm rot="-1248570">
            <a:off x="15858283" y="4516210"/>
            <a:ext cx="2885297" cy="4111175"/>
          </a:xfrm>
          <a:custGeom>
            <a:avLst/>
            <a:gdLst/>
            <a:ahLst/>
            <a:cxnLst/>
            <a:rect l="l" t="t" r="r" b="b"/>
            <a:pathLst>
              <a:path w="2885297" h="4111175">
                <a:moveTo>
                  <a:pt x="0" y="0"/>
                </a:moveTo>
                <a:lnTo>
                  <a:pt x="2885297" y="0"/>
                </a:lnTo>
                <a:lnTo>
                  <a:pt x="2885297" y="4111175"/>
                </a:lnTo>
                <a:lnTo>
                  <a:pt x="0" y="4111175"/>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1" name="Freeform 11"/>
          <p:cNvSpPr/>
          <p:nvPr/>
        </p:nvSpPr>
        <p:spPr>
          <a:xfrm>
            <a:off x="7053678" y="5143500"/>
            <a:ext cx="4180644" cy="4180644"/>
          </a:xfrm>
          <a:custGeom>
            <a:avLst/>
            <a:gdLst/>
            <a:ahLst/>
            <a:cxnLst/>
            <a:rect l="l" t="t" r="r" b="b"/>
            <a:pathLst>
              <a:path w="4180644" h="4180644">
                <a:moveTo>
                  <a:pt x="0" y="0"/>
                </a:moveTo>
                <a:lnTo>
                  <a:pt x="4180644" y="0"/>
                </a:lnTo>
                <a:lnTo>
                  <a:pt x="4180644" y="4180644"/>
                </a:lnTo>
                <a:lnTo>
                  <a:pt x="0" y="4180644"/>
                </a:lnTo>
                <a:lnTo>
                  <a:pt x="0" y="0"/>
                </a:lnTo>
                <a:close/>
              </a:path>
            </a:pathLst>
          </a:custGeom>
          <a:blipFill>
            <a:blip r:embed="rId13"/>
            <a:stretch>
              <a:fillRect/>
            </a:stretch>
          </a:blipFill>
          <a:ln w="38100" cap="rnd">
            <a:solidFill>
              <a:srgbClr val="000000"/>
            </a:solidFill>
            <a:prstDash val="lgDash"/>
            <a:round/>
          </a:ln>
        </p:spPr>
      </p:sp>
      <p:sp>
        <p:nvSpPr>
          <p:cNvPr id="12" name="TextBox 12"/>
          <p:cNvSpPr txBox="1"/>
          <p:nvPr/>
        </p:nvSpPr>
        <p:spPr>
          <a:xfrm>
            <a:off x="3988051" y="2036116"/>
            <a:ext cx="10311897" cy="2489200"/>
          </a:xfrm>
          <a:prstGeom prst="rect">
            <a:avLst/>
          </a:prstGeom>
        </p:spPr>
        <p:txBody>
          <a:bodyPr lIns="0" tIns="0" rIns="0" bIns="0" rtlCol="0" anchor="t">
            <a:spAutoFit/>
          </a:bodyPr>
          <a:lstStyle/>
          <a:p>
            <a:pPr algn="ctr">
              <a:lnSpc>
                <a:spcPts val="9799"/>
              </a:lnSpc>
            </a:pPr>
            <a:r>
              <a:rPr lang="en-US" sz="6999" dirty="0">
                <a:solidFill>
                  <a:srgbClr val="222366"/>
                </a:solidFill>
                <a:latin typeface="Brick Sans"/>
              </a:rPr>
              <a:t>Thank you for your attention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1134</Words>
  <Application>Microsoft Macintosh PowerPoint</Application>
  <PresentationFormat>Custom</PresentationFormat>
  <Paragraphs>98</Paragraphs>
  <Slides>9</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Public Sans Bold</vt:lpstr>
      <vt:lpstr>Canva Sans</vt:lpstr>
      <vt:lpstr>Public Sans</vt:lpstr>
      <vt:lpstr>Brick Sans</vt:lpstr>
      <vt:lpstr>Calibri</vt:lpstr>
      <vt:lpstr>Public Sans Heavy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cp:lastModifiedBy>Sum Yeung Bernard Tse</cp:lastModifiedBy>
  <cp:revision>7</cp:revision>
  <dcterms:created xsi:type="dcterms:W3CDTF">2006-08-16T00:00:00Z</dcterms:created>
  <dcterms:modified xsi:type="dcterms:W3CDTF">2024-04-02T04:46:09Z</dcterms:modified>
  <dc:identifier>DAGAvC1N5kI</dc:identifier>
</cp:coreProperties>
</file>