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68" r:id="rId4"/>
    <p:sldId id="269" r:id="rId5"/>
    <p:sldId id="258" r:id="rId6"/>
    <p:sldId id="270" r:id="rId7"/>
    <p:sldId id="265" r:id="rId8"/>
    <p:sldId id="260" r:id="rId9"/>
    <p:sldId id="259" r:id="rId10"/>
    <p:sldId id="261" r:id="rId11"/>
    <p:sldId id="262" r:id="rId12"/>
    <p:sldId id="266" r:id="rId13"/>
    <p:sldId id="267" r:id="rId14"/>
    <p:sldId id="263" r:id="rId15"/>
    <p:sldId id="264" r:id="rId16"/>
  </p:sldIdLst>
  <p:sldSz cx="18288000" cy="10287000"/>
  <p:notesSz cx="6858000" cy="9144000"/>
  <p:embeddedFontLst>
    <p:embeddedFont>
      <p:font typeface="Brick Sans" panose="020B0604020202020204" charset="0"/>
      <p:regular r:id="rId18"/>
    </p:embeddedFont>
    <p:embeddedFont>
      <p:font typeface="Canva Sans" panose="020B0604020202020204" charset="0"/>
      <p:regular r:id="rId19"/>
    </p:embeddedFont>
    <p:embeddedFont>
      <p:font typeface="Public Sans" panose="020B0604020202020204" charset="0"/>
      <p:regular r:id="rId20"/>
    </p:embeddedFont>
    <p:embeddedFont>
      <p:font typeface="Public Sans Bold" panose="020B0604020202020204" charset="0"/>
      <p:regular r:id="rId21"/>
    </p:embeddedFont>
    <p:embeddedFont>
      <p:font typeface="Public Sans Heavy"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0812C4-EEA9-4F2B-9F39-40FEADFCFB65}" v="14" dt="2024-04-03T18:33:17.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143" autoAdjust="0"/>
  </p:normalViewPr>
  <p:slideViewPr>
    <p:cSldViewPr>
      <p:cViewPr varScale="1">
        <p:scale>
          <a:sx n="92" d="100"/>
          <a:sy n="92" d="100"/>
        </p:scale>
        <p:origin x="114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sha Gheewala" userId="819ba6fb6ea0380f" providerId="LiveId" clId="{650812C4-EEA9-4F2B-9F39-40FEADFCFB65}"/>
    <pc:docChg chg="undo redo custSel addSld modSld">
      <pc:chgData name="Aysha Gheewala" userId="819ba6fb6ea0380f" providerId="LiveId" clId="{650812C4-EEA9-4F2B-9F39-40FEADFCFB65}" dt="2024-04-03T18:37:25.113" v="278" actId="1037"/>
      <pc:docMkLst>
        <pc:docMk/>
      </pc:docMkLst>
      <pc:sldChg chg="modSp mod">
        <pc:chgData name="Aysha Gheewala" userId="819ba6fb6ea0380f" providerId="LiveId" clId="{650812C4-EEA9-4F2B-9F39-40FEADFCFB65}" dt="2024-04-03T14:35:43.149" v="9" actId="1035"/>
        <pc:sldMkLst>
          <pc:docMk/>
          <pc:sldMk cId="0" sldId="259"/>
        </pc:sldMkLst>
        <pc:spChg chg="mod">
          <ac:chgData name="Aysha Gheewala" userId="819ba6fb6ea0380f" providerId="LiveId" clId="{650812C4-EEA9-4F2B-9F39-40FEADFCFB65}" dt="2024-04-03T14:35:25.214" v="4"/>
          <ac:spMkLst>
            <pc:docMk/>
            <pc:sldMk cId="0" sldId="259"/>
            <ac:spMk id="49" creationId="{00000000-0000-0000-0000-000000000000}"/>
          </ac:spMkLst>
        </pc:spChg>
        <pc:spChg chg="mod">
          <ac:chgData name="Aysha Gheewala" userId="819ba6fb6ea0380f" providerId="LiveId" clId="{650812C4-EEA9-4F2B-9F39-40FEADFCFB65}" dt="2024-04-03T14:35:43.149" v="9" actId="1035"/>
          <ac:spMkLst>
            <pc:docMk/>
            <pc:sldMk cId="0" sldId="259"/>
            <ac:spMk id="54" creationId="{00000000-0000-0000-0000-000000000000}"/>
          </ac:spMkLst>
        </pc:spChg>
      </pc:sldChg>
      <pc:sldChg chg="modSp mod">
        <pc:chgData name="Aysha Gheewala" userId="819ba6fb6ea0380f" providerId="LiveId" clId="{650812C4-EEA9-4F2B-9F39-40FEADFCFB65}" dt="2024-04-03T14:39:51.945" v="57" actId="1037"/>
        <pc:sldMkLst>
          <pc:docMk/>
          <pc:sldMk cId="0" sldId="263"/>
        </pc:sldMkLst>
        <pc:spChg chg="mod">
          <ac:chgData name="Aysha Gheewala" userId="819ba6fb6ea0380f" providerId="LiveId" clId="{650812C4-EEA9-4F2B-9F39-40FEADFCFB65}" dt="2024-04-03T14:39:51.945" v="57" actId="1037"/>
          <ac:spMkLst>
            <pc:docMk/>
            <pc:sldMk cId="0" sldId="263"/>
            <ac:spMk id="8" creationId="{00000000-0000-0000-0000-000000000000}"/>
          </ac:spMkLst>
        </pc:spChg>
        <pc:graphicFrameChg chg="mod">
          <ac:chgData name="Aysha Gheewala" userId="819ba6fb6ea0380f" providerId="LiveId" clId="{650812C4-EEA9-4F2B-9F39-40FEADFCFB65}" dt="2024-04-03T14:39:45.492" v="50" actId="1076"/>
          <ac:graphicFrameMkLst>
            <pc:docMk/>
            <pc:sldMk cId="0" sldId="263"/>
            <ac:graphicFrameMk id="6" creationId="{00000000-0000-0000-0000-000000000000}"/>
          </ac:graphicFrameMkLst>
        </pc:graphicFrameChg>
      </pc:sldChg>
      <pc:sldChg chg="modSp mod">
        <pc:chgData name="Aysha Gheewala" userId="819ba6fb6ea0380f" providerId="LiveId" clId="{650812C4-EEA9-4F2B-9F39-40FEADFCFB65}" dt="2024-04-03T14:34:57.550" v="3" actId="1036"/>
        <pc:sldMkLst>
          <pc:docMk/>
          <pc:sldMk cId="3462539987" sldId="265"/>
        </pc:sldMkLst>
        <pc:spChg chg="mod">
          <ac:chgData name="Aysha Gheewala" userId="819ba6fb6ea0380f" providerId="LiveId" clId="{650812C4-EEA9-4F2B-9F39-40FEADFCFB65}" dt="2024-04-03T14:34:57.550" v="3" actId="1036"/>
          <ac:spMkLst>
            <pc:docMk/>
            <pc:sldMk cId="3462539987" sldId="265"/>
            <ac:spMk id="43" creationId="{00000000-0000-0000-0000-000000000000}"/>
          </ac:spMkLst>
        </pc:spChg>
      </pc:sldChg>
      <pc:sldChg chg="addSp delSp modSp mod">
        <pc:chgData name="Aysha Gheewala" userId="819ba6fb6ea0380f" providerId="LiveId" clId="{650812C4-EEA9-4F2B-9F39-40FEADFCFB65}" dt="2024-04-03T14:36:36.195" v="13" actId="1037"/>
        <pc:sldMkLst>
          <pc:docMk/>
          <pc:sldMk cId="2676376378" sldId="266"/>
        </pc:sldMkLst>
        <pc:spChg chg="add mod">
          <ac:chgData name="Aysha Gheewala" userId="819ba6fb6ea0380f" providerId="LiveId" clId="{650812C4-EEA9-4F2B-9F39-40FEADFCFB65}" dt="2024-04-03T14:36:23.580" v="10"/>
          <ac:spMkLst>
            <pc:docMk/>
            <pc:sldMk cId="2676376378" sldId="266"/>
            <ac:spMk id="2" creationId="{72166373-CC97-8BF1-B1D7-4DF1F2470D1D}"/>
          </ac:spMkLst>
        </pc:spChg>
        <pc:spChg chg="del">
          <ac:chgData name="Aysha Gheewala" userId="819ba6fb6ea0380f" providerId="LiveId" clId="{650812C4-EEA9-4F2B-9F39-40FEADFCFB65}" dt="2024-04-03T14:36:25.712" v="11" actId="478"/>
          <ac:spMkLst>
            <pc:docMk/>
            <pc:sldMk cId="2676376378" sldId="266"/>
            <ac:spMk id="11" creationId="{00000000-0000-0000-0000-000000000000}"/>
          </ac:spMkLst>
        </pc:spChg>
        <pc:picChg chg="mod">
          <ac:chgData name="Aysha Gheewala" userId="819ba6fb6ea0380f" providerId="LiveId" clId="{650812C4-EEA9-4F2B-9F39-40FEADFCFB65}" dt="2024-04-03T14:36:36.195" v="13" actId="1037"/>
          <ac:picMkLst>
            <pc:docMk/>
            <pc:sldMk cId="2676376378" sldId="266"/>
            <ac:picMk id="17" creationId="{15C64702-1FC0-9A06-11F9-26F4817C6414}"/>
          </ac:picMkLst>
        </pc:picChg>
      </pc:sldChg>
      <pc:sldChg chg="addSp delSp modSp mod">
        <pc:chgData name="Aysha Gheewala" userId="819ba6fb6ea0380f" providerId="LiveId" clId="{650812C4-EEA9-4F2B-9F39-40FEADFCFB65}" dt="2024-04-03T14:39:29.593" v="49" actId="1076"/>
        <pc:sldMkLst>
          <pc:docMk/>
          <pc:sldMk cId="4153134350" sldId="267"/>
        </pc:sldMkLst>
        <pc:spChg chg="add mod">
          <ac:chgData name="Aysha Gheewala" userId="819ba6fb6ea0380f" providerId="LiveId" clId="{650812C4-EEA9-4F2B-9F39-40FEADFCFB65}" dt="2024-04-03T14:36:49.161" v="14"/>
          <ac:spMkLst>
            <pc:docMk/>
            <pc:sldMk cId="4153134350" sldId="267"/>
            <ac:spMk id="2" creationId="{6977EB7D-9CD5-CB8D-C092-C29BA8D61203}"/>
          </ac:spMkLst>
        </pc:spChg>
        <pc:spChg chg="mod">
          <ac:chgData name="Aysha Gheewala" userId="819ba6fb6ea0380f" providerId="LiveId" clId="{650812C4-EEA9-4F2B-9F39-40FEADFCFB65}" dt="2024-04-03T14:39:25.335" v="48" actId="1076"/>
          <ac:spMkLst>
            <pc:docMk/>
            <pc:sldMk cId="4153134350" sldId="267"/>
            <ac:spMk id="4" creationId="{B84200C3-3E38-0FA4-9267-4DFA15EE31C7}"/>
          </ac:spMkLst>
        </pc:spChg>
        <pc:spChg chg="mod">
          <ac:chgData name="Aysha Gheewala" userId="819ba6fb6ea0380f" providerId="LiveId" clId="{650812C4-EEA9-4F2B-9F39-40FEADFCFB65}" dt="2024-04-03T14:39:12.840" v="45" actId="14100"/>
          <ac:spMkLst>
            <pc:docMk/>
            <pc:sldMk cId="4153134350" sldId="267"/>
            <ac:spMk id="7" creationId="{3F680E63-CA81-558F-68B6-97D82991B826}"/>
          </ac:spMkLst>
        </pc:spChg>
        <pc:spChg chg="del">
          <ac:chgData name="Aysha Gheewala" userId="819ba6fb6ea0380f" providerId="LiveId" clId="{650812C4-EEA9-4F2B-9F39-40FEADFCFB65}" dt="2024-04-03T14:36:50.983" v="15" actId="478"/>
          <ac:spMkLst>
            <pc:docMk/>
            <pc:sldMk cId="4153134350" sldId="267"/>
            <ac:spMk id="11" creationId="{00000000-0000-0000-0000-000000000000}"/>
          </ac:spMkLst>
        </pc:spChg>
        <pc:spChg chg="mod">
          <ac:chgData name="Aysha Gheewala" userId="819ba6fb6ea0380f" providerId="LiveId" clId="{650812C4-EEA9-4F2B-9F39-40FEADFCFB65}" dt="2024-04-03T14:39:17.946" v="47" actId="20577"/>
          <ac:spMkLst>
            <pc:docMk/>
            <pc:sldMk cId="4153134350" sldId="267"/>
            <ac:spMk id="13" creationId="{00000000-0000-0000-0000-000000000000}"/>
          </ac:spMkLst>
        </pc:spChg>
        <pc:picChg chg="mod">
          <ac:chgData name="Aysha Gheewala" userId="819ba6fb6ea0380f" providerId="LiveId" clId="{650812C4-EEA9-4F2B-9F39-40FEADFCFB65}" dt="2024-04-03T14:39:29.593" v="49" actId="1076"/>
          <ac:picMkLst>
            <pc:docMk/>
            <pc:sldMk cId="4153134350" sldId="267"/>
            <ac:picMk id="6" creationId="{77BBF90E-89F3-6948-AE3E-34E96D9DE52D}"/>
          </ac:picMkLst>
        </pc:picChg>
      </pc:sldChg>
      <pc:sldChg chg="addSp delSp modSp new mod setBg">
        <pc:chgData name="Aysha Gheewala" userId="819ba6fb6ea0380f" providerId="LiveId" clId="{650812C4-EEA9-4F2B-9F39-40FEADFCFB65}" dt="2024-04-03T18:37:25.113" v="278" actId="1037"/>
        <pc:sldMkLst>
          <pc:docMk/>
          <pc:sldMk cId="3327471935" sldId="270"/>
        </pc:sldMkLst>
        <pc:spChg chg="add mod">
          <ac:chgData name="Aysha Gheewala" userId="819ba6fb6ea0380f" providerId="LiveId" clId="{650812C4-EEA9-4F2B-9F39-40FEADFCFB65}" dt="2024-04-03T18:22:24.368" v="96" actId="26606"/>
          <ac:spMkLst>
            <pc:docMk/>
            <pc:sldMk cId="3327471935" sldId="270"/>
            <ac:spMk id="2" creationId="{D2809DF7-D9AB-07FF-1E44-0D56487289A4}"/>
          </ac:spMkLst>
        </pc:spChg>
        <pc:spChg chg="mod">
          <ac:chgData name="Aysha Gheewala" userId="819ba6fb6ea0380f" providerId="LiveId" clId="{650812C4-EEA9-4F2B-9F39-40FEADFCFB65}" dt="2024-04-03T18:29:05.469" v="106"/>
          <ac:spMkLst>
            <pc:docMk/>
            <pc:sldMk cId="3327471935" sldId="270"/>
            <ac:spMk id="6" creationId="{19705EAA-FF17-D75A-F697-4FF903E5524D}"/>
          </ac:spMkLst>
        </pc:spChg>
        <pc:spChg chg="mod">
          <ac:chgData name="Aysha Gheewala" userId="819ba6fb6ea0380f" providerId="LiveId" clId="{650812C4-EEA9-4F2B-9F39-40FEADFCFB65}" dt="2024-04-03T18:29:05.469" v="106"/>
          <ac:spMkLst>
            <pc:docMk/>
            <pc:sldMk cId="3327471935" sldId="270"/>
            <ac:spMk id="7" creationId="{FA3892E4-849F-75B9-816C-5AFF481AFA9C}"/>
          </ac:spMkLst>
        </pc:spChg>
        <pc:spChg chg="add mod">
          <ac:chgData name="Aysha Gheewala" userId="819ba6fb6ea0380f" providerId="LiveId" clId="{650812C4-EEA9-4F2B-9F39-40FEADFCFB65}" dt="2024-04-03T18:29:42.869" v="128" actId="1036"/>
          <ac:spMkLst>
            <pc:docMk/>
            <pc:sldMk cId="3327471935" sldId="270"/>
            <ac:spMk id="8" creationId="{00C52A4F-E674-51DB-00CC-FEB44737848E}"/>
          </ac:spMkLst>
        </pc:spChg>
        <pc:spChg chg="add del">
          <ac:chgData name="Aysha Gheewala" userId="819ba6fb6ea0380f" providerId="LiveId" clId="{650812C4-EEA9-4F2B-9F39-40FEADFCFB65}" dt="2024-04-03T18:22:24.368" v="96" actId="26606"/>
          <ac:spMkLst>
            <pc:docMk/>
            <pc:sldMk cId="3327471935" sldId="270"/>
            <ac:spMk id="9" creationId="{C6FC42E6-6C25-4922-95D2-B97B1E123559}"/>
          </ac:spMkLst>
        </pc:spChg>
        <pc:spChg chg="add mod">
          <ac:chgData name="Aysha Gheewala" userId="819ba6fb6ea0380f" providerId="LiveId" clId="{650812C4-EEA9-4F2B-9F39-40FEADFCFB65}" dt="2024-04-03T18:37:25.113" v="278" actId="1037"/>
          <ac:spMkLst>
            <pc:docMk/>
            <pc:sldMk cId="3327471935" sldId="270"/>
            <ac:spMk id="10" creationId="{B6D88411-24F2-D8CB-35D8-20D7235E22B5}"/>
          </ac:spMkLst>
        </pc:spChg>
        <pc:spChg chg="add del">
          <ac:chgData name="Aysha Gheewala" userId="819ba6fb6ea0380f" providerId="LiveId" clId="{650812C4-EEA9-4F2B-9F39-40FEADFCFB65}" dt="2024-04-03T18:22:24.368" v="96" actId="26606"/>
          <ac:spMkLst>
            <pc:docMk/>
            <pc:sldMk cId="3327471935" sldId="270"/>
            <ac:spMk id="11" creationId="{0295F874-A8A5-4A14-8CFC-828968DE64C4}"/>
          </ac:spMkLst>
        </pc:spChg>
        <pc:spChg chg="add mod">
          <ac:chgData name="Aysha Gheewala" userId="819ba6fb6ea0380f" providerId="LiveId" clId="{650812C4-EEA9-4F2B-9F39-40FEADFCFB65}" dt="2024-04-03T18:33:56.806" v="267" actId="1076"/>
          <ac:spMkLst>
            <pc:docMk/>
            <pc:sldMk cId="3327471935" sldId="270"/>
            <ac:spMk id="12" creationId="{C62A4496-7570-195B-9992-9A66B79D3445}"/>
          </ac:spMkLst>
        </pc:spChg>
        <pc:grpChg chg="add mod">
          <ac:chgData name="Aysha Gheewala" userId="819ba6fb6ea0380f" providerId="LiveId" clId="{650812C4-EEA9-4F2B-9F39-40FEADFCFB65}" dt="2024-04-03T18:29:31.040" v="127" actId="1035"/>
          <ac:grpSpMkLst>
            <pc:docMk/>
            <pc:sldMk cId="3327471935" sldId="270"/>
            <ac:grpSpMk id="5" creationId="{6BEC1080-5F5C-83CE-BAB6-6CF35B099C7D}"/>
          </ac:grpSpMkLst>
        </pc:grpChg>
        <pc:picChg chg="add mod modCrop">
          <ac:chgData name="Aysha Gheewala" userId="819ba6fb6ea0380f" providerId="LiveId" clId="{650812C4-EEA9-4F2B-9F39-40FEADFCFB65}" dt="2024-04-03T18:37:11.593" v="269" actId="1076"/>
          <ac:picMkLst>
            <pc:docMk/>
            <pc:sldMk cId="3327471935" sldId="270"/>
            <ac:picMk id="4" creationId="{24708E8B-DC8C-0644-B695-9FBC42E1CE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14</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15</a:t>
            </a:fld>
            <a:endParaRPr lang="en-US"/>
          </a:p>
        </p:txBody>
      </p:sp>
    </p:spTree>
    <p:extLst>
      <p:ext uri="{BB962C8B-B14F-4D97-AF65-F5344CB8AC3E}">
        <p14:creationId xmlns:p14="http://schemas.microsoft.com/office/powerpoint/2010/main" val="203740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600193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a:t>
            </a:r>
            <a:r>
              <a:rPr lang="en-GB" b="0" i="0" dirty="0">
                <a:solidFill>
                  <a:srgbClr val="E6EDF3"/>
                </a:solidFill>
                <a:effectLst/>
                <a:latin typeface="+mn-lt"/>
              </a:rPr>
              <a:t>It is important, however, to note that other kernels may help yield better accuracy.</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7</a:t>
            </a:fld>
            <a:endParaRPr lang="en-US"/>
          </a:p>
        </p:txBody>
      </p:sp>
    </p:spTree>
    <p:extLst>
      <p:ext uri="{BB962C8B-B14F-4D97-AF65-F5344CB8AC3E}">
        <p14:creationId xmlns:p14="http://schemas.microsoft.com/office/powerpoint/2010/main" val="1530997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8</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Model features showing the features significance in predicting diabetes among all variables</a:t>
            </a:r>
          </a:p>
        </p:txBody>
      </p:sp>
      <p:sp>
        <p:nvSpPr>
          <p:cNvPr id="4" name="Slide Number Placeholder 3"/>
          <p:cNvSpPr>
            <a:spLocks noGrp="1"/>
          </p:cNvSpPr>
          <p:nvPr>
            <p:ph type="sldNum" sz="quarter" idx="5"/>
          </p:nvPr>
        </p:nvSpPr>
        <p:spPr/>
        <p:txBody>
          <a:bodyPr/>
          <a:lstStyle/>
          <a:p>
            <a:fld id="{4D7E02E5-87D3-E448-947F-831956D1A2E7}" type="slidenum">
              <a:rPr lang="en-US" smtClean="0"/>
              <a:t>9</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13</a:t>
            </a:fld>
            <a:endParaRPr lang="en-US"/>
          </a:p>
        </p:txBody>
      </p:sp>
    </p:spTree>
    <p:extLst>
      <p:ext uri="{BB962C8B-B14F-4D97-AF65-F5344CB8AC3E}">
        <p14:creationId xmlns:p14="http://schemas.microsoft.com/office/powerpoint/2010/main" val="3909717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33.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41.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sv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svg"/><Relationship Id="rId4" Type="http://schemas.openxmlformats.org/officeDocument/2006/relationships/image" Target="../media/image2.sv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7.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Decision Tree</a:t>
            </a:r>
          </a:p>
        </p:txBody>
      </p:sp>
      <p:grpSp>
        <p:nvGrpSpPr>
          <p:cNvPr id="7" name="Group 7"/>
          <p:cNvGrpSpPr/>
          <p:nvPr/>
        </p:nvGrpSpPr>
        <p:grpSpPr>
          <a:xfrm>
            <a:off x="3857906" y="5981700"/>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155283"/>
            <a:ext cx="3598497" cy="436017"/>
          </a:xfrm>
          <a:prstGeom prst="rect">
            <a:avLst/>
          </a:prstGeom>
        </p:spPr>
        <p:txBody>
          <a:bodyPr lIns="0" tIns="0" rIns="0" bIns="0" rtlCol="0" anchor="t">
            <a:spAutoFit/>
          </a:bodyPr>
          <a:lstStyle/>
          <a:p>
            <a:pPr algn="ctr">
              <a:lnSpc>
                <a:spcPts val="3373"/>
              </a:lnSpc>
            </a:pPr>
            <a:r>
              <a:rPr lang="en-US" sz="3200" dirty="0">
                <a:solidFill>
                  <a:srgbClr val="222366"/>
                </a:solidFill>
                <a:latin typeface="Public Sans Bold"/>
              </a:rPr>
              <a:t>SVM</a:t>
            </a:r>
          </a:p>
        </p:txBody>
      </p:sp>
      <p:sp>
        <p:nvSpPr>
          <p:cNvPr id="11" name="Freeform 11"/>
          <p:cNvSpPr/>
          <p:nvPr/>
        </p:nvSpPr>
        <p:spPr>
          <a:xfrm>
            <a:off x="3975437" y="2426872"/>
            <a:ext cx="1057876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543800"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0896600"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962577" y="6787957"/>
            <a:ext cx="3598497"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73411"/>
            <a:ext cx="3598497" cy="474489"/>
          </a:xfrm>
          <a:prstGeom prst="rect">
            <a:avLst/>
          </a:prstGeom>
        </p:spPr>
        <p:txBody>
          <a:bodyPr lIns="0" tIns="0" rIns="0" bIns="0" rtlCol="0" anchor="t">
            <a:spAutoFit/>
          </a:bodyPr>
          <a:lstStyle/>
          <a:p>
            <a:pPr algn="ctr">
              <a:lnSpc>
                <a:spcPts val="3653"/>
              </a:lnSpc>
            </a:pPr>
            <a:r>
              <a:rPr lang="en-US" sz="3200" dirty="0">
                <a:solidFill>
                  <a:srgbClr val="222366"/>
                </a:solidFill>
                <a:latin typeface="Public Sans Bold"/>
              </a:rPr>
              <a:t>KNN</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1771931" y="271740"/>
            <a:ext cx="14763189" cy="993477"/>
          </a:xfrm>
          <a:prstGeom prst="rect">
            <a:avLst/>
          </a:prstGeom>
        </p:spPr>
        <p:txBody>
          <a:bodyPr lIns="0" tIns="0" rIns="0" bIns="0" rtlCol="0" anchor="t">
            <a:spAutoFit/>
          </a:bodyPr>
          <a:lstStyle/>
          <a:p>
            <a:pPr algn="ctr">
              <a:lnSpc>
                <a:spcPts val="8819"/>
              </a:lnSpc>
            </a:pPr>
            <a:r>
              <a:rPr lang="en-US" sz="5400" dirty="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15C64702-1FC0-9A06-11F9-26F4817C6414}"/>
              </a:ext>
            </a:extLst>
          </p:cNvPr>
          <p:cNvPicPr>
            <a:picLocks noChangeAspect="1"/>
          </p:cNvPicPr>
          <p:nvPr/>
        </p:nvPicPr>
        <p:blipFill>
          <a:blip r:embed="rId2"/>
          <a:stretch>
            <a:fillRect/>
          </a:stretch>
        </p:blipFill>
        <p:spPr>
          <a:xfrm>
            <a:off x="990600" y="1714500"/>
            <a:ext cx="16306800" cy="59532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Freeform 11">
            <a:extLst>
              <a:ext uri="{FF2B5EF4-FFF2-40B4-BE49-F238E27FC236}">
                <a16:creationId xmlns:a16="http://schemas.microsoft.com/office/drawing/2014/main" id="{72166373-CC97-8BF1-B1D7-4DF1F2470D1D}"/>
              </a:ext>
            </a:extLst>
          </p:cNvPr>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67637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76200" y="21771"/>
            <a:ext cx="18135600" cy="954300"/>
          </a:xfrm>
          <a:prstGeom prst="rect">
            <a:avLst/>
          </a:prstGeom>
        </p:spPr>
        <p:txBody>
          <a:bodyPr wrap="square" lIns="0" tIns="0" rIns="0" bIns="0" rtlCol="0" anchor="t">
            <a:spAutoFit/>
          </a:bodyPr>
          <a:lstStyle/>
          <a:p>
            <a:pPr algn="ctr">
              <a:lnSpc>
                <a:spcPts val="8819"/>
              </a:lnSpc>
            </a:pPr>
            <a:r>
              <a:rPr lang="en-US" sz="4400" dirty="0">
                <a:solidFill>
                  <a:srgbClr val="222366"/>
                </a:solidFill>
                <a:latin typeface="Brick Sans"/>
              </a:rPr>
              <a:t>Front-end Visualisation Of Model Performance</a:t>
            </a:r>
          </a:p>
        </p:txBody>
      </p:sp>
      <p:sp>
        <p:nvSpPr>
          <p:cNvPr id="4" name="Freeform 16">
            <a:extLst>
              <a:ext uri="{FF2B5EF4-FFF2-40B4-BE49-F238E27FC236}">
                <a16:creationId xmlns:a16="http://schemas.microsoft.com/office/drawing/2014/main" id="{B84200C3-3E38-0FA4-9267-4DFA15EE31C7}"/>
              </a:ext>
            </a:extLst>
          </p:cNvPr>
          <p:cNvSpPr/>
          <p:nvPr/>
        </p:nvSpPr>
        <p:spPr>
          <a:xfrm rot="1523868">
            <a:off x="7663474" y="7687409"/>
            <a:ext cx="1069675" cy="1690446"/>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77BBF90E-89F3-6948-AE3E-34E96D9DE52D}"/>
              </a:ext>
            </a:extLst>
          </p:cNvPr>
          <p:cNvPicPr>
            <a:picLocks noChangeAspect="1"/>
          </p:cNvPicPr>
          <p:nvPr/>
        </p:nvPicPr>
        <p:blipFill>
          <a:blip r:embed="rId5"/>
          <a:stretch>
            <a:fillRect/>
          </a:stretch>
        </p:blipFill>
        <p:spPr>
          <a:xfrm>
            <a:off x="10120382" y="1409700"/>
            <a:ext cx="6804851" cy="8686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3F680E63-CA81-558F-68B6-97D82991B826}"/>
              </a:ext>
            </a:extLst>
          </p:cNvPr>
          <p:cNvSpPr txBox="1"/>
          <p:nvPr/>
        </p:nvSpPr>
        <p:spPr>
          <a:xfrm>
            <a:off x="1038705" y="1691974"/>
            <a:ext cx="8328782" cy="6124754"/>
          </a:xfrm>
          <a:prstGeom prst="rect">
            <a:avLst/>
          </a:prstGeom>
          <a:noFill/>
        </p:spPr>
        <p:txBody>
          <a:bodyPr wrap="square" rtlCol="0">
            <a:spAutoFit/>
          </a:bodyPr>
          <a:lstStyle/>
          <a:p>
            <a:r>
              <a:rPr lang="en-GB" sz="4000" b="1" dirty="0" err="1">
                <a:solidFill>
                  <a:srgbClr val="0070C0"/>
                </a:solidFill>
                <a:latin typeface="Public Sans"/>
              </a:rPr>
              <a:t>DiabPredict</a:t>
            </a:r>
            <a:r>
              <a:rPr lang="en-GB" sz="4000" b="1" dirty="0">
                <a:solidFill>
                  <a:srgbClr val="FF0000"/>
                </a:solidFill>
                <a:latin typeface="Public Sans"/>
              </a:rPr>
              <a:t>+</a:t>
            </a:r>
            <a:r>
              <a:rPr lang="en-GB" sz="4000" b="1" dirty="0">
                <a:solidFill>
                  <a:srgbClr val="0070C0"/>
                </a:solidFill>
                <a:latin typeface="Public Sans"/>
              </a:rPr>
              <a:t> </a:t>
            </a:r>
          </a:p>
          <a:p>
            <a:pPr marL="285750" indent="-285750">
              <a:buFont typeface="Wingdings" panose="05000000000000000000" pitchFamily="2" charset="2"/>
              <a:buChar char="§"/>
            </a:pPr>
            <a:endParaRPr lang="en-GB" sz="3200" dirty="0">
              <a:solidFill>
                <a:srgbClr val="222366"/>
              </a:solidFill>
              <a:latin typeface="Public Sans"/>
            </a:endParaRPr>
          </a:p>
          <a:p>
            <a:r>
              <a:rPr lang="en-GB" sz="3200" dirty="0">
                <a:solidFill>
                  <a:srgbClr val="222366"/>
                </a:solidFill>
                <a:latin typeface="Public Sans"/>
              </a:rPr>
              <a:t>Web app predicts diabetes risk using machine learning.</a:t>
            </a:r>
          </a:p>
          <a:p>
            <a:pPr marL="285750" indent="-285750">
              <a:buFont typeface="Wingdings" panose="05000000000000000000" pitchFamily="2" charset="2"/>
              <a:buChar char="§"/>
            </a:pPr>
            <a:endParaRPr lang="en-GB" sz="3200" dirty="0">
              <a:solidFill>
                <a:srgbClr val="222366"/>
              </a:solidFill>
              <a:latin typeface="Public Sans"/>
            </a:endParaRPr>
          </a:p>
          <a:p>
            <a:r>
              <a:rPr lang="en-GB" sz="3200" dirty="0">
                <a:solidFill>
                  <a:srgbClr val="222366"/>
                </a:solidFill>
                <a:latin typeface="Public Sans"/>
              </a:rPr>
              <a:t>With input on age, gender, lifestyle, and medical history, it instantly assesses diabetes status and probability.</a:t>
            </a:r>
          </a:p>
          <a:p>
            <a:pPr marL="285750" indent="-285750">
              <a:buFont typeface="Wingdings" panose="05000000000000000000" pitchFamily="2" charset="2"/>
              <a:buChar char="§"/>
            </a:pPr>
            <a:endParaRPr lang="en-GB" sz="3200" dirty="0">
              <a:solidFill>
                <a:srgbClr val="222366"/>
              </a:solidFill>
              <a:latin typeface="Public Sans"/>
            </a:endParaRPr>
          </a:p>
          <a:p>
            <a:r>
              <a:rPr lang="en-GB" sz="3200" dirty="0">
                <a:solidFill>
                  <a:srgbClr val="222366"/>
                </a:solidFill>
                <a:latin typeface="Public Sans"/>
              </a:rPr>
              <a:t>Built on Flask and </a:t>
            </a:r>
            <a:r>
              <a:rPr lang="en-GB" sz="3200" dirty="0" err="1">
                <a:solidFill>
                  <a:srgbClr val="222366"/>
                </a:solidFill>
                <a:latin typeface="Public Sans"/>
              </a:rPr>
              <a:t>Keras</a:t>
            </a:r>
            <a:r>
              <a:rPr lang="en-GB" sz="3200" dirty="0">
                <a:solidFill>
                  <a:srgbClr val="222366"/>
                </a:solidFill>
                <a:latin typeface="Public Sans"/>
              </a:rPr>
              <a:t>, it offers accurate predictions and promotes health awareness.</a:t>
            </a:r>
            <a:endParaRPr lang="en-US" sz="3200" dirty="0">
              <a:solidFill>
                <a:srgbClr val="222366"/>
              </a:solidFill>
              <a:latin typeface="Public Sans"/>
            </a:endParaRPr>
          </a:p>
        </p:txBody>
      </p:sp>
      <p:sp>
        <p:nvSpPr>
          <p:cNvPr id="2" name="Freeform 11">
            <a:extLst>
              <a:ext uri="{FF2B5EF4-FFF2-40B4-BE49-F238E27FC236}">
                <a16:creationId xmlns:a16="http://schemas.microsoft.com/office/drawing/2014/main" id="{6977EB7D-9CD5-CB8D-C092-C29BA8D61203}"/>
              </a:ext>
            </a:extLst>
          </p:cNvPr>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extLst>
      <p:ext uri="{BB962C8B-B14F-4D97-AF65-F5344CB8AC3E}">
        <p14:creationId xmlns:p14="http://schemas.microsoft.com/office/powerpoint/2010/main" val="4153134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2669608516"/>
              </p:ext>
            </p:extLst>
          </p:nvPr>
        </p:nvGraphicFramePr>
        <p:xfrm>
          <a:off x="1555840" y="2713538"/>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066800" y="809625"/>
            <a:ext cx="6836034" cy="1362075"/>
          </a:xfrm>
          <a:prstGeom prst="rect">
            <a:avLst/>
          </a:prstGeom>
        </p:spPr>
        <p:txBody>
          <a:bodyPr lIns="0" tIns="0" rIns="0" bIns="0" rtlCol="0" anchor="t">
            <a:spAutoFit/>
          </a:bodyPr>
          <a:lstStyle/>
          <a:p>
            <a:pPr>
              <a:lnSpc>
                <a:spcPts val="10500"/>
              </a:lnSpc>
            </a:pPr>
            <a:r>
              <a:rPr lang="en-US" sz="7500" dirty="0">
                <a:solidFill>
                  <a:srgbClr val="222366"/>
                </a:solidFill>
                <a:latin typeface="Brick Sans"/>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a:off x="14173200" y="2465882"/>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2461466" y="6380064"/>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61969"/>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dirty="0"/>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9906000" y="6453881"/>
            <a:ext cx="5706114" cy="932371"/>
          </a:xfrm>
          <a:prstGeom prst="rect">
            <a:avLst/>
          </a:prstGeom>
        </p:spPr>
        <p:txBody>
          <a:bodyPr wrap="square" lIns="0" tIns="0" rIns="0" bIns="0" rtlCol="0" anchor="t">
            <a:spAutoFit/>
          </a:bodyPr>
          <a:lstStyle/>
          <a:p>
            <a:pPr>
              <a:lnSpc>
                <a:spcPts val="3779"/>
              </a:lnSpc>
            </a:pPr>
            <a:r>
              <a:rPr lang="en-GB" sz="2699" dirty="0">
                <a:solidFill>
                  <a:srgbClr val="222366"/>
                </a:solidFill>
                <a:latin typeface="Public Sans"/>
              </a:rPr>
              <a:t>People invited:		2,925,325</a:t>
            </a:r>
          </a:p>
          <a:p>
            <a:pPr>
              <a:lnSpc>
                <a:spcPts val="3779"/>
              </a:lnSpc>
            </a:pPr>
            <a:r>
              <a:rPr lang="en-GB" sz="2699" dirty="0">
                <a:solidFill>
                  <a:srgbClr val="FF0000"/>
                </a:solidFill>
                <a:latin typeface="Public Sans"/>
              </a:rPr>
              <a:t>People taking up:	1,136,770</a:t>
            </a:r>
          </a:p>
        </p:txBody>
      </p:sp>
      <p:sp>
        <p:nvSpPr>
          <p:cNvPr id="9" name="TextBox 9"/>
          <p:cNvSpPr txBox="1"/>
          <p:nvPr/>
        </p:nvSpPr>
        <p:spPr>
          <a:xfrm>
            <a:off x="1508908" y="2539934"/>
            <a:ext cx="12890428" cy="1179810"/>
          </a:xfrm>
          <a:prstGeom prst="rect">
            <a:avLst/>
          </a:prstGeom>
        </p:spPr>
        <p:txBody>
          <a:bodyPr wrap="square" lIns="0" tIns="0" rIns="0" bIns="0" rtlCol="0" anchor="t">
            <a:spAutoFit/>
          </a:bodyPr>
          <a:lstStyle/>
          <a:p>
            <a:pPr>
              <a:lnSpc>
                <a:spcPts val="4620"/>
              </a:lnSpc>
            </a:pPr>
            <a:r>
              <a:rPr lang="en-US" sz="4400" dirty="0">
                <a:solidFill>
                  <a:srgbClr val="222366"/>
                </a:solidFill>
                <a:latin typeface="Public Sans Heavy"/>
              </a:rPr>
              <a:t>Do you have diabetes?</a:t>
            </a:r>
          </a:p>
          <a:p>
            <a:pPr>
              <a:lnSpc>
                <a:spcPts val="4620"/>
              </a:lnSpc>
            </a:pPr>
            <a:r>
              <a:rPr lang="en-US" sz="4400" dirty="0">
                <a:solidFill>
                  <a:srgbClr val="222366"/>
                </a:solidFill>
                <a:latin typeface="Public Sans Heavy"/>
              </a:rPr>
              <a:t>How does a person know they have diabetes?</a:t>
            </a:r>
          </a:p>
        </p:txBody>
      </p:sp>
      <p:sp>
        <p:nvSpPr>
          <p:cNvPr id="10" name="TextBox 10"/>
          <p:cNvSpPr txBox="1"/>
          <p:nvPr/>
        </p:nvSpPr>
        <p:spPr>
          <a:xfrm>
            <a:off x="6400800" y="5721876"/>
            <a:ext cx="9155144" cy="548483"/>
          </a:xfrm>
          <a:prstGeom prst="rect">
            <a:avLst/>
          </a:prstGeom>
        </p:spPr>
        <p:txBody>
          <a:bodyPr wrap="square" lIns="0" tIns="0" rIns="0" bIns="0" rtlCol="0" anchor="t">
            <a:spAutoFit/>
          </a:bodyPr>
          <a:lstStyle/>
          <a:p>
            <a:pPr algn="r">
              <a:lnSpc>
                <a:spcPts val="4620"/>
              </a:lnSpc>
            </a:pPr>
            <a:r>
              <a:rPr lang="en-GB" sz="3600" b="1" dirty="0">
                <a:solidFill>
                  <a:srgbClr val="222366"/>
                </a:solidFill>
                <a:latin typeface="Public Sans"/>
              </a:rPr>
              <a:t>NHS Health Check 2022/2023 (England)</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3" name="Freeform 13"/>
          <p:cNvSpPr/>
          <p:nvPr/>
        </p:nvSpPr>
        <p:spPr>
          <a:xfrm rot="-938460">
            <a:off x="14547637" y="2299307"/>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17" name="Picture 16">
            <a:extLst>
              <a:ext uri="{FF2B5EF4-FFF2-40B4-BE49-F238E27FC236}">
                <a16:creationId xmlns:a16="http://schemas.microsoft.com/office/drawing/2014/main" id="{018C269E-4E09-4C6A-8B77-1C6251BAB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180" y="2552700"/>
            <a:ext cx="7898420" cy="7898420"/>
          </a:xfrm>
          <a:prstGeom prst="rect">
            <a:avLst/>
          </a:prstGeom>
        </p:spPr>
      </p:pic>
      <p:sp>
        <p:nvSpPr>
          <p:cNvPr id="24" name="TextBox 23">
            <a:extLst>
              <a:ext uri="{FF2B5EF4-FFF2-40B4-BE49-F238E27FC236}">
                <a16:creationId xmlns:a16="http://schemas.microsoft.com/office/drawing/2014/main" id="{FC89FA5D-C7E5-53FA-8564-4C38FE1C0511}"/>
              </a:ext>
            </a:extLst>
          </p:cNvPr>
          <p:cNvSpPr txBox="1"/>
          <p:nvPr/>
        </p:nvSpPr>
        <p:spPr>
          <a:xfrm rot="21034408">
            <a:off x="12620525" y="7655671"/>
            <a:ext cx="4157066" cy="923073"/>
          </a:xfrm>
          <a:prstGeom prst="rect">
            <a:avLst/>
          </a:prstGeom>
          <a:noFill/>
        </p:spPr>
        <p:txBody>
          <a:bodyPr wrap="square" rtlCol="0">
            <a:spAutoFit/>
          </a:bodyPr>
          <a:lstStyle/>
          <a:p>
            <a:r>
              <a:rPr lang="en-US" sz="2699" dirty="0">
                <a:solidFill>
                  <a:srgbClr val="222366"/>
                </a:solidFill>
                <a:latin typeface="Public Sans"/>
              </a:rPr>
              <a:t>Population in England: approx. 56M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488697" y="-1524359"/>
            <a:ext cx="18256503" cy="11592508"/>
          </a:xfrm>
          <a:prstGeom prst="rect">
            <a:avLst/>
          </a:prstGeom>
        </p:spPr>
        <p:txBody>
          <a:bodyPr lIns="50800" tIns="50800" rIns="50800" bIns="50800" rtlCol="0" anchor="ctr"/>
          <a:lstStyle/>
          <a:p>
            <a:pPr algn="ctr">
              <a:lnSpc>
                <a:spcPts val="2659"/>
              </a:lnSpc>
            </a:pPr>
            <a:endParaRPr/>
          </a:p>
        </p:txBody>
      </p:sp>
      <p:sp>
        <p:nvSpPr>
          <p:cNvPr id="9" name="TextBox 9"/>
          <p:cNvSpPr txBox="1"/>
          <p:nvPr/>
        </p:nvSpPr>
        <p:spPr>
          <a:xfrm>
            <a:off x="1230791" y="2655386"/>
            <a:ext cx="11292692" cy="1769715"/>
          </a:xfrm>
          <a:prstGeom prst="rect">
            <a:avLst/>
          </a:prstGeom>
        </p:spPr>
        <p:txBody>
          <a:bodyPr wrap="square" lIns="0" tIns="0" rIns="0" bIns="0" rtlCol="0" anchor="t">
            <a:spAutoFit/>
          </a:bodyPr>
          <a:lstStyle/>
          <a:p>
            <a:pPr>
              <a:lnSpc>
                <a:spcPts val="4620"/>
              </a:lnSpc>
            </a:pPr>
            <a:r>
              <a:rPr lang="en-US" sz="4400" dirty="0">
                <a:solidFill>
                  <a:srgbClr val="002060"/>
                </a:solidFill>
                <a:latin typeface="Public Sans Heavy"/>
              </a:rPr>
              <a:t>Our Focus: Type 2 Diabetes</a:t>
            </a:r>
          </a:p>
          <a:p>
            <a:pPr>
              <a:lnSpc>
                <a:spcPts val="4620"/>
              </a:lnSpc>
            </a:pPr>
            <a:endParaRPr lang="en-US" sz="4400" dirty="0">
              <a:solidFill>
                <a:srgbClr val="002060"/>
              </a:solidFill>
              <a:latin typeface="Public Sans Heavy"/>
            </a:endParaRPr>
          </a:p>
          <a:p>
            <a:pPr>
              <a:lnSpc>
                <a:spcPts val="4620"/>
              </a:lnSpc>
            </a:pPr>
            <a:endParaRPr lang="en-US" sz="4400" dirty="0">
              <a:solidFill>
                <a:srgbClr val="002060"/>
              </a:solidFill>
              <a:latin typeface="Public Sans Heavy"/>
            </a:endParaRP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Project Overview</a:t>
            </a:r>
          </a:p>
        </p:txBody>
      </p:sp>
      <p:sp>
        <p:nvSpPr>
          <p:cNvPr id="12" name="Freeform 12"/>
          <p:cNvSpPr/>
          <p:nvPr/>
        </p:nvSpPr>
        <p:spPr>
          <a:xfrm rot="249758">
            <a:off x="662165" y="523624"/>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10">
            <a:extLst>
              <a:ext uri="{FF2B5EF4-FFF2-40B4-BE49-F238E27FC236}">
                <a16:creationId xmlns:a16="http://schemas.microsoft.com/office/drawing/2014/main" id="{CE317CBE-B96E-4FB2-1846-0BE7530831BC}"/>
              </a:ext>
            </a:extLst>
          </p:cNvPr>
          <p:cNvSpPr txBox="1"/>
          <p:nvPr/>
        </p:nvSpPr>
        <p:spPr>
          <a:xfrm>
            <a:off x="1239258" y="3771900"/>
            <a:ext cx="6990342" cy="5845896"/>
          </a:xfrm>
          <a:prstGeom prst="rect">
            <a:avLst/>
          </a:prstGeom>
        </p:spPr>
        <p:txBody>
          <a:bodyPr wrap="square" lIns="0" tIns="0" rIns="0" bIns="0" rtlCol="0" anchor="t">
            <a:spAutoFit/>
          </a:bodyPr>
          <a:lstStyle/>
          <a:p>
            <a:pPr>
              <a:lnSpc>
                <a:spcPts val="4620"/>
              </a:lnSpc>
            </a:pPr>
            <a:r>
              <a:rPr lang="en-GB" sz="3200" dirty="0">
                <a:solidFill>
                  <a:srgbClr val="222366"/>
                </a:solidFill>
                <a:latin typeface="Public Sans"/>
              </a:rPr>
              <a:t>In the UK, over 90% of all adults with diabetes have Type 2.</a:t>
            </a:r>
          </a:p>
          <a:p>
            <a:pPr marL="571500" indent="-571500">
              <a:lnSpc>
                <a:spcPts val="4620"/>
              </a:lnSpc>
              <a:buFont typeface="Arial" panose="020B0604020202020204" pitchFamily="34" charset="0"/>
              <a:buChar char="•"/>
            </a:pPr>
            <a:endParaRPr lang="en-GB" sz="3200" dirty="0">
              <a:solidFill>
                <a:srgbClr val="222366"/>
              </a:solidFill>
              <a:latin typeface="Public Sans"/>
            </a:endParaRPr>
          </a:p>
          <a:p>
            <a:pPr>
              <a:lnSpc>
                <a:spcPts val="4620"/>
              </a:lnSpc>
            </a:pPr>
            <a:r>
              <a:rPr lang="en-GB" sz="3200" dirty="0">
                <a:solidFill>
                  <a:srgbClr val="222366"/>
                </a:solidFill>
                <a:latin typeface="Public Sans"/>
              </a:rPr>
              <a:t>It’s strongly associated with personal </a:t>
            </a:r>
            <a:r>
              <a:rPr lang="en-GB" sz="3200" u="sng" dirty="0">
                <a:solidFill>
                  <a:srgbClr val="222366"/>
                </a:solidFill>
                <a:latin typeface="Public Sans"/>
              </a:rPr>
              <a:t>lifestyle factors</a:t>
            </a:r>
            <a:r>
              <a:rPr lang="en-GB" sz="3200" dirty="0">
                <a:solidFill>
                  <a:srgbClr val="222366"/>
                </a:solidFill>
                <a:latin typeface="Public Sans"/>
              </a:rPr>
              <a:t> like diet, exercise and family history.</a:t>
            </a:r>
          </a:p>
          <a:p>
            <a:pPr>
              <a:lnSpc>
                <a:spcPts val="4620"/>
              </a:lnSpc>
            </a:pPr>
            <a:endParaRPr lang="en-GB" sz="3200" dirty="0">
              <a:solidFill>
                <a:srgbClr val="222366"/>
              </a:solidFill>
              <a:latin typeface="Public Sans"/>
            </a:endParaRPr>
          </a:p>
          <a:p>
            <a:pPr>
              <a:lnSpc>
                <a:spcPts val="4620"/>
              </a:lnSpc>
            </a:pPr>
            <a:r>
              <a:rPr lang="en-GB" sz="3200" dirty="0">
                <a:solidFill>
                  <a:srgbClr val="222366"/>
                </a:solidFill>
                <a:latin typeface="Public Sans"/>
              </a:rPr>
              <a:t>Unlike Type 1 diabetes, Type 2 diabetes is largely preventable through </a:t>
            </a:r>
            <a:r>
              <a:rPr lang="en-GB" sz="3200" u="sng" dirty="0">
                <a:solidFill>
                  <a:srgbClr val="222366"/>
                </a:solidFill>
                <a:latin typeface="Public Sans"/>
              </a:rPr>
              <a:t>lifestyle changes</a:t>
            </a:r>
            <a:r>
              <a:rPr lang="en-GB" sz="3200" dirty="0">
                <a:solidFill>
                  <a:srgbClr val="222366"/>
                </a:solidFill>
                <a:latin typeface="Public Sans"/>
              </a:rPr>
              <a:t>.</a:t>
            </a:r>
          </a:p>
        </p:txBody>
      </p:sp>
      <p:graphicFrame>
        <p:nvGraphicFramePr>
          <p:cNvPr id="14" name="Table 13">
            <a:extLst>
              <a:ext uri="{FF2B5EF4-FFF2-40B4-BE49-F238E27FC236}">
                <a16:creationId xmlns:a16="http://schemas.microsoft.com/office/drawing/2014/main" id="{61CAFC4D-90DF-57C4-DAA0-CF21440BA9C8}"/>
              </a:ext>
            </a:extLst>
          </p:cNvPr>
          <p:cNvGraphicFramePr>
            <a:graphicFrameLocks noGrp="1"/>
          </p:cNvGraphicFramePr>
          <p:nvPr>
            <p:extLst>
              <p:ext uri="{D42A27DB-BD31-4B8C-83A1-F6EECF244321}">
                <p14:modId xmlns:p14="http://schemas.microsoft.com/office/powerpoint/2010/main" val="637716857"/>
              </p:ext>
            </p:extLst>
          </p:nvPr>
        </p:nvGraphicFramePr>
        <p:xfrm>
          <a:off x="9144000" y="3776368"/>
          <a:ext cx="8655306" cy="4539078"/>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214240152"/>
                    </a:ext>
                  </a:extLst>
                </a:gridCol>
                <a:gridCol w="3429000">
                  <a:extLst>
                    <a:ext uri="{9D8B030D-6E8A-4147-A177-3AD203B41FA5}">
                      <a16:colId xmlns:a16="http://schemas.microsoft.com/office/drawing/2014/main" val="3728786233"/>
                    </a:ext>
                  </a:extLst>
                </a:gridCol>
                <a:gridCol w="3473706">
                  <a:extLst>
                    <a:ext uri="{9D8B030D-6E8A-4147-A177-3AD203B41FA5}">
                      <a16:colId xmlns:a16="http://schemas.microsoft.com/office/drawing/2014/main" val="676176022"/>
                    </a:ext>
                  </a:extLst>
                </a:gridCol>
              </a:tblGrid>
              <a:tr h="555016">
                <a:tc>
                  <a:txBody>
                    <a:bodyPr/>
                    <a:lstStyle/>
                    <a:p>
                      <a:pPr algn="ctr"/>
                      <a:endParaRPr lang="en-US" sz="3200" kern="1200" dirty="0">
                        <a:solidFill>
                          <a:srgbClr val="222366"/>
                        </a:solidFill>
                        <a:latin typeface="Public Sans"/>
                        <a:ea typeface="+mn-ea"/>
                        <a:cs typeface="+mn-cs"/>
                      </a:endParaRPr>
                    </a:p>
                  </a:txBody>
                  <a:tcPr anchor="ctr"/>
                </a:tc>
                <a:tc>
                  <a:txBody>
                    <a:bodyPr/>
                    <a:lstStyle/>
                    <a:p>
                      <a:pPr algn="ctr"/>
                      <a:r>
                        <a:rPr lang="en-US" sz="3200" b="1" kern="1200" dirty="0">
                          <a:solidFill>
                            <a:schemeClr val="bg1"/>
                          </a:solidFill>
                          <a:latin typeface="Public Sans"/>
                          <a:ea typeface="+mn-ea"/>
                          <a:cs typeface="+mn-cs"/>
                        </a:rPr>
                        <a:t>Health Check</a:t>
                      </a:r>
                    </a:p>
                  </a:txBody>
                  <a:tcPr anchor="ctr"/>
                </a:tc>
                <a:tc>
                  <a:txBody>
                    <a:bodyPr/>
                    <a:lstStyle/>
                    <a:p>
                      <a:pPr algn="ctr"/>
                      <a:r>
                        <a:rPr lang="en-US" sz="3200" b="1" kern="1200" dirty="0">
                          <a:solidFill>
                            <a:schemeClr val="bg1"/>
                          </a:solidFill>
                          <a:latin typeface="Public Sans"/>
                          <a:ea typeface="+mn-ea"/>
                          <a:cs typeface="+mn-cs"/>
                        </a:rPr>
                        <a:t>Questionnaire</a:t>
                      </a:r>
                    </a:p>
                  </a:txBody>
                  <a:tcPr anchor="ctr"/>
                </a:tc>
                <a:extLst>
                  <a:ext uri="{0D108BD9-81ED-4DB2-BD59-A6C34878D82A}">
                    <a16:rowId xmlns:a16="http://schemas.microsoft.com/office/drawing/2014/main" val="774226519"/>
                  </a:ext>
                </a:extLst>
              </a:tr>
              <a:tr h="1624194">
                <a:tc>
                  <a:txBody>
                    <a:bodyPr/>
                    <a:lstStyle/>
                    <a:p>
                      <a:pPr algn="ctr"/>
                      <a:r>
                        <a:rPr lang="en-US" sz="3200" b="1" kern="1200" dirty="0">
                          <a:solidFill>
                            <a:srgbClr val="222366"/>
                          </a:solidFill>
                          <a:latin typeface="Public Sans"/>
                          <a:ea typeface="+mn-ea"/>
                          <a:cs typeface="+mn-cs"/>
                        </a:rPr>
                        <a:t>How</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3200" kern="1200" dirty="0">
                          <a:solidFill>
                            <a:srgbClr val="222366"/>
                          </a:solidFill>
                          <a:latin typeface="Public Sans"/>
                          <a:ea typeface="+mn-ea"/>
                          <a:cs typeface="+mn-cs"/>
                        </a:rPr>
                        <a:t>measure blood glucose (sugar) levels</a:t>
                      </a:r>
                    </a:p>
                  </a:txBody>
                  <a:tcPr anchor="ctr"/>
                </a:tc>
                <a:tc>
                  <a:txBody>
                    <a:bodyPr/>
                    <a:lstStyle/>
                    <a:p>
                      <a:pPr algn="ctr"/>
                      <a:r>
                        <a:rPr lang="en-US" sz="3200" kern="1200" dirty="0">
                          <a:solidFill>
                            <a:srgbClr val="222366"/>
                          </a:solidFill>
                          <a:latin typeface="Public Sans"/>
                          <a:ea typeface="+mn-ea"/>
                          <a:cs typeface="+mn-cs"/>
                        </a:rPr>
                        <a:t>ask health and lifestyle related questions</a:t>
                      </a:r>
                    </a:p>
                  </a:txBody>
                  <a:tcPr anchor="ctr"/>
                </a:tc>
                <a:extLst>
                  <a:ext uri="{0D108BD9-81ED-4DB2-BD59-A6C34878D82A}">
                    <a16:rowId xmlns:a16="http://schemas.microsoft.com/office/drawing/2014/main" val="4281379613"/>
                  </a:ext>
                </a:extLst>
              </a:tr>
              <a:tr h="1167882">
                <a:tc>
                  <a:txBody>
                    <a:bodyPr/>
                    <a:lstStyle/>
                    <a:p>
                      <a:pPr algn="ctr"/>
                      <a:r>
                        <a:rPr lang="en-US" sz="3200" b="1" kern="1200" dirty="0">
                          <a:solidFill>
                            <a:srgbClr val="222366"/>
                          </a:solidFill>
                          <a:latin typeface="Public Sans"/>
                          <a:ea typeface="+mn-ea"/>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kern="1200" dirty="0">
                          <a:solidFill>
                            <a:srgbClr val="222366"/>
                          </a:solidFill>
                          <a:latin typeface="Public Sans"/>
                          <a:ea typeface="+mn-ea"/>
                          <a:cs typeface="+mn-cs"/>
                        </a:rPr>
                        <a:t>highly accurate</a:t>
                      </a:r>
                    </a:p>
                  </a:txBody>
                  <a:tcPr anchor="ctr"/>
                </a:tc>
                <a:tc>
                  <a:txBody>
                    <a:bodyPr/>
                    <a:lstStyle/>
                    <a:p>
                      <a:pPr algn="ctr"/>
                      <a:r>
                        <a:rPr lang="en-US" sz="3200" kern="1200" dirty="0">
                          <a:solidFill>
                            <a:srgbClr val="222366"/>
                          </a:solidFill>
                          <a:latin typeface="Public Sans"/>
                          <a:ea typeface="+mn-ea"/>
                          <a:cs typeface="+mn-cs"/>
                        </a:rPr>
                        <a:t>extensive and cheap</a:t>
                      </a:r>
                    </a:p>
                  </a:txBody>
                  <a:tcPr anchor="ctr"/>
                </a:tc>
                <a:extLst>
                  <a:ext uri="{0D108BD9-81ED-4DB2-BD59-A6C34878D82A}">
                    <a16:rowId xmlns:a16="http://schemas.microsoft.com/office/drawing/2014/main" val="2047946489"/>
                  </a:ext>
                </a:extLst>
              </a:tr>
              <a:tr h="1167882">
                <a:tc>
                  <a:txBody>
                    <a:bodyPr/>
                    <a:lstStyle/>
                    <a:p>
                      <a:pPr algn="ctr"/>
                      <a:r>
                        <a:rPr lang="en-US" sz="3200" b="1" kern="1200" dirty="0">
                          <a:solidFill>
                            <a:srgbClr val="222366"/>
                          </a:solidFill>
                          <a:latin typeface="Public Sans"/>
                          <a:ea typeface="+mn-ea"/>
                          <a:cs typeface="+mn-cs"/>
                        </a:rPr>
                        <a:t>-</a:t>
                      </a:r>
                    </a:p>
                  </a:txBody>
                  <a:tcPr anchor="ctr"/>
                </a:tc>
                <a:tc>
                  <a:txBody>
                    <a:bodyPr/>
                    <a:lstStyle/>
                    <a:p>
                      <a:pPr algn="ctr"/>
                      <a:r>
                        <a:rPr lang="en-US" sz="3200" kern="1200" dirty="0">
                          <a:solidFill>
                            <a:srgbClr val="222366"/>
                          </a:solidFill>
                          <a:latin typeface="Public Sans"/>
                          <a:ea typeface="+mn-ea"/>
                          <a:cs typeface="+mn-cs"/>
                        </a:rPr>
                        <a:t>expensive and limited in scope</a:t>
                      </a:r>
                    </a:p>
                  </a:txBody>
                  <a:tcPr anchor="ctr"/>
                </a:tc>
                <a:tc>
                  <a:txBody>
                    <a:bodyPr/>
                    <a:lstStyle/>
                    <a:p>
                      <a:pPr algn="ctr"/>
                      <a:r>
                        <a:rPr lang="en-US" sz="3200" kern="1200" dirty="0">
                          <a:solidFill>
                            <a:srgbClr val="222366"/>
                          </a:solidFill>
                          <a:latin typeface="Public Sans"/>
                          <a:ea typeface="+mn-ea"/>
                          <a:cs typeface="+mn-cs"/>
                        </a:rPr>
                        <a:t>less accurate</a:t>
                      </a:r>
                    </a:p>
                  </a:txBody>
                  <a:tcPr anchor="ctr"/>
                </a:tc>
                <a:extLst>
                  <a:ext uri="{0D108BD9-81ED-4DB2-BD59-A6C34878D82A}">
                    <a16:rowId xmlns:a16="http://schemas.microsoft.com/office/drawing/2014/main" val="2114292190"/>
                  </a:ext>
                </a:extLst>
              </a:tr>
            </a:tbl>
          </a:graphicData>
        </a:graphic>
      </p:graphicFrame>
      <p:sp>
        <p:nvSpPr>
          <p:cNvPr id="15" name="Rounded Rectangular Callout 14">
            <a:extLst>
              <a:ext uri="{FF2B5EF4-FFF2-40B4-BE49-F238E27FC236}">
                <a16:creationId xmlns:a16="http://schemas.microsoft.com/office/drawing/2014/main" id="{7CC2668E-754B-3781-F261-9025D00465A4}"/>
              </a:ext>
            </a:extLst>
          </p:cNvPr>
          <p:cNvSpPr/>
          <p:nvPr/>
        </p:nvSpPr>
        <p:spPr>
          <a:xfrm>
            <a:off x="11460163" y="8762296"/>
            <a:ext cx="5588579" cy="992007"/>
          </a:xfrm>
          <a:prstGeom prst="wedgeRoundRectCallout">
            <a:avLst>
              <a:gd name="adj1" fmla="val 28525"/>
              <a:gd name="adj2" fmla="val -8777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3200" kern="1200" dirty="0">
                <a:solidFill>
                  <a:srgbClr val="222366"/>
                </a:solidFill>
                <a:latin typeface="Public Sans"/>
                <a:ea typeface="+mn-ea"/>
                <a:cs typeface="+mn-cs"/>
              </a:rPr>
              <a:t>Can ML improve accuracy?</a:t>
            </a:r>
          </a:p>
        </p:txBody>
      </p:sp>
    </p:spTree>
    <p:extLst>
      <p:ext uri="{BB962C8B-B14F-4D97-AF65-F5344CB8AC3E}">
        <p14:creationId xmlns:p14="http://schemas.microsoft.com/office/powerpoint/2010/main" val="929031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dirty="0">
                <a:solidFill>
                  <a:srgbClr val="222366"/>
                </a:solidFill>
                <a:latin typeface="Public Sans Bold"/>
              </a:rPr>
              <a:t>Splitting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D2809DF7-D9AB-07FF-1E44-0D56487289A4}"/>
              </a:ext>
            </a:extLst>
          </p:cNvPr>
          <p:cNvSpPr txBox="1"/>
          <p:nvPr/>
        </p:nvSpPr>
        <p:spPr>
          <a:xfrm>
            <a:off x="1028700" y="575659"/>
            <a:ext cx="16725900" cy="1034642"/>
          </a:xfrm>
          <a:prstGeom prst="rect">
            <a:avLst/>
          </a:prstGeom>
        </p:spPr>
        <p:txBody>
          <a:bodyPr wrap="square" lIns="0" tIns="0" rIns="0" bIns="0" rtlCol="0" anchor="t">
            <a:spAutoFit/>
          </a:bodyPr>
          <a:lstStyle/>
          <a:p>
            <a:pPr>
              <a:lnSpc>
                <a:spcPts val="9100"/>
              </a:lnSpc>
            </a:pPr>
            <a:r>
              <a:rPr lang="en-US" sz="6500" dirty="0">
                <a:solidFill>
                  <a:srgbClr val="222366"/>
                </a:solidFill>
                <a:latin typeface="Brick Sans"/>
              </a:rPr>
              <a:t>Target and Feature Variables</a:t>
            </a:r>
          </a:p>
        </p:txBody>
      </p:sp>
      <p:pic>
        <p:nvPicPr>
          <p:cNvPr id="4" name="Picture 3" descr="A screenshot of a computer">
            <a:extLst>
              <a:ext uri="{FF2B5EF4-FFF2-40B4-BE49-F238E27FC236}">
                <a16:creationId xmlns:a16="http://schemas.microsoft.com/office/drawing/2014/main" id="{24708E8B-DC8C-0644-B695-9FBC42E1CEFE}"/>
              </a:ext>
            </a:extLst>
          </p:cNvPr>
          <p:cNvPicPr>
            <a:picLocks noChangeAspect="1"/>
          </p:cNvPicPr>
          <p:nvPr/>
        </p:nvPicPr>
        <p:blipFill rotWithShape="1">
          <a:blip r:embed="rId2">
            <a:clrChange>
              <a:clrFrom>
                <a:srgbClr val="F5F5F5"/>
              </a:clrFrom>
              <a:clrTo>
                <a:srgbClr val="F5F5F5">
                  <a:alpha val="0"/>
                </a:srgbClr>
              </a:clrTo>
            </a:clrChange>
            <a:extLst>
              <a:ext uri="{28A0092B-C50C-407E-A947-70E740481C1C}">
                <a14:useLocalDpi xmlns:a14="http://schemas.microsoft.com/office/drawing/2010/main" val="0"/>
              </a:ext>
            </a:extLst>
          </a:blip>
          <a:srcRect l="7646" r="2922"/>
          <a:stretch/>
        </p:blipFill>
        <p:spPr>
          <a:xfrm>
            <a:off x="304800" y="2857500"/>
            <a:ext cx="12344400" cy="7155256"/>
          </a:xfrm>
          <a:prstGeom prst="rect">
            <a:avLst/>
          </a:prstGeom>
        </p:spPr>
      </p:pic>
      <p:grpSp>
        <p:nvGrpSpPr>
          <p:cNvPr id="5" name="Group 24">
            <a:extLst>
              <a:ext uri="{FF2B5EF4-FFF2-40B4-BE49-F238E27FC236}">
                <a16:creationId xmlns:a16="http://schemas.microsoft.com/office/drawing/2014/main" id="{6BEC1080-5F5C-83CE-BAB6-6CF35B099C7D}"/>
              </a:ext>
            </a:extLst>
          </p:cNvPr>
          <p:cNvGrpSpPr/>
          <p:nvPr/>
        </p:nvGrpSpPr>
        <p:grpSpPr>
          <a:xfrm>
            <a:off x="1063336" y="1924416"/>
            <a:ext cx="4794184" cy="639381"/>
            <a:chOff x="0" y="0"/>
            <a:chExt cx="2860316" cy="381469"/>
          </a:xfrm>
        </p:grpSpPr>
        <p:sp>
          <p:nvSpPr>
            <p:cNvPr id="6" name="Freeform 25">
              <a:extLst>
                <a:ext uri="{FF2B5EF4-FFF2-40B4-BE49-F238E27FC236}">
                  <a16:creationId xmlns:a16="http://schemas.microsoft.com/office/drawing/2014/main" id="{19705EAA-FF17-D75A-F697-4FF903E5524D}"/>
                </a:ext>
              </a:extLst>
            </p:cNvPr>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26">
              <a:extLst>
                <a:ext uri="{FF2B5EF4-FFF2-40B4-BE49-F238E27FC236}">
                  <a16:creationId xmlns:a16="http://schemas.microsoft.com/office/drawing/2014/main" id="{FA3892E4-849F-75B9-816C-5AFF481AFA9C}"/>
                </a:ext>
              </a:extLst>
            </p:cNvPr>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8" name="TextBox 27">
            <a:extLst>
              <a:ext uri="{FF2B5EF4-FFF2-40B4-BE49-F238E27FC236}">
                <a16:creationId xmlns:a16="http://schemas.microsoft.com/office/drawing/2014/main" id="{00C52A4F-E674-51DB-00CC-FEB44737848E}"/>
              </a:ext>
            </a:extLst>
          </p:cNvPr>
          <p:cNvSpPr txBox="1"/>
          <p:nvPr/>
        </p:nvSpPr>
        <p:spPr>
          <a:xfrm>
            <a:off x="1203244" y="2015293"/>
            <a:ext cx="4514368" cy="457626"/>
          </a:xfrm>
          <a:prstGeom prst="rect">
            <a:avLst/>
          </a:prstGeom>
        </p:spPr>
        <p:txBody>
          <a:bodyPr lIns="0" tIns="0" rIns="0" bIns="0" rtlCol="0" anchor="t">
            <a:spAutoFit/>
          </a:bodyPr>
          <a:lstStyle/>
          <a:p>
            <a:pPr algn="ctr">
              <a:lnSpc>
                <a:spcPts val="3919"/>
              </a:lnSpc>
            </a:pPr>
            <a:r>
              <a:rPr lang="en-US" sz="2799" dirty="0">
                <a:solidFill>
                  <a:srgbClr val="222366"/>
                </a:solidFill>
                <a:latin typeface="Public Sans Bold"/>
              </a:rPr>
              <a:t>Sample Code</a:t>
            </a:r>
          </a:p>
        </p:txBody>
      </p:sp>
      <p:sp>
        <p:nvSpPr>
          <p:cNvPr id="10" name="Freeform 15">
            <a:extLst>
              <a:ext uri="{FF2B5EF4-FFF2-40B4-BE49-F238E27FC236}">
                <a16:creationId xmlns:a16="http://schemas.microsoft.com/office/drawing/2014/main" id="{B6D88411-24F2-D8CB-35D8-20D7235E22B5}"/>
              </a:ext>
            </a:extLst>
          </p:cNvPr>
          <p:cNvSpPr/>
          <p:nvPr/>
        </p:nvSpPr>
        <p:spPr>
          <a:xfrm>
            <a:off x="12725400"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2">
            <a:extLst>
              <a:ext uri="{FF2B5EF4-FFF2-40B4-BE49-F238E27FC236}">
                <a16:creationId xmlns:a16="http://schemas.microsoft.com/office/drawing/2014/main" id="{C62A4496-7570-195B-9992-9A66B79D3445}"/>
              </a:ext>
            </a:extLst>
          </p:cNvPr>
          <p:cNvSpPr/>
          <p:nvPr/>
        </p:nvSpPr>
        <p:spPr>
          <a:xfrm rot="5400000">
            <a:off x="15922316" y="-872815"/>
            <a:ext cx="3200642" cy="3193673"/>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32747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169175"/>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46253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0" name="Freeform 40"/>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TextBox 49"/>
          <p:cNvSpPr txBox="1"/>
          <p:nvPr/>
        </p:nvSpPr>
        <p:spPr>
          <a:xfrm>
            <a:off x="1762406" y="557490"/>
            <a:ext cx="14763189" cy="1000851"/>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Feature Importances</a:t>
            </a:r>
          </a:p>
        </p:txBody>
      </p:sp>
      <p:sp>
        <p:nvSpPr>
          <p:cNvPr id="54" name="Freeform 54"/>
          <p:cNvSpPr/>
          <p:nvPr/>
        </p:nvSpPr>
        <p:spPr>
          <a:xfrm rot="814863">
            <a:off x="16634897" y="46978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6" name="Picture 55">
            <a:extLst>
              <a:ext uri="{FF2B5EF4-FFF2-40B4-BE49-F238E27FC236}">
                <a16:creationId xmlns:a16="http://schemas.microsoft.com/office/drawing/2014/main" id="{2106F3B5-C8ED-B94E-A524-9CFA2FA4700D}"/>
              </a:ext>
            </a:extLst>
          </p:cNvPr>
          <p:cNvPicPr>
            <a:picLocks noChangeAspect="1"/>
          </p:cNvPicPr>
          <p:nvPr/>
        </p:nvPicPr>
        <p:blipFill>
          <a:blip r:embed="rId7"/>
          <a:stretch>
            <a:fillRect/>
          </a:stretch>
        </p:blipFill>
        <p:spPr>
          <a:xfrm>
            <a:off x="2731854" y="1764197"/>
            <a:ext cx="12823083" cy="79653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1445</Words>
  <Application>Microsoft Office PowerPoint</Application>
  <PresentationFormat>Custom</PresentationFormat>
  <Paragraphs>147</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Brick Sans</vt:lpstr>
      <vt:lpstr>Canva Sans</vt:lpstr>
      <vt:lpstr>Wingdings</vt:lpstr>
      <vt:lpstr>Public Sans Heavy</vt:lpstr>
      <vt:lpstr>Arial</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Godswill Anyasor</dc:creator>
  <cp:lastModifiedBy>Godswill Anyasor</cp:lastModifiedBy>
  <cp:revision>15</cp:revision>
  <dcterms:created xsi:type="dcterms:W3CDTF">2006-08-16T00:00:00Z</dcterms:created>
  <dcterms:modified xsi:type="dcterms:W3CDTF">2024-04-03T18:44:45Z</dcterms:modified>
  <dc:identifier>DAGAvC1N5kI</dc:identifier>
</cp:coreProperties>
</file>