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rick Sans" charset="1" panose="00000000000000000000"/>
      <p:regular r:id="rId10"/>
    </p:embeddedFon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 Italics" charset="1" panose="000000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Public Sans Thin" charset="1" panose="00000000000000000000"/>
      <p:regular r:id="rId15"/>
    </p:embeddedFont>
    <p:embeddedFont>
      <p:font typeface="Public Sans Thin Italics" charset="1" panose="00000000000000000000"/>
      <p:regular r:id="rId16"/>
    </p:embeddedFont>
    <p:embeddedFont>
      <p:font typeface="Public Sans Medium" charset="1" panose="00000000000000000000"/>
      <p:regular r:id="rId17"/>
    </p:embeddedFont>
    <p:embeddedFont>
      <p:font typeface="Public Sans Medium Italics" charset="1" panose="00000000000000000000"/>
      <p:regular r:id="rId18"/>
    </p:embeddedFont>
    <p:embeddedFont>
      <p:font typeface="Public Sans Heavy" charset="1" panose="00000000000000000000"/>
      <p:regular r:id="rId19"/>
    </p:embeddedFont>
    <p:embeddedFont>
      <p:font typeface="Public Sans Heavy Italics" charset="1" panose="000000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Canva Sans Italics" charset="1" panose="020B0503030501040103"/>
      <p:regular r:id="rId23"/>
    </p:embeddedFont>
    <p:embeddedFont>
      <p:font typeface="Canva Sans Bold Italics" charset="1" panose="020B0803030501040103"/>
      <p:regular r:id="rId24"/>
    </p:embeddedFont>
    <p:embeddedFont>
      <p:font typeface="Canva Sans Medium" charset="1" panose="020B0603030501040103"/>
      <p:regular r:id="rId25"/>
    </p:embeddedFont>
    <p:embeddedFont>
      <p:font typeface="Canva Sans Medium Italics" charset="1" panose="020B06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7222" y="2618710"/>
            <a:ext cx="2746911" cy="4400135"/>
          </a:xfrm>
          <a:custGeom>
            <a:avLst/>
            <a:gdLst/>
            <a:ahLst/>
            <a:cxnLst/>
            <a:rect r="r" b="b" t="t" l="l"/>
            <a:pathLst>
              <a:path h="4400135" w="2746911">
                <a:moveTo>
                  <a:pt x="0" y="0"/>
                </a:moveTo>
                <a:lnTo>
                  <a:pt x="2746911" y="0"/>
                </a:lnTo>
                <a:lnTo>
                  <a:pt x="2746911" y="4400136"/>
                </a:lnTo>
                <a:lnTo>
                  <a:pt x="0" y="4400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7829" t="0" r="0" b="-150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304803" y="7427423"/>
            <a:ext cx="1495284" cy="2082041"/>
          </a:xfrm>
          <a:custGeom>
            <a:avLst/>
            <a:gdLst/>
            <a:ahLst/>
            <a:cxnLst/>
            <a:rect r="r" b="b" t="t" l="l"/>
            <a:pathLst>
              <a:path h="2082041" w="1495284">
                <a:moveTo>
                  <a:pt x="0" y="0"/>
                </a:moveTo>
                <a:lnTo>
                  <a:pt x="1495284" y="0"/>
                </a:lnTo>
                <a:lnTo>
                  <a:pt x="1495284" y="2082041"/>
                </a:lnTo>
                <a:lnTo>
                  <a:pt x="0" y="2082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06819" y="2265314"/>
            <a:ext cx="4304962" cy="5106929"/>
          </a:xfrm>
          <a:custGeom>
            <a:avLst/>
            <a:gdLst/>
            <a:ahLst/>
            <a:cxnLst/>
            <a:rect r="r" b="b" t="t" l="l"/>
            <a:pathLst>
              <a:path h="5106929" w="4304962">
                <a:moveTo>
                  <a:pt x="0" y="0"/>
                </a:moveTo>
                <a:lnTo>
                  <a:pt x="4304962" y="0"/>
                </a:lnTo>
                <a:lnTo>
                  <a:pt x="4304962" y="5106928"/>
                </a:lnTo>
                <a:lnTo>
                  <a:pt x="0" y="5106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40001" b="-157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46413" y="-997717"/>
            <a:ext cx="6195174" cy="3263031"/>
          </a:xfrm>
          <a:custGeom>
            <a:avLst/>
            <a:gdLst/>
            <a:ahLst/>
            <a:cxnLst/>
            <a:rect r="r" b="b" t="t" l="l"/>
            <a:pathLst>
              <a:path h="3263031" w="6195174">
                <a:moveTo>
                  <a:pt x="0" y="0"/>
                </a:moveTo>
                <a:lnTo>
                  <a:pt x="6195174" y="0"/>
                </a:lnTo>
                <a:lnTo>
                  <a:pt x="6195174" y="3263031"/>
                </a:lnTo>
                <a:lnTo>
                  <a:pt x="0" y="3263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623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58900" y="7497981"/>
            <a:ext cx="6370200" cy="3520639"/>
          </a:xfrm>
          <a:custGeom>
            <a:avLst/>
            <a:gdLst/>
            <a:ahLst/>
            <a:cxnLst/>
            <a:rect r="r" b="b" t="t" l="l"/>
            <a:pathLst>
              <a:path h="3520639" w="6370200">
                <a:moveTo>
                  <a:pt x="0" y="0"/>
                </a:moveTo>
                <a:lnTo>
                  <a:pt x="6370200" y="0"/>
                </a:lnTo>
                <a:lnTo>
                  <a:pt x="6370200" y="3520638"/>
                </a:lnTo>
                <a:lnTo>
                  <a:pt x="0" y="3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800" r="0" b="-3968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097864" y="2618710"/>
            <a:ext cx="12092272" cy="4190887"/>
            <a:chOff x="0" y="0"/>
            <a:chExt cx="1100680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871201">
            <a:off x="14638398" y="656083"/>
            <a:ext cx="2043542" cy="1980378"/>
          </a:xfrm>
          <a:custGeom>
            <a:avLst/>
            <a:gdLst/>
            <a:ahLst/>
            <a:cxnLst/>
            <a:rect r="r" b="b" t="t" l="l"/>
            <a:pathLst>
              <a:path h="1980378" w="2043542">
                <a:moveTo>
                  <a:pt x="0" y="0"/>
                </a:moveTo>
                <a:lnTo>
                  <a:pt x="2043542" y="0"/>
                </a:lnTo>
                <a:lnTo>
                  <a:pt x="2043542" y="1980378"/>
                </a:lnTo>
                <a:lnTo>
                  <a:pt x="0" y="1980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623590" y="8132119"/>
            <a:ext cx="7040819" cy="939006"/>
            <a:chOff x="0" y="0"/>
            <a:chExt cx="2860316" cy="381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026167" y="8296822"/>
            <a:ext cx="623566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Godswill, Sum, Kehlani &amp; Aysha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65225" y="3275878"/>
            <a:ext cx="10557551" cy="266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</a:rPr>
              <a:t>Diabetes Prediction Model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905778">
            <a:off x="15338333" y="7093860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1951" y="431533"/>
            <a:ext cx="1088028" cy="2452522"/>
          </a:xfrm>
          <a:custGeom>
            <a:avLst/>
            <a:gdLst/>
            <a:ahLst/>
            <a:cxnLst/>
            <a:rect r="r" b="b" t="t" l="l"/>
            <a:pathLst>
              <a:path h="2452522" w="1088028">
                <a:moveTo>
                  <a:pt x="0" y="0"/>
                </a:moveTo>
                <a:lnTo>
                  <a:pt x="1088027" y="0"/>
                </a:lnTo>
                <a:lnTo>
                  <a:pt x="1088027" y="2452522"/>
                </a:lnTo>
                <a:lnTo>
                  <a:pt x="0" y="2452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4714" y="9258300"/>
            <a:ext cx="4641382" cy="4552721"/>
          </a:xfrm>
          <a:custGeom>
            <a:avLst/>
            <a:gdLst/>
            <a:ahLst/>
            <a:cxnLst/>
            <a:rect r="r" b="b" t="t" l="l"/>
            <a:pathLst>
              <a:path h="4552721" w="4641382">
                <a:moveTo>
                  <a:pt x="0" y="0"/>
                </a:moveTo>
                <a:lnTo>
                  <a:pt x="4641381" y="0"/>
                </a:lnTo>
                <a:lnTo>
                  <a:pt x="4641381" y="4552721"/>
                </a:lnTo>
                <a:lnTo>
                  <a:pt x="0" y="4552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27344" y="-352696"/>
            <a:ext cx="4657694" cy="4568722"/>
          </a:xfrm>
          <a:custGeom>
            <a:avLst/>
            <a:gdLst/>
            <a:ahLst/>
            <a:cxnLst/>
            <a:rect r="r" b="b" t="t" l="l"/>
            <a:pathLst>
              <a:path h="4568722" w="4657694">
                <a:moveTo>
                  <a:pt x="0" y="0"/>
                </a:moveTo>
                <a:lnTo>
                  <a:pt x="4657694" y="0"/>
                </a:lnTo>
                <a:lnTo>
                  <a:pt x="4657694" y="4568722"/>
                </a:lnTo>
                <a:lnTo>
                  <a:pt x="0" y="4568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90535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99887" y="3506130"/>
            <a:ext cx="9500068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222366"/>
                </a:solidFill>
                <a:latin typeface="Public Sans"/>
              </a:rPr>
              <a:t>Diabetes is a prevalent chronic disease, affecting millions of individuals and posing significant health risks if not managed effectively. Early detection and intervention are crucial in mitigating its adverse effects.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54671" y="6645079"/>
            <a:ext cx="805264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222366"/>
                </a:solidFill>
                <a:latin typeface="Public Sans"/>
              </a:rPr>
              <a:t>To develop a predictive model to identify individuals at risk of developing diabetes based on various health indicators.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9887" y="2930251"/>
            <a:ext cx="747355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Public Sans Heavy"/>
              </a:rPr>
              <a:t>Why Diabetes?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64196" y="6088250"/>
            <a:ext cx="805264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20"/>
              </a:lnSpc>
            </a:pPr>
            <a:r>
              <a:rPr lang="en-US" sz="3300">
                <a:solidFill>
                  <a:srgbClr val="222366"/>
                </a:solidFill>
                <a:latin typeface="Public Sans Heavy"/>
              </a:rPr>
              <a:t>Our Goal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06273" y="838200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Project Overview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249758">
            <a:off x="15217952" y="1091438"/>
            <a:ext cx="1463105" cy="1687018"/>
          </a:xfrm>
          <a:custGeom>
            <a:avLst/>
            <a:gdLst/>
            <a:ahLst/>
            <a:cxnLst/>
            <a:rect r="r" b="b" t="t" l="l"/>
            <a:pathLst>
              <a:path h="1687018" w="1463105">
                <a:moveTo>
                  <a:pt x="0" y="0"/>
                </a:moveTo>
                <a:lnTo>
                  <a:pt x="1463104" y="0"/>
                </a:lnTo>
                <a:lnTo>
                  <a:pt x="1463104" y="1687018"/>
                </a:lnTo>
                <a:lnTo>
                  <a:pt x="0" y="1687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38460">
            <a:off x="1099143" y="6342733"/>
            <a:ext cx="2190216" cy="2536040"/>
          </a:xfrm>
          <a:custGeom>
            <a:avLst/>
            <a:gdLst/>
            <a:ahLst/>
            <a:cxnLst/>
            <a:rect r="r" b="b" t="t" l="l"/>
            <a:pathLst>
              <a:path h="2536040" w="2190216">
                <a:moveTo>
                  <a:pt x="0" y="0"/>
                </a:moveTo>
                <a:lnTo>
                  <a:pt x="2190216" y="0"/>
                </a:lnTo>
                <a:lnTo>
                  <a:pt x="2190216" y="2536040"/>
                </a:lnTo>
                <a:lnTo>
                  <a:pt x="0" y="2536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10775" y="414431"/>
            <a:ext cx="7082961" cy="3058022"/>
            <a:chOff x="0" y="0"/>
            <a:chExt cx="883555" cy="3814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10775" y="3693909"/>
            <a:ext cx="7082961" cy="3058022"/>
            <a:chOff x="0" y="0"/>
            <a:chExt cx="883555" cy="381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10775" y="6973387"/>
            <a:ext cx="7082961" cy="3058022"/>
            <a:chOff x="0" y="0"/>
            <a:chExt cx="883555" cy="3814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671725" y="1085850"/>
            <a:ext cx="5761060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A dataset comprising of relevant health parameters such as BMI, age, blood pressure, family history of diabetes, and lifestyle factors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671725" y="4330993"/>
            <a:ext cx="5761060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Cleaned and preprocessed the collected data to handle missing values, convert categorical data to a binary format and standardise features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71725" y="7781837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Defined the target and feature variables and split the data into subsets ready for the training and testing of models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75659"/>
            <a:ext cx="8452709" cy="347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</a:rPr>
              <a:t>Data Sourcing and Preprocessing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479058" y="6035439"/>
            <a:ext cx="4246987" cy="4415582"/>
          </a:xfrm>
          <a:custGeom>
            <a:avLst/>
            <a:gdLst/>
            <a:ahLst/>
            <a:cxnLst/>
            <a:rect r="r" b="b" t="t" l="l"/>
            <a:pathLst>
              <a:path h="4415582" w="4246987">
                <a:moveTo>
                  <a:pt x="0" y="0"/>
                </a:moveTo>
                <a:lnTo>
                  <a:pt x="4246987" y="0"/>
                </a:lnTo>
                <a:lnTo>
                  <a:pt x="4246987" y="4415582"/>
                </a:lnTo>
                <a:lnTo>
                  <a:pt x="0" y="4415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146567" y="255969"/>
            <a:ext cx="4794184" cy="639381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277878" y="280434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22366"/>
                </a:solidFill>
                <a:latin typeface="Public Sans Bold"/>
              </a:rPr>
              <a:t>Data Source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155163" y="3520162"/>
            <a:ext cx="4794184" cy="639381"/>
            <a:chOff x="0" y="0"/>
            <a:chExt cx="2860316" cy="3814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286475" y="354462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22366"/>
                </a:solidFill>
                <a:latin typeface="Public Sans Bold"/>
              </a:rPr>
              <a:t>Preprocessing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155163" y="6799556"/>
            <a:ext cx="4794184" cy="639381"/>
            <a:chOff x="0" y="0"/>
            <a:chExt cx="2860316" cy="3814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286475" y="6824021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22366"/>
                </a:solidFill>
                <a:latin typeface="Public Sans Bold"/>
              </a:rPr>
              <a:t>Splitting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5252" y="8670689"/>
            <a:ext cx="2226371" cy="2183842"/>
          </a:xfrm>
          <a:custGeom>
            <a:avLst/>
            <a:gdLst/>
            <a:ahLst/>
            <a:cxnLst/>
            <a:rect r="r" b="b" t="t" l="l"/>
            <a:pathLst>
              <a:path h="2183842" w="2226371">
                <a:moveTo>
                  <a:pt x="0" y="0"/>
                </a:moveTo>
                <a:lnTo>
                  <a:pt x="2226371" y="0"/>
                </a:lnTo>
                <a:lnTo>
                  <a:pt x="2226371" y="2183843"/>
                </a:lnTo>
                <a:lnTo>
                  <a:pt x="0" y="2183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23018" y="4501856"/>
            <a:ext cx="2481315" cy="2433916"/>
          </a:xfrm>
          <a:custGeom>
            <a:avLst/>
            <a:gdLst/>
            <a:ahLst/>
            <a:cxnLst/>
            <a:rect r="r" b="b" t="t" l="l"/>
            <a:pathLst>
              <a:path h="2433916" w="2481315">
                <a:moveTo>
                  <a:pt x="0" y="0"/>
                </a:moveTo>
                <a:lnTo>
                  <a:pt x="2481314" y="0"/>
                </a:lnTo>
                <a:lnTo>
                  <a:pt x="2481314" y="2433916"/>
                </a:lnTo>
                <a:lnTo>
                  <a:pt x="0" y="2433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94261" y="2685006"/>
            <a:ext cx="5645977" cy="3287060"/>
            <a:chOff x="0" y="0"/>
            <a:chExt cx="65522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5225" cy="381469"/>
            </a:xfrm>
            <a:custGeom>
              <a:avLst/>
              <a:gdLst/>
              <a:ahLst/>
              <a:cxnLst/>
              <a:rect r="r" b="b" t="t" l="l"/>
              <a:pathLst>
                <a:path h="381469" w="655225">
                  <a:moveTo>
                    <a:pt x="452025" y="0"/>
                  </a:moveTo>
                  <a:cubicBezTo>
                    <a:pt x="564250" y="0"/>
                    <a:pt x="655225" y="85395"/>
                    <a:pt x="655225" y="190734"/>
                  </a:cubicBezTo>
                  <a:cubicBezTo>
                    <a:pt x="655225" y="296074"/>
                    <a:pt x="564250" y="381469"/>
                    <a:pt x="45202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5522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94261" y="6475550"/>
            <a:ext cx="5645977" cy="3287060"/>
            <a:chOff x="0" y="0"/>
            <a:chExt cx="65522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5225" cy="381469"/>
            </a:xfrm>
            <a:custGeom>
              <a:avLst/>
              <a:gdLst/>
              <a:ahLst/>
              <a:cxnLst/>
              <a:rect r="r" b="b" t="t" l="l"/>
              <a:pathLst>
                <a:path h="381469" w="655225">
                  <a:moveTo>
                    <a:pt x="452025" y="0"/>
                  </a:moveTo>
                  <a:cubicBezTo>
                    <a:pt x="564250" y="0"/>
                    <a:pt x="655225" y="85395"/>
                    <a:pt x="655225" y="190734"/>
                  </a:cubicBezTo>
                  <a:cubicBezTo>
                    <a:pt x="655225" y="296074"/>
                    <a:pt x="564250" y="381469"/>
                    <a:pt x="45202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5522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263100" y="2685006"/>
            <a:ext cx="5645977" cy="3287060"/>
            <a:chOff x="0" y="0"/>
            <a:chExt cx="655225" cy="3814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5225" cy="381469"/>
            </a:xfrm>
            <a:custGeom>
              <a:avLst/>
              <a:gdLst/>
              <a:ahLst/>
              <a:cxnLst/>
              <a:rect r="r" b="b" t="t" l="l"/>
              <a:pathLst>
                <a:path h="381469" w="655225">
                  <a:moveTo>
                    <a:pt x="452025" y="0"/>
                  </a:moveTo>
                  <a:cubicBezTo>
                    <a:pt x="564250" y="0"/>
                    <a:pt x="655225" y="85395"/>
                    <a:pt x="655225" y="190734"/>
                  </a:cubicBezTo>
                  <a:cubicBezTo>
                    <a:pt x="655225" y="296074"/>
                    <a:pt x="564250" y="381469"/>
                    <a:pt x="45202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5522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263100" y="6475550"/>
            <a:ext cx="5645977" cy="3287060"/>
            <a:chOff x="0" y="0"/>
            <a:chExt cx="655225" cy="3814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5225" cy="381469"/>
            </a:xfrm>
            <a:custGeom>
              <a:avLst/>
              <a:gdLst/>
              <a:ahLst/>
              <a:cxnLst/>
              <a:rect r="r" b="b" t="t" l="l"/>
              <a:pathLst>
                <a:path h="381469" w="655225">
                  <a:moveTo>
                    <a:pt x="452025" y="0"/>
                  </a:moveTo>
                  <a:cubicBezTo>
                    <a:pt x="564250" y="0"/>
                    <a:pt x="655225" y="85395"/>
                    <a:pt x="655225" y="190734"/>
                  </a:cubicBezTo>
                  <a:cubicBezTo>
                    <a:pt x="655225" y="296074"/>
                    <a:pt x="564250" y="381469"/>
                    <a:pt x="45202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5522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06477" y="2341371"/>
            <a:ext cx="3821545" cy="687269"/>
            <a:chOff x="0" y="0"/>
            <a:chExt cx="2121149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75316" y="2341371"/>
            <a:ext cx="3821545" cy="687269"/>
            <a:chOff x="0" y="0"/>
            <a:chExt cx="2121149" cy="3814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06477" y="6248503"/>
            <a:ext cx="3821545" cy="687269"/>
            <a:chOff x="0" y="0"/>
            <a:chExt cx="2121149" cy="38146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175316" y="6248503"/>
            <a:ext cx="3821545" cy="687269"/>
            <a:chOff x="0" y="0"/>
            <a:chExt cx="2121149" cy="3814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84823" y="2685006"/>
            <a:ext cx="5645977" cy="3287060"/>
            <a:chOff x="0" y="0"/>
            <a:chExt cx="655225" cy="38146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55225" cy="381469"/>
            </a:xfrm>
            <a:custGeom>
              <a:avLst/>
              <a:gdLst/>
              <a:ahLst/>
              <a:cxnLst/>
              <a:rect r="r" b="b" t="t" l="l"/>
              <a:pathLst>
                <a:path h="381469" w="655225">
                  <a:moveTo>
                    <a:pt x="452025" y="0"/>
                  </a:moveTo>
                  <a:cubicBezTo>
                    <a:pt x="564250" y="0"/>
                    <a:pt x="655225" y="85395"/>
                    <a:pt x="655225" y="190734"/>
                  </a:cubicBezTo>
                  <a:cubicBezTo>
                    <a:pt x="655225" y="296074"/>
                    <a:pt x="564250" y="381469"/>
                    <a:pt x="45202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65522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184823" y="6475550"/>
            <a:ext cx="5645977" cy="3287060"/>
            <a:chOff x="0" y="0"/>
            <a:chExt cx="655225" cy="38146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55225" cy="381469"/>
            </a:xfrm>
            <a:custGeom>
              <a:avLst/>
              <a:gdLst/>
              <a:ahLst/>
              <a:cxnLst/>
              <a:rect r="r" b="b" t="t" l="l"/>
              <a:pathLst>
                <a:path h="381469" w="655225">
                  <a:moveTo>
                    <a:pt x="452025" y="0"/>
                  </a:moveTo>
                  <a:cubicBezTo>
                    <a:pt x="564250" y="0"/>
                    <a:pt x="655225" y="85395"/>
                    <a:pt x="655225" y="190734"/>
                  </a:cubicBezTo>
                  <a:cubicBezTo>
                    <a:pt x="655225" y="296074"/>
                    <a:pt x="564250" y="381469"/>
                    <a:pt x="45202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5522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097039" y="2341371"/>
            <a:ext cx="3821545" cy="687269"/>
            <a:chOff x="0" y="0"/>
            <a:chExt cx="2121149" cy="38146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097039" y="6248503"/>
            <a:ext cx="3821545" cy="687269"/>
            <a:chOff x="0" y="0"/>
            <a:chExt cx="2121149" cy="38146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-829265">
            <a:off x="694452" y="647318"/>
            <a:ext cx="1224051" cy="1204021"/>
          </a:xfrm>
          <a:custGeom>
            <a:avLst/>
            <a:gdLst/>
            <a:ahLst/>
            <a:cxnLst/>
            <a:rect r="r" b="b" t="t" l="l"/>
            <a:pathLst>
              <a:path h="1204021" w="1224051">
                <a:moveTo>
                  <a:pt x="0" y="0"/>
                </a:moveTo>
                <a:lnTo>
                  <a:pt x="1224051" y="0"/>
                </a:lnTo>
                <a:lnTo>
                  <a:pt x="1224051" y="1204021"/>
                </a:lnTo>
                <a:lnTo>
                  <a:pt x="0" y="1204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921119" y="3741242"/>
            <a:ext cx="4592262" cy="93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2687">
                <a:solidFill>
                  <a:srgbClr val="222366"/>
                </a:solidFill>
                <a:latin typeface="Public Sans"/>
              </a:rPr>
              <a:t>Trained a logistic regression model as a baseline model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789957" y="3340663"/>
            <a:ext cx="4592262" cy="187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2687">
                <a:solidFill>
                  <a:srgbClr val="222366"/>
                </a:solidFill>
                <a:latin typeface="Public Sans"/>
              </a:rPr>
              <a:t>Implemented a random forest classifier to capture non-linear relationships between features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21119" y="7307247"/>
            <a:ext cx="4592262" cy="140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2687">
                <a:solidFill>
                  <a:srgbClr val="222366"/>
                </a:solidFill>
                <a:latin typeface="Public Sans"/>
              </a:rPr>
              <a:t>Employed SVM with different kernels to find the best separating hyperplane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789957" y="7173897"/>
            <a:ext cx="4592262" cy="187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2687">
                <a:solidFill>
                  <a:srgbClr val="222366"/>
                </a:solidFill>
                <a:latin typeface="Public Sans"/>
              </a:rPr>
              <a:t>Implemented KNN to classify data points based on the majority class of their nearest neighbors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11149" y="2363137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Logistic Regression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279987" y="2363137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Random Forest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11149" y="6324491"/>
            <a:ext cx="3598497" cy="41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3"/>
              </a:lnSpc>
            </a:pPr>
            <a:r>
              <a:rPr lang="en-US" sz="2409">
                <a:solidFill>
                  <a:srgbClr val="222366"/>
                </a:solidFill>
                <a:latin typeface="Public Sans Bold"/>
              </a:rPr>
              <a:t>Support Vector Machine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279987" y="6324491"/>
            <a:ext cx="3598497" cy="46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</a:pPr>
            <a:r>
              <a:rPr lang="en-US" sz="2709">
                <a:solidFill>
                  <a:srgbClr val="222366"/>
                </a:solidFill>
                <a:latin typeface="Public Sans Bold"/>
              </a:rPr>
              <a:t>K-Nearest Neighbors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762406" y="557490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Machine Learning Models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711681" y="3435913"/>
            <a:ext cx="4592262" cy="140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2687">
                <a:solidFill>
                  <a:srgbClr val="222366"/>
                </a:solidFill>
                <a:latin typeface="Public Sans"/>
              </a:rPr>
              <a:t>Built a decision tree classifier to understand the decision-making process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711681" y="7042190"/>
            <a:ext cx="4592262" cy="234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2687">
                <a:solidFill>
                  <a:srgbClr val="222366"/>
                </a:solidFill>
                <a:latin typeface="Public Sans"/>
              </a:rPr>
              <a:t>Constructed a  neural network with multiple hidden layers using TensorFlow &amp; optimised it using Keras-Tuner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201710" y="2363137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Decision Tree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201710" y="6270269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Neural Networks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814863">
            <a:off x="16482498" y="684374"/>
            <a:ext cx="1224051" cy="1204021"/>
          </a:xfrm>
          <a:custGeom>
            <a:avLst/>
            <a:gdLst/>
            <a:ahLst/>
            <a:cxnLst/>
            <a:rect r="r" b="b" t="t" l="l"/>
            <a:pathLst>
              <a:path h="1204021" w="1224051">
                <a:moveTo>
                  <a:pt x="0" y="0"/>
                </a:moveTo>
                <a:lnTo>
                  <a:pt x="1224051" y="0"/>
                </a:lnTo>
                <a:lnTo>
                  <a:pt x="1224051" y="1204020"/>
                </a:lnTo>
                <a:lnTo>
                  <a:pt x="0" y="1204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57906" y="1657322"/>
            <a:ext cx="3821545" cy="687269"/>
            <a:chOff x="0" y="0"/>
            <a:chExt cx="2121149" cy="3814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57906" y="6005437"/>
            <a:ext cx="3821545" cy="687269"/>
            <a:chOff x="0" y="0"/>
            <a:chExt cx="2121149" cy="381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62577" y="2436397"/>
            <a:ext cx="10436048" cy="3343884"/>
          </a:xfrm>
          <a:custGeom>
            <a:avLst/>
            <a:gdLst/>
            <a:ahLst/>
            <a:cxnLst/>
            <a:rect r="r" b="b" t="t" l="l"/>
            <a:pathLst>
              <a:path h="3343884" w="10436048">
                <a:moveTo>
                  <a:pt x="0" y="0"/>
                </a:moveTo>
                <a:lnTo>
                  <a:pt x="10436048" y="0"/>
                </a:lnTo>
                <a:lnTo>
                  <a:pt x="10436048" y="3343884"/>
                </a:lnTo>
                <a:lnTo>
                  <a:pt x="0" y="3343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04012" y="6822163"/>
            <a:ext cx="10394613" cy="3369587"/>
          </a:xfrm>
          <a:custGeom>
            <a:avLst/>
            <a:gdLst/>
            <a:ahLst/>
            <a:cxnLst/>
            <a:rect r="r" b="b" t="t" l="l"/>
            <a:pathLst>
              <a:path h="3369587" w="10394613">
                <a:moveTo>
                  <a:pt x="0" y="0"/>
                </a:moveTo>
                <a:lnTo>
                  <a:pt x="10394613" y="0"/>
                </a:lnTo>
                <a:lnTo>
                  <a:pt x="10394613" y="3369587"/>
                </a:lnTo>
                <a:lnTo>
                  <a:pt x="0" y="3369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2406" y="271740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Model Results &amp; Evaluation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62577" y="1679088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Logistic 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62577" y="6027204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Random Forest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8189346"/>
            <a:ext cx="2168627" cy="2097654"/>
          </a:xfrm>
          <a:custGeom>
            <a:avLst/>
            <a:gdLst/>
            <a:ahLst/>
            <a:cxnLst/>
            <a:rect r="r" b="b" t="t" l="l"/>
            <a:pathLst>
              <a:path h="2097654" w="2168627">
                <a:moveTo>
                  <a:pt x="0" y="0"/>
                </a:moveTo>
                <a:lnTo>
                  <a:pt x="2168627" y="0"/>
                </a:lnTo>
                <a:lnTo>
                  <a:pt x="2168627" y="2097654"/>
                </a:lnTo>
                <a:lnTo>
                  <a:pt x="0" y="2097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2406" y="271740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Model Results &amp; Evaluation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857906" y="1657322"/>
            <a:ext cx="3821545" cy="687269"/>
            <a:chOff x="0" y="0"/>
            <a:chExt cx="2121149" cy="3814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62577" y="1679088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Decision Tree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857906" y="6005437"/>
            <a:ext cx="3821545" cy="687269"/>
            <a:chOff x="0" y="0"/>
            <a:chExt cx="2121149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62577" y="6093879"/>
            <a:ext cx="3598497" cy="41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3"/>
              </a:lnSpc>
            </a:pPr>
            <a:r>
              <a:rPr lang="en-US" sz="2409">
                <a:solidFill>
                  <a:srgbClr val="222366"/>
                </a:solidFill>
                <a:latin typeface="Public Sans Bold"/>
              </a:rPr>
              <a:t>Support Vector Machine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975437" y="2426872"/>
            <a:ext cx="10394613" cy="3412898"/>
          </a:xfrm>
          <a:custGeom>
            <a:avLst/>
            <a:gdLst/>
            <a:ahLst/>
            <a:cxnLst/>
            <a:rect r="r" b="b" t="t" l="l"/>
            <a:pathLst>
              <a:path h="3412898" w="10394613">
                <a:moveTo>
                  <a:pt x="0" y="0"/>
                </a:moveTo>
                <a:lnTo>
                  <a:pt x="10394613" y="0"/>
                </a:lnTo>
                <a:lnTo>
                  <a:pt x="10394613" y="3412898"/>
                </a:lnTo>
                <a:lnTo>
                  <a:pt x="0" y="3412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04012" y="6835582"/>
            <a:ext cx="10394613" cy="3356594"/>
          </a:xfrm>
          <a:custGeom>
            <a:avLst/>
            <a:gdLst/>
            <a:ahLst/>
            <a:cxnLst/>
            <a:rect r="r" b="b" t="t" l="l"/>
            <a:pathLst>
              <a:path h="3356594" w="10394613">
                <a:moveTo>
                  <a:pt x="0" y="0"/>
                </a:moveTo>
                <a:lnTo>
                  <a:pt x="10394613" y="0"/>
                </a:lnTo>
                <a:lnTo>
                  <a:pt x="10394613" y="3356593"/>
                </a:lnTo>
                <a:lnTo>
                  <a:pt x="0" y="33565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8189346"/>
            <a:ext cx="2168627" cy="2097654"/>
          </a:xfrm>
          <a:custGeom>
            <a:avLst/>
            <a:gdLst/>
            <a:ahLst/>
            <a:cxnLst/>
            <a:rect r="r" b="b" t="t" l="l"/>
            <a:pathLst>
              <a:path h="2097654" w="2168627">
                <a:moveTo>
                  <a:pt x="0" y="0"/>
                </a:moveTo>
                <a:lnTo>
                  <a:pt x="2168627" y="0"/>
                </a:lnTo>
                <a:lnTo>
                  <a:pt x="2168627" y="2097654"/>
                </a:lnTo>
                <a:lnTo>
                  <a:pt x="0" y="2097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57906" y="1657322"/>
            <a:ext cx="3821545" cy="687269"/>
            <a:chOff x="0" y="0"/>
            <a:chExt cx="2121149" cy="3814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57906" y="6005437"/>
            <a:ext cx="3821545" cy="687269"/>
            <a:chOff x="0" y="0"/>
            <a:chExt cx="2121149" cy="381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149" cy="381469"/>
            </a:xfrm>
            <a:custGeom>
              <a:avLst/>
              <a:gdLst/>
              <a:ahLst/>
              <a:cxnLst/>
              <a:rect r="r" b="b" t="t" l="l"/>
              <a:pathLst>
                <a:path h="381469" w="2121149">
                  <a:moveTo>
                    <a:pt x="1917949" y="0"/>
                  </a:moveTo>
                  <a:cubicBezTo>
                    <a:pt x="2030174" y="0"/>
                    <a:pt x="2121149" y="85395"/>
                    <a:pt x="2121149" y="190734"/>
                  </a:cubicBezTo>
                  <a:cubicBezTo>
                    <a:pt x="2121149" y="296074"/>
                    <a:pt x="2030174" y="381469"/>
                    <a:pt x="1917949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21149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62577" y="2436397"/>
            <a:ext cx="10436048" cy="3387367"/>
          </a:xfrm>
          <a:custGeom>
            <a:avLst/>
            <a:gdLst/>
            <a:ahLst/>
            <a:cxnLst/>
            <a:rect r="r" b="b" t="t" l="l"/>
            <a:pathLst>
              <a:path h="3387367" w="10436048">
                <a:moveTo>
                  <a:pt x="0" y="0"/>
                </a:moveTo>
                <a:lnTo>
                  <a:pt x="10436048" y="0"/>
                </a:lnTo>
                <a:lnTo>
                  <a:pt x="10436048" y="3387368"/>
                </a:lnTo>
                <a:lnTo>
                  <a:pt x="0" y="3387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42467" y="6787957"/>
            <a:ext cx="3370131" cy="2112019"/>
          </a:xfrm>
          <a:custGeom>
            <a:avLst/>
            <a:gdLst/>
            <a:ahLst/>
            <a:cxnLst/>
            <a:rect r="r" b="b" t="t" l="l"/>
            <a:pathLst>
              <a:path h="2112019" w="3370131">
                <a:moveTo>
                  <a:pt x="0" y="0"/>
                </a:moveTo>
                <a:lnTo>
                  <a:pt x="3370131" y="0"/>
                </a:lnTo>
                <a:lnTo>
                  <a:pt x="3370131" y="2112018"/>
                </a:lnTo>
                <a:lnTo>
                  <a:pt x="0" y="21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12598" y="6787957"/>
            <a:ext cx="3338918" cy="2112019"/>
          </a:xfrm>
          <a:custGeom>
            <a:avLst/>
            <a:gdLst/>
            <a:ahLst/>
            <a:cxnLst/>
            <a:rect r="r" b="b" t="t" l="l"/>
            <a:pathLst>
              <a:path h="2112019" w="3338918">
                <a:moveTo>
                  <a:pt x="0" y="0"/>
                </a:moveTo>
                <a:lnTo>
                  <a:pt x="3338917" y="0"/>
                </a:lnTo>
                <a:lnTo>
                  <a:pt x="3338917" y="2112018"/>
                </a:lnTo>
                <a:lnTo>
                  <a:pt x="0" y="2112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8189346"/>
            <a:ext cx="2168627" cy="2097654"/>
          </a:xfrm>
          <a:custGeom>
            <a:avLst/>
            <a:gdLst/>
            <a:ahLst/>
            <a:cxnLst/>
            <a:rect r="r" b="b" t="t" l="l"/>
            <a:pathLst>
              <a:path h="2097654" w="2168627">
                <a:moveTo>
                  <a:pt x="0" y="0"/>
                </a:moveTo>
                <a:lnTo>
                  <a:pt x="2168627" y="0"/>
                </a:lnTo>
                <a:lnTo>
                  <a:pt x="2168627" y="2097654"/>
                </a:lnTo>
                <a:lnTo>
                  <a:pt x="0" y="2097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962577" y="6787957"/>
            <a:ext cx="3879890" cy="3340440"/>
          </a:xfrm>
          <a:custGeom>
            <a:avLst/>
            <a:gdLst/>
            <a:ahLst/>
            <a:cxnLst/>
            <a:rect r="r" b="b" t="t" l="l"/>
            <a:pathLst>
              <a:path h="3340440" w="3879890">
                <a:moveTo>
                  <a:pt x="0" y="0"/>
                </a:moveTo>
                <a:lnTo>
                  <a:pt x="3879890" y="0"/>
                </a:lnTo>
                <a:lnTo>
                  <a:pt x="3879890" y="3340440"/>
                </a:lnTo>
                <a:lnTo>
                  <a:pt x="0" y="3340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2837" t="-38684" r="-60484" b="-1160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71931" y="271740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Model Results &amp; Evaluation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62577" y="1707663"/>
            <a:ext cx="3598497" cy="45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222366"/>
                </a:solidFill>
                <a:latin typeface="Public Sans Bold"/>
              </a:rPr>
              <a:t>K-Nearest Neighbors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62577" y="6027204"/>
            <a:ext cx="3598497" cy="53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222366"/>
                </a:solidFill>
                <a:latin typeface="Public Sans Bold"/>
              </a:rPr>
              <a:t>Neural Networks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00522" y="1153874"/>
            <a:ext cx="5694209" cy="8280195"/>
            <a:chOff x="0" y="0"/>
            <a:chExt cx="812800" cy="1181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026069" y="2746202"/>
          <a:ext cx="5895577" cy="6687867"/>
        </p:xfrm>
        <a:graphic>
          <a:graphicData uri="http://schemas.openxmlformats.org/drawingml/2006/table">
            <a:tbl>
              <a:tblPr/>
              <a:tblGrid>
                <a:gridCol w="5895577"/>
              </a:tblGrid>
              <a:tr h="1671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Neural Network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</a:tr>
              <a:tr h="1671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Decision Tree, Random Forest, and 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</a:tr>
              <a:tr h="1671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Support Vector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</a:tr>
              <a:tr h="1671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757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783407" y="1610869"/>
            <a:ext cx="5528439" cy="744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The Neural Network model demonstrates the highest accuracy and balanced performance in predicting both classes.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Decision Tree, Random Forest, and KNN also show promising results, closely following the Neural Network in terms of accuracy and performance metrics.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SVM, and Logistic Regression exhibit lower accuracy and performance metrics compared to the other models.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Based on the results, the Neural Network model is recommended for accurate and reliable diabetes prediction.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5840" y="809625"/>
            <a:ext cx="683603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815519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562757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3927">
            <a:off x="14247388" y="477007"/>
            <a:ext cx="1949462" cy="2247807"/>
          </a:xfrm>
          <a:custGeom>
            <a:avLst/>
            <a:gdLst/>
            <a:ahLst/>
            <a:cxnLst/>
            <a:rect r="r" b="b" t="t" l="l"/>
            <a:pathLst>
              <a:path h="2247807" w="1949462">
                <a:moveTo>
                  <a:pt x="0" y="0"/>
                </a:moveTo>
                <a:lnTo>
                  <a:pt x="1949462" y="0"/>
                </a:lnTo>
                <a:lnTo>
                  <a:pt x="1949462" y="2247807"/>
                </a:lnTo>
                <a:lnTo>
                  <a:pt x="0" y="2247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42242" y="1015255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1369422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257881">
            <a:off x="197695" y="4780476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48570">
            <a:off x="15858283" y="451621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53678" y="5143500"/>
            <a:ext cx="4180644" cy="4180644"/>
          </a:xfrm>
          <a:custGeom>
            <a:avLst/>
            <a:gdLst/>
            <a:ahLst/>
            <a:cxnLst/>
            <a:rect r="r" b="b" t="t" l="l"/>
            <a:pathLst>
              <a:path h="4180644" w="4180644">
                <a:moveTo>
                  <a:pt x="0" y="0"/>
                </a:moveTo>
                <a:lnTo>
                  <a:pt x="4180644" y="0"/>
                </a:lnTo>
                <a:lnTo>
                  <a:pt x="4180644" y="4180644"/>
                </a:lnTo>
                <a:lnTo>
                  <a:pt x="0" y="418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lgDash"/>
            <a:round/>
          </a:ln>
        </p:spPr>
      </p:sp>
      <p:sp>
        <p:nvSpPr>
          <p:cNvPr name="TextBox 12" id="12"/>
          <p:cNvSpPr txBox="true"/>
          <p:nvPr/>
        </p:nvSpPr>
        <p:spPr>
          <a:xfrm rot="0">
            <a:off x="3988051" y="2036116"/>
            <a:ext cx="10311897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</a:rPr>
              <a:t>Thank you 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DAGAvC1N5kI</dc:identifier>
  <dcterms:modified xsi:type="dcterms:W3CDTF">2011-08-01T06:04:30Z</dcterms:modified>
  <cp:revision>1</cp:revision>
  <dc:title>Presentation</dc:title>
</cp:coreProperties>
</file>