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grandir" panose="020B0604020202020204" charset="0"/>
      <p:regular r:id="rId12"/>
    </p:embeddedFont>
    <p:embeddedFont>
      <p:font typeface="Agrandir Bold" panose="020B0604020202020204" charset="0"/>
      <p:regular r:id="rId13"/>
    </p:embeddedFont>
    <p:embeddedFont>
      <p:font typeface="Londrina Soli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48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slide" Target="slide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000871" y="4037783"/>
            <a:ext cx="13551220" cy="2211433"/>
            <a:chOff x="0" y="0"/>
            <a:chExt cx="18068294" cy="2948578"/>
          </a:xfrm>
        </p:grpSpPr>
        <p:sp>
          <p:nvSpPr>
            <p:cNvPr id="4" name="TextBox 4"/>
            <p:cNvSpPr txBox="1"/>
            <p:nvPr/>
          </p:nvSpPr>
          <p:spPr>
            <a:xfrm>
              <a:off x="0" y="-171450"/>
              <a:ext cx="18068294" cy="2029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120"/>
                </a:lnSpc>
              </a:pPr>
              <a:r>
                <a:rPr lang="en-US" sz="9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Data Support Executive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186737"/>
              <a:ext cx="18068294" cy="761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73" y="3627701"/>
            <a:ext cx="15912306" cy="486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</a:pPr>
            <a:r>
              <a:rPr lang="en-US" sz="30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 </a:t>
            </a:r>
            <a:r>
              <a:rPr lang="en-US" sz="30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 production setting, I would recommend extending the fallback system to include real-time product data integration through trusted APIs (e.g., OpenFoodFacts or GS1). </a:t>
            </a:r>
          </a:p>
          <a:p>
            <a:pPr marL="0" lvl="0" indent="0" algn="l">
              <a:lnSpc>
                <a:spcPts val="4200"/>
              </a:lnSpc>
            </a:pPr>
            <a:endParaRPr lang="en-US" sz="3000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0" lvl="0" indent="0" algn="l">
              <a:lnSpc>
                <a:spcPts val="4200"/>
              </a:lnSpc>
            </a:pPr>
            <a:r>
              <a:rPr lang="en-US" sz="30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This would allow the system to fetch missing ingredient or allergen details on demand when local entries are incomplete or outdated.</a:t>
            </a:r>
          </a:p>
          <a:p>
            <a:pPr marL="0" lvl="0" indent="0" algn="l">
              <a:lnSpc>
                <a:spcPts val="4200"/>
              </a:lnSpc>
            </a:pPr>
            <a:endParaRPr lang="en-US" sz="3000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0" lvl="0" indent="0" algn="l">
              <a:lnSpc>
                <a:spcPts val="4200"/>
              </a:lnSpc>
            </a:pPr>
            <a:r>
              <a:rPr lang="en-US" sz="30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Such a solution not only improves data reliability but also minimizes manual intervention, ensures compliance with evolving labeling standards, and supports seamless scaling as new suppliers or product lines are introduced..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7889712" y="-423652"/>
            <a:ext cx="11467938" cy="201268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flipH="1">
            <a:off x="-1378933" y="8342980"/>
            <a:ext cx="10522933" cy="2420275"/>
          </a:xfrm>
          <a:prstGeom prst="rect">
            <a:avLst/>
          </a:prstGeom>
        </p:spPr>
      </p:pic>
      <p:sp>
        <p:nvSpPr>
          <p:cNvPr id="5" name="Freeform 5"/>
          <p:cNvSpPr/>
          <p:nvPr/>
        </p:nvSpPr>
        <p:spPr>
          <a:xfrm rot="2288282">
            <a:off x="457896" y="-161852"/>
            <a:ext cx="2202303" cy="3995107"/>
          </a:xfrm>
          <a:custGeom>
            <a:avLst/>
            <a:gdLst/>
            <a:ahLst/>
            <a:cxnLst/>
            <a:rect l="l" t="t" r="r" b="b"/>
            <a:pathLst>
              <a:path w="2202303" h="3995107">
                <a:moveTo>
                  <a:pt x="0" y="0"/>
                </a:moveTo>
                <a:lnTo>
                  <a:pt x="2202302" y="0"/>
                </a:lnTo>
                <a:lnTo>
                  <a:pt x="2202302" y="3995107"/>
                </a:lnTo>
                <a:lnTo>
                  <a:pt x="0" y="3995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3518654" y="1201679"/>
            <a:ext cx="13740646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B2B2B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Future Enhancement: Real-Time Data Integration for Product 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3203220">
            <a:off x="10055853" y="-265970"/>
            <a:ext cx="11814494" cy="1246186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5741405">
            <a:off x="8316155" y="8504485"/>
            <a:ext cx="4865516" cy="616878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4202894"/>
            <a:ext cx="15468455" cy="1881211"/>
            <a:chOff x="0" y="0"/>
            <a:chExt cx="20624606" cy="2508281"/>
          </a:xfrm>
        </p:grpSpPr>
        <p:sp>
          <p:nvSpPr>
            <p:cNvPr id="5" name="TextBox 5"/>
            <p:cNvSpPr txBox="1"/>
            <p:nvPr/>
          </p:nvSpPr>
          <p:spPr>
            <a:xfrm>
              <a:off x="0" y="-190500"/>
              <a:ext cx="20624606" cy="1600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roduct Profile Report Generation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862910"/>
              <a:ext cx="20624606" cy="645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556576"/>
            <a:ext cx="6330226" cy="2280786"/>
            <a:chOff x="0" y="0"/>
            <a:chExt cx="8440301" cy="304104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8440301" cy="3041048"/>
              <a:chOff x="0" y="0"/>
              <a:chExt cx="3460767" cy="1251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460767" cy="1251930"/>
              </a:xfrm>
              <a:custGeom>
                <a:avLst/>
                <a:gdLst/>
                <a:ahLst/>
                <a:cxnLst/>
                <a:rect l="l" t="t" r="r" b="b"/>
                <a:pathLst>
                  <a:path w="3460767" h="1251930">
                    <a:moveTo>
                      <a:pt x="3336307" y="1251930"/>
                    </a:moveTo>
                    <a:lnTo>
                      <a:pt x="124460" y="1251930"/>
                    </a:lnTo>
                    <a:cubicBezTo>
                      <a:pt x="55880" y="1251930"/>
                      <a:pt x="0" y="1196050"/>
                      <a:pt x="0" y="112747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336307" y="0"/>
                    </a:lnTo>
                    <a:cubicBezTo>
                      <a:pt x="3404887" y="0"/>
                      <a:pt x="3460767" y="55880"/>
                      <a:pt x="3460767" y="124460"/>
                    </a:cubicBezTo>
                    <a:lnTo>
                      <a:pt x="3460767" y="1127470"/>
                    </a:lnTo>
                    <a:cubicBezTo>
                      <a:pt x="3460767" y="1196050"/>
                      <a:pt x="3404887" y="1251930"/>
                      <a:pt x="3336307" y="1251930"/>
                    </a:cubicBezTo>
                    <a:close/>
                  </a:path>
                </a:pathLst>
              </a:custGeom>
              <a:solidFill>
                <a:srgbClr val="FFFCF7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437911" y="428483"/>
              <a:ext cx="445452" cy="476101"/>
            </a:xfrm>
            <a:custGeom>
              <a:avLst/>
              <a:gdLst/>
              <a:ahLst/>
              <a:cxnLst/>
              <a:rect l="l" t="t" r="r" b="b"/>
              <a:pathLst>
                <a:path w="445452" h="476101">
                  <a:moveTo>
                    <a:pt x="0" y="0"/>
                  </a:moveTo>
                  <a:lnTo>
                    <a:pt x="445452" y="0"/>
                  </a:lnTo>
                  <a:lnTo>
                    <a:pt x="445452" y="476101"/>
                  </a:lnTo>
                  <a:lnTo>
                    <a:pt x="0" y="4761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4074786"/>
            <a:ext cx="6780460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Agenda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809000" y="2724704"/>
            <a:ext cx="6907145" cy="971551"/>
            <a:chOff x="0" y="0"/>
            <a:chExt cx="9209527" cy="1295401"/>
          </a:xfrm>
        </p:grpSpPr>
        <p:sp>
          <p:nvSpPr>
            <p:cNvPr id="8" name="Freeform 8"/>
            <p:cNvSpPr/>
            <p:nvPr/>
          </p:nvSpPr>
          <p:spPr>
            <a:xfrm>
              <a:off x="0" y="68741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19"/>
                  </a:lnTo>
                  <a:lnTo>
                    <a:pt x="0" y="115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634311" y="-133350"/>
              <a:ext cx="7575216" cy="1428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dirty="0">
                  <a:latin typeface="Agrandir"/>
                  <a:ea typeface="Agrandir"/>
                  <a:cs typeface="Agrandir"/>
                  <a:sym typeface="Agrandir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Methodology Used to Gather and Validate Data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51305" y="43963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809000" y="4064940"/>
            <a:ext cx="6907145" cy="868440"/>
            <a:chOff x="0" y="0"/>
            <a:chExt cx="9209527" cy="1157920"/>
          </a:xfrm>
        </p:grpSpPr>
        <p:sp>
          <p:nvSpPr>
            <p:cNvPr id="12" name="TextBox 12"/>
            <p:cNvSpPr txBox="1"/>
            <p:nvPr/>
          </p:nvSpPr>
          <p:spPr>
            <a:xfrm>
              <a:off x="1634311" y="147159"/>
              <a:ext cx="7575216" cy="676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dirty="0">
                  <a:latin typeface="Agrandir"/>
                  <a:ea typeface="Agrandir"/>
                  <a:cs typeface="Agrandir"/>
                  <a:sym typeface="Agrandir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Reasoning</a:t>
              </a:r>
              <a:r>
                <a:rPr lang="en-US" sz="2999" u="sng" dirty="0">
                  <a:latin typeface="Agrandir"/>
                  <a:ea typeface="Agrandir"/>
                  <a:cs typeface="Agrandir"/>
                  <a:sym typeface="Agrandir"/>
                  <a:hlinkClick r:id="rId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Behind Key Decisions</a:t>
              </a:r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09000" y="5353620"/>
            <a:ext cx="6907145" cy="868440"/>
            <a:chOff x="0" y="0"/>
            <a:chExt cx="9209527" cy="1157920"/>
          </a:xfrm>
        </p:grpSpPr>
        <p:sp>
          <p:nvSpPr>
            <p:cNvPr id="16" name="TextBox 16"/>
            <p:cNvSpPr txBox="1"/>
            <p:nvPr/>
          </p:nvSpPr>
          <p:spPr>
            <a:xfrm>
              <a:off x="1634311" y="147159"/>
              <a:ext cx="7575216" cy="676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u="sng" dirty="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Observations and Challenge</a:t>
              </a:r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124235" cy="1157920"/>
            </a:xfrm>
            <a:custGeom>
              <a:avLst/>
              <a:gdLst/>
              <a:ahLst/>
              <a:cxnLst/>
              <a:rect l="l" t="t" r="r" b="b"/>
              <a:pathLst>
                <a:path w="1124235" h="1157920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51305" y="370892"/>
              <a:ext cx="421625" cy="349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sz="1400" b="1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53817" y="6857446"/>
            <a:ext cx="6330226" cy="43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Product Profile Report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57890" y="3445424"/>
            <a:ext cx="12184569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</a:t>
            </a: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ethodology Used to Gather and Validate Data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327" y="-415280"/>
            <a:ext cx="14799345" cy="993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1"/>
              </a:lnSpc>
            </a:pPr>
            <a:endParaRPr/>
          </a:p>
          <a:p>
            <a:pPr algn="l">
              <a:lnSpc>
                <a:spcPts val="3401"/>
              </a:lnSpc>
            </a:pPr>
            <a:endParaRPr/>
          </a:p>
          <a:p>
            <a:pPr algn="l">
              <a:lnSpc>
                <a:spcPts val="3401"/>
              </a:lnSpc>
            </a:pPr>
            <a:r>
              <a:rPr lang="en-US" sz="2834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Source</a:t>
            </a:r>
          </a:p>
          <a:p>
            <a:pPr algn="l">
              <a:lnSpc>
                <a:spcPts val="3401"/>
              </a:lnSpc>
            </a:pPr>
            <a:endParaRPr lang="en-US" sz="2834" b="1">
              <a:solidFill>
                <a:srgbClr val="2B2B2B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3401"/>
              </a:lnSpc>
            </a:pPr>
            <a:r>
              <a:rPr lang="en-US" sz="283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Product data was sourced from a supplier-provided CSV file (product.csv) containing Product IDs, descriptions, and supplier names.</a:t>
            </a:r>
          </a:p>
          <a:p>
            <a:pPr algn="l">
              <a:lnSpc>
                <a:spcPts val="3401"/>
              </a:lnSpc>
            </a:pPr>
            <a:endParaRPr lang="en-US" sz="2834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3401"/>
              </a:lnSpc>
            </a:pPr>
            <a:r>
              <a:rPr lang="en-US" sz="2834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Loading</a:t>
            </a:r>
          </a:p>
          <a:p>
            <a:pPr algn="l">
              <a:lnSpc>
                <a:spcPts val="3401"/>
              </a:lnSpc>
            </a:pPr>
            <a:r>
              <a:rPr lang="en-US" sz="283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Used a custom CSV loader function safe_read_csv() to ensure compatibility with various text encodings (UTF-8, ISO-8859-1, etc.)</a:t>
            </a:r>
          </a:p>
          <a:p>
            <a:pPr algn="l">
              <a:lnSpc>
                <a:spcPts val="3401"/>
              </a:lnSpc>
            </a:pPr>
            <a:endParaRPr lang="en-US" sz="2834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3401"/>
              </a:lnSpc>
            </a:pPr>
            <a:r>
              <a:rPr lang="en-US" sz="283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Product IDs from the CSV were cross-referenced against a structured internal dictionary (PRODUCT_D</a:t>
            </a:r>
            <a:r>
              <a:rPr lang="en-US" sz="283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ATABASE) containing validated product metadata such as ingredients, nutritional facts, and allergen information.</a:t>
            </a:r>
          </a:p>
          <a:p>
            <a:pPr algn="l">
              <a:lnSpc>
                <a:spcPts val="3401"/>
              </a:lnSpc>
              <a:spcBef>
                <a:spcPct val="0"/>
              </a:spcBef>
            </a:pPr>
            <a:endParaRPr lang="en-US" sz="2834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3401"/>
              </a:lnSpc>
              <a:spcBef>
                <a:spcPct val="0"/>
              </a:spcBef>
            </a:pPr>
            <a:r>
              <a:rPr lang="en-US" sz="2834" b="1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Enrichment</a:t>
            </a:r>
          </a:p>
          <a:p>
            <a:pPr algn="l">
              <a:lnSpc>
                <a:spcPts val="3401"/>
              </a:lnSpc>
            </a:pPr>
            <a:r>
              <a:rPr lang="en-US" sz="283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For each row, the script enriched the basic data from the CSV with additional product metadata from PRODUCT_DATABASE, using the Product ID as the key.</a:t>
            </a:r>
          </a:p>
          <a:p>
            <a:pPr algn="l">
              <a:lnSpc>
                <a:spcPts val="3401"/>
              </a:lnSpc>
              <a:spcBef>
                <a:spcPct val="0"/>
              </a:spcBef>
            </a:pPr>
            <a:endParaRPr lang="en-US" sz="2834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3401"/>
              </a:lnSpc>
              <a:spcBef>
                <a:spcPct val="0"/>
              </a:spcBef>
            </a:pPr>
            <a:r>
              <a:rPr lang="en-US" sz="2834" b="1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PDF Generation</a:t>
            </a:r>
          </a:p>
          <a:p>
            <a:pPr algn="l">
              <a:lnSpc>
                <a:spcPts val="3401"/>
              </a:lnSpc>
            </a:pPr>
            <a:r>
              <a:rPr lang="en-US" sz="2834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Clean, user-facing reports (e.g., ProductProfile_VIT3D.pdf) were generated using a report formatting module within the Python script.</a:t>
            </a:r>
          </a:p>
          <a:p>
            <a:pPr marL="0" lvl="0" indent="0" algn="l">
              <a:lnSpc>
                <a:spcPts val="3401"/>
              </a:lnSpc>
              <a:spcBef>
                <a:spcPct val="0"/>
              </a:spcBef>
            </a:pPr>
            <a:endParaRPr lang="en-US" sz="2834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57890" y="3974062"/>
            <a:ext cx="14398252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</a:t>
            </a: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easoning Behind Key Decisions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7629"/>
            <a:ext cx="16357787" cy="9913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1"/>
              </a:lnSpc>
            </a:pPr>
            <a:r>
              <a:rPr lang="en-US" sz="3322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Alle</a:t>
            </a:r>
            <a:r>
              <a:rPr lang="en-US" sz="3322" b="1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rgen Clarity</a:t>
            </a:r>
          </a:p>
          <a:p>
            <a:pPr algn="l">
              <a:lnSpc>
                <a:spcPts val="4651"/>
              </a:lnSpc>
            </a:pPr>
            <a:r>
              <a:rPr lang="en-US" sz="3322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Allergen-related data was prioritized in formatting to improve consumer safety and comply with labeling best practices. Missing allergen info triggered fallback notices to avoid assumptions.</a:t>
            </a:r>
          </a:p>
          <a:p>
            <a:pPr algn="l">
              <a:lnSpc>
                <a:spcPts val="4651"/>
              </a:lnSpc>
            </a:pPr>
            <a:endParaRPr lang="en-US" sz="3322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4651"/>
              </a:lnSpc>
            </a:pPr>
            <a:r>
              <a:rPr lang="en-US" sz="3322" b="1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Naming Conventions</a:t>
            </a:r>
          </a:p>
          <a:p>
            <a:pPr algn="l">
              <a:lnSpc>
                <a:spcPts val="4651"/>
              </a:lnSpc>
            </a:pPr>
            <a:endParaRPr lang="en-US" sz="3322" b="1" u="none">
              <a:solidFill>
                <a:srgbClr val="2B2B2B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marL="1434694" lvl="2" indent="-478231" algn="l">
              <a:lnSpc>
                <a:spcPts val="4651"/>
              </a:lnSpc>
              <a:buAutoNum type="alphaLcPeriod"/>
            </a:pPr>
            <a:r>
              <a:rPr lang="en-US" sz="3322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Product filenames follow a consistent convention: ProductProfile_&lt;ProductID&gt;.pdf for easy traceability.</a:t>
            </a:r>
          </a:p>
          <a:p>
            <a:pPr marL="1434694" lvl="2" indent="-478231" algn="l">
              <a:lnSpc>
                <a:spcPts val="4651"/>
              </a:lnSpc>
              <a:buAutoNum type="alphaLcPeriod"/>
            </a:pPr>
            <a:r>
              <a:rPr lang="en-US" sz="3322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Dictionary keys and CSV headers use clear, lowercase naming for programmatic simplicity.</a:t>
            </a:r>
          </a:p>
          <a:p>
            <a:pPr algn="l">
              <a:lnSpc>
                <a:spcPts val="4651"/>
              </a:lnSpc>
            </a:pPr>
            <a:endParaRPr lang="en-US" sz="3322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4651"/>
              </a:lnSpc>
            </a:pPr>
            <a:r>
              <a:rPr lang="en-US" sz="3322" b="1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Fallbacks</a:t>
            </a:r>
          </a:p>
          <a:p>
            <a:pPr algn="l">
              <a:lnSpc>
                <a:spcPts val="4651"/>
              </a:lnSpc>
            </a:pPr>
            <a:r>
              <a:rPr lang="en-US" sz="3322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When detailed metadata was unavailable (e.g., for unknown Product IDs like 145279), placeholders such as "See packaging for more information" were inserted instead of leaving fields blank or returning errors.</a:t>
            </a:r>
          </a:p>
          <a:p>
            <a:pPr marL="0" lvl="0" indent="0" algn="l">
              <a:lnSpc>
                <a:spcPts val="2971"/>
              </a:lnSpc>
            </a:pPr>
            <a:endParaRPr lang="en-US" sz="3322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-2868523" y="2438918"/>
            <a:ext cx="10541077" cy="105224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972662" y="3914775"/>
            <a:ext cx="14286638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Obs</a:t>
            </a: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ervations and Challenges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-77646"/>
            <a:ext cx="16357787" cy="10503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1"/>
              </a:lnSpc>
            </a:pPr>
            <a:r>
              <a:rPr lang="en-US" sz="3322" b="1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</a:t>
            </a:r>
            <a:r>
              <a:rPr lang="en-US" sz="3322" b="1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Quality Issues</a:t>
            </a:r>
          </a:p>
          <a:p>
            <a:pPr algn="l">
              <a:lnSpc>
                <a:spcPts val="4651"/>
              </a:lnSpc>
            </a:pPr>
            <a:endParaRPr lang="en-US" sz="3322" b="1" u="none">
              <a:solidFill>
                <a:srgbClr val="2B2B2B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4651"/>
              </a:lnSpc>
            </a:pPr>
            <a:r>
              <a:rPr lang="en-US" sz="3322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Some supplier CSV files had encoding issues, which required iterative testing with multiple decoders.</a:t>
            </a:r>
          </a:p>
          <a:p>
            <a:pPr algn="l">
              <a:lnSpc>
                <a:spcPts val="4651"/>
              </a:lnSpc>
            </a:pPr>
            <a:endParaRPr lang="en-US" sz="3322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4651"/>
              </a:lnSpc>
            </a:pPr>
            <a:r>
              <a:rPr lang="en-US" sz="3322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Product descriptions occasionally contained typos or inconsistencies, which affected matching accuracy.</a:t>
            </a:r>
          </a:p>
          <a:p>
            <a:pPr algn="l">
              <a:lnSpc>
                <a:spcPts val="4651"/>
              </a:lnSpc>
            </a:pPr>
            <a:endParaRPr lang="en-US" sz="3322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l">
              <a:lnSpc>
                <a:spcPts val="4651"/>
              </a:lnSpc>
            </a:pPr>
            <a:r>
              <a:rPr lang="en-US" sz="3322" b="1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Database Coverage</a:t>
            </a:r>
          </a:p>
          <a:p>
            <a:pPr algn="l">
              <a:lnSpc>
                <a:spcPts val="4651"/>
              </a:lnSpc>
            </a:pPr>
            <a:endParaRPr lang="en-US" sz="3322" b="1" u="none">
              <a:solidFill>
                <a:srgbClr val="2B2B2B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4651"/>
              </a:lnSpc>
            </a:pPr>
            <a:r>
              <a:rPr lang="en-US" sz="3322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Not all Product IDs from the CSV were present in the internal PRODUCT_DATABASE, leading to the need for robust fallback logic.</a:t>
            </a:r>
          </a:p>
          <a:p>
            <a:pPr algn="l">
              <a:lnSpc>
                <a:spcPts val="4651"/>
              </a:lnSpc>
            </a:pPr>
            <a:endParaRPr lang="en-US" sz="3322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marL="0" lvl="0" indent="0" algn="l">
              <a:lnSpc>
                <a:spcPts val="4651"/>
              </a:lnSpc>
            </a:pPr>
            <a:r>
              <a:rPr lang="en-US" sz="3322" b="1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Automation vs. Manual Review</a:t>
            </a:r>
          </a:p>
          <a:p>
            <a:pPr marL="0" lvl="0" indent="0" algn="l">
              <a:lnSpc>
                <a:spcPts val="4651"/>
              </a:lnSpc>
            </a:pPr>
            <a:endParaRPr lang="en-US" sz="3322" b="1" u="none">
              <a:solidFill>
                <a:srgbClr val="2B2B2B"/>
              </a:solidFill>
              <a:latin typeface="Agrandir Bold"/>
              <a:ea typeface="Agrandir Bold"/>
              <a:cs typeface="Agrandir Bold"/>
              <a:sym typeface="Agrandir Bold"/>
            </a:endParaRPr>
          </a:p>
          <a:p>
            <a:pPr algn="l">
              <a:lnSpc>
                <a:spcPts val="4651"/>
              </a:lnSpc>
            </a:pPr>
            <a:r>
              <a:rPr lang="en-US" sz="3322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While the pipeline automated most processes, final PDF outputs still benefited from occasional manual review for presentation quality and data accuracy.</a:t>
            </a:r>
          </a:p>
          <a:p>
            <a:pPr marL="0" lvl="0" indent="0" algn="l">
              <a:lnSpc>
                <a:spcPts val="2971"/>
              </a:lnSpc>
            </a:pPr>
            <a:endParaRPr lang="en-US" sz="3322" u="none">
              <a:solidFill>
                <a:srgbClr val="2B2B2B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-2868523" y="2438918"/>
            <a:ext cx="10541077" cy="105224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475</Words>
  <Application>Microsoft Office PowerPoint</Application>
  <PresentationFormat>Custom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Agrandir Bold</vt:lpstr>
      <vt:lpstr>Agrandir</vt:lpstr>
      <vt:lpstr>Londrina Solid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Profile Report Generation</dc:title>
  <cp:lastModifiedBy>K Aysha Siddika</cp:lastModifiedBy>
  <cp:revision>2</cp:revision>
  <dcterms:created xsi:type="dcterms:W3CDTF">2006-08-16T00:00:00Z</dcterms:created>
  <dcterms:modified xsi:type="dcterms:W3CDTF">2025-05-09T15:01:50Z</dcterms:modified>
  <dc:identifier>DAGm9XttLYs</dc:identifier>
</cp:coreProperties>
</file>