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271" r:id="rId3"/>
    <p:sldId id="269" r:id="rId4"/>
    <p:sldId id="272" r:id="rId5"/>
    <p:sldId id="273" r:id="rId6"/>
    <p:sldId id="274" r:id="rId7"/>
    <p:sldId id="270" r:id="rId8"/>
    <p:sldId id="275" r:id="rId9"/>
    <p:sldId id="276" r:id="rId10"/>
    <p:sldId id="277" r:id="rId11"/>
    <p:sldId id="278" r:id="rId12"/>
    <p:sldId id="292" r:id="rId13"/>
    <p:sldId id="279" r:id="rId14"/>
    <p:sldId id="280" r:id="rId15"/>
    <p:sldId id="281" r:id="rId16"/>
    <p:sldId id="282" r:id="rId17"/>
    <p:sldId id="283" r:id="rId18"/>
    <p:sldId id="284" r:id="rId19"/>
    <p:sldId id="285" r:id="rId20"/>
    <p:sldId id="286" r:id="rId21"/>
    <p:sldId id="293" r:id="rId22"/>
    <p:sldId id="287" r:id="rId23"/>
    <p:sldId id="288" r:id="rId24"/>
    <p:sldId id="289" r:id="rId25"/>
    <p:sldId id="290" r:id="rId26"/>
    <p:sldId id="291"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66" d="100"/>
          <a:sy n="66" d="100"/>
        </p:scale>
        <p:origin x="581"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4097BF-4964-4ED0-8C34-F802FA98AEE0}" type="datetimeFigureOut">
              <a:rPr lang="en-IN" smtClean="0"/>
              <a:t>16-11-2023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49A9CA-0770-4D62-B086-B7BD49CACD47}" type="slidenum">
              <a:rPr lang="en-IN" smtClean="0"/>
              <a:t>‹#›</a:t>
            </a:fld>
            <a:endParaRPr lang="en-IN"/>
          </a:p>
        </p:txBody>
      </p:sp>
    </p:spTree>
    <p:extLst>
      <p:ext uri="{BB962C8B-B14F-4D97-AF65-F5344CB8AC3E}">
        <p14:creationId xmlns:p14="http://schemas.microsoft.com/office/powerpoint/2010/main" val="1910716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49A9CA-0770-4D62-B086-B7BD49CACD47}" type="slidenum">
              <a:rPr lang="en-IN" smtClean="0"/>
              <a:t>6</a:t>
            </a:fld>
            <a:endParaRPr lang="en-IN"/>
          </a:p>
        </p:txBody>
      </p:sp>
    </p:spTree>
    <p:extLst>
      <p:ext uri="{BB962C8B-B14F-4D97-AF65-F5344CB8AC3E}">
        <p14:creationId xmlns:p14="http://schemas.microsoft.com/office/powerpoint/2010/main" val="2174520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497633" y="2198874"/>
            <a:ext cx="10185919" cy="3847207"/>
          </a:xfrm>
          <a:prstGeom prst="rect">
            <a:avLst/>
          </a:prstGeom>
          <a:solidFill>
            <a:srgbClr val="3B3B3B"/>
          </a:solidFill>
        </p:spPr>
        <p:txBody>
          <a:bodyPr wrap="square" rtlCol="0">
            <a:spAutoFit/>
          </a:bodyPr>
          <a:lstStyle/>
          <a:p>
            <a:r>
              <a:rPr lang="en-US" sz="6600" dirty="0">
                <a:solidFill>
                  <a:schemeClr val="bg1"/>
                </a:solidFill>
              </a:rPr>
              <a:t>G2M insight for Cab Investment firm</a:t>
            </a:r>
          </a:p>
          <a:p>
            <a:r>
              <a:rPr lang="en-US" dirty="0">
                <a:solidFill>
                  <a:schemeClr val="bg1"/>
                </a:solidFill>
              </a:rPr>
              <a:t>Virtual Internship</a:t>
            </a:r>
          </a:p>
          <a:p>
            <a:endParaRPr lang="en-US" sz="6600" dirty="0"/>
          </a:p>
          <a:p>
            <a:r>
              <a:rPr lang="en-US" sz="2800" b="1" dirty="0">
                <a:solidFill>
                  <a:srgbClr val="FF6600"/>
                </a:solidFill>
              </a:rPr>
              <a:t>16-11-2023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5" name="Rectangle 4104">
            <a:extLst>
              <a:ext uri="{FF2B5EF4-FFF2-40B4-BE49-F238E27FC236}">
                <a16:creationId xmlns:a16="http://schemas.microsoft.com/office/drawing/2014/main" id="{3F24A09B-713F-43FC-AB6E-B88083968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07" name="Straight Connector 4106">
            <a:extLst>
              <a:ext uri="{FF2B5EF4-FFF2-40B4-BE49-F238E27FC236}">
                <a16:creationId xmlns:a16="http://schemas.microsoft.com/office/drawing/2014/main" id="{0B91AB35-C3B4-4B70-B3DD-13D63B7DA2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3975" y="2423149"/>
            <a:ext cx="0" cy="201168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4098" name="Picture 2">
            <a:extLst>
              <a:ext uri="{FF2B5EF4-FFF2-40B4-BE49-F238E27FC236}">
                <a16:creationId xmlns:a16="http://schemas.microsoft.com/office/drawing/2014/main" id="{290DBFBF-B0B6-8F3C-5FAF-463392AD6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3313" y="639763"/>
            <a:ext cx="5284788" cy="2755900"/>
          </a:xfrm>
          <a:prstGeom prst="rect">
            <a:avLst/>
          </a:prstGeom>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38DDA13-70CC-64DE-DF7C-4C0DEB0E3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313" y="3463925"/>
            <a:ext cx="5284788" cy="2755900"/>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AC5DF8A-C6D8-2F3D-76B1-4AF0EB31F9FA}"/>
              </a:ext>
            </a:extLst>
          </p:cNvPr>
          <p:cNvSpPr>
            <a:spLocks noGrp="1"/>
          </p:cNvSpPr>
          <p:nvPr>
            <p:ph type="title"/>
          </p:nvPr>
        </p:nvSpPr>
        <p:spPr>
          <a:xfrm>
            <a:off x="646744" y="640080"/>
            <a:ext cx="4173905" cy="5577818"/>
          </a:xfrm>
        </p:spPr>
        <p:txBody>
          <a:bodyPr>
            <a:normAutofit/>
          </a:bodyPr>
          <a:lstStyle/>
          <a:p>
            <a:pPr algn="r"/>
            <a:r>
              <a:rPr lang="en-IN" sz="5400" b="1">
                <a:solidFill>
                  <a:srgbClr val="FFFFFF"/>
                </a:solidFill>
                <a:latin typeface="+mn-lt"/>
              </a:rPr>
              <a:t>Cab Users by income and age group</a:t>
            </a:r>
          </a:p>
        </p:txBody>
      </p:sp>
      <p:pic>
        <p:nvPicPr>
          <p:cNvPr id="3" name="Picture 2">
            <a:extLst>
              <a:ext uri="{FF2B5EF4-FFF2-40B4-BE49-F238E27FC236}">
                <a16:creationId xmlns:a16="http://schemas.microsoft.com/office/drawing/2014/main" id="{49F280CB-A0F8-C208-9489-033857C83DB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9919" y="5620703"/>
            <a:ext cx="1654627" cy="994232"/>
          </a:xfrm>
          <a:prstGeom prst="rect">
            <a:avLst/>
          </a:prstGeom>
        </p:spPr>
      </p:pic>
    </p:spTree>
    <p:extLst>
      <p:ext uri="{BB962C8B-B14F-4D97-AF65-F5344CB8AC3E}">
        <p14:creationId xmlns:p14="http://schemas.microsoft.com/office/powerpoint/2010/main" val="541646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178255BA-DF58-0A66-4BFE-E2D566BA4C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506" y="1898248"/>
            <a:ext cx="9606987" cy="47792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5A0CBF7-E285-CA96-E831-6EB2187919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9173" y="5683242"/>
            <a:ext cx="1654627" cy="994232"/>
          </a:xfrm>
          <a:prstGeom prst="rect">
            <a:avLst/>
          </a:prstGeom>
        </p:spPr>
      </p:pic>
    </p:spTree>
    <p:extLst>
      <p:ext uri="{BB962C8B-B14F-4D97-AF65-F5344CB8AC3E}">
        <p14:creationId xmlns:p14="http://schemas.microsoft.com/office/powerpoint/2010/main" val="3492324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4654285"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B027FE-679C-74A5-C3F5-3EFD9E865CB6}"/>
              </a:ext>
            </a:extLst>
          </p:cNvPr>
          <p:cNvSpPr>
            <a:spLocks noGrp="1"/>
          </p:cNvSpPr>
          <p:nvPr>
            <p:ph type="title"/>
          </p:nvPr>
        </p:nvSpPr>
        <p:spPr>
          <a:xfrm>
            <a:off x="1156851" y="637762"/>
            <a:ext cx="2898276" cy="5576770"/>
          </a:xfrm>
        </p:spPr>
        <p:txBody>
          <a:bodyPr anchor="t">
            <a:normAutofit/>
          </a:bodyPr>
          <a:lstStyle/>
          <a:p>
            <a:r>
              <a:rPr lang="en-IN">
                <a:solidFill>
                  <a:schemeClr val="bg1"/>
                </a:solidFill>
              </a:rPr>
              <a:t>Contd..</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9977"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D9CA9D-BDD2-9486-2F7B-CC6F8A0353EF}"/>
              </a:ext>
            </a:extLst>
          </p:cNvPr>
          <p:cNvSpPr>
            <a:spLocks noGrp="1"/>
          </p:cNvSpPr>
          <p:nvPr>
            <p:ph idx="1"/>
          </p:nvPr>
        </p:nvSpPr>
        <p:spPr>
          <a:xfrm>
            <a:off x="5439976" y="850052"/>
            <a:ext cx="5605373" cy="5326911"/>
          </a:xfrm>
        </p:spPr>
        <p:txBody>
          <a:bodyPr>
            <a:normAutofit/>
          </a:bodyPr>
          <a:lstStyle/>
          <a:p>
            <a:r>
              <a:rPr lang="en-US" sz="2200"/>
              <a:t>The data highlights a trend where individuals aged 18-24 with an income between 0-30k are the primary users of cab services. Recognizing this pattern, focusing marketing efforts and services tailored to the preferences of this demographic can lead to increased customer satisfaction and retention.</a:t>
            </a:r>
          </a:p>
          <a:p>
            <a:r>
              <a:rPr lang="en-US" sz="2200" b="0" i="0">
                <a:effectLst/>
                <a:latin typeface="Söhne"/>
              </a:rPr>
              <a:t>The identified demographic trend presents a valuable opportunity for strategic investment. By aligning marketing efforts and services with the preferences of individuals aged 18-24 with lower income, the company can enhance customer satisfaction, drive usage, and establish a strong foothold in a key market segment.</a:t>
            </a:r>
            <a:endParaRPr lang="en-IN" sz="2200"/>
          </a:p>
        </p:txBody>
      </p:sp>
      <p:pic>
        <p:nvPicPr>
          <p:cNvPr id="4" name="Picture 3">
            <a:extLst>
              <a:ext uri="{FF2B5EF4-FFF2-40B4-BE49-F238E27FC236}">
                <a16:creationId xmlns:a16="http://schemas.microsoft.com/office/drawing/2014/main" id="{9E08392B-3C2D-B343-0A57-DF2ECA6D7A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919" y="5620703"/>
            <a:ext cx="1654627" cy="994232"/>
          </a:xfrm>
          <a:prstGeom prst="rect">
            <a:avLst/>
          </a:prstGeom>
        </p:spPr>
      </p:pic>
    </p:spTree>
    <p:extLst>
      <p:ext uri="{BB962C8B-B14F-4D97-AF65-F5344CB8AC3E}">
        <p14:creationId xmlns:p14="http://schemas.microsoft.com/office/powerpoint/2010/main" val="460171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EB7F6-18AB-C760-F79A-8E5B808A3F94}"/>
              </a:ext>
            </a:extLst>
          </p:cNvPr>
          <p:cNvSpPr>
            <a:spLocks noGrp="1"/>
          </p:cNvSpPr>
          <p:nvPr>
            <p:ph type="title"/>
          </p:nvPr>
        </p:nvSpPr>
        <p:spPr>
          <a:xfrm>
            <a:off x="780327" y="173620"/>
            <a:ext cx="9636889" cy="915184"/>
          </a:xfrm>
        </p:spPr>
        <p:txBody>
          <a:bodyPr>
            <a:normAutofit/>
          </a:bodyPr>
          <a:lstStyle/>
          <a:p>
            <a:r>
              <a:rPr lang="en-IN" sz="2400" b="1" dirty="0">
                <a:latin typeface="+mn-lt"/>
              </a:rPr>
              <a:t>Average km ride by city</a:t>
            </a:r>
          </a:p>
        </p:txBody>
      </p:sp>
      <p:pic>
        <p:nvPicPr>
          <p:cNvPr id="6146" name="Picture 2">
            <a:extLst>
              <a:ext uri="{FF2B5EF4-FFF2-40B4-BE49-F238E27FC236}">
                <a16:creationId xmlns:a16="http://schemas.microsoft.com/office/drawing/2014/main" id="{F25CDCA0-0381-3A50-C634-4D936B69C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57" y="1213660"/>
            <a:ext cx="7967421" cy="56335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991FD8-9930-FF51-BD6C-FEB1ED7411F9}"/>
              </a:ext>
            </a:extLst>
          </p:cNvPr>
          <p:cNvSpPr txBox="1"/>
          <p:nvPr/>
        </p:nvSpPr>
        <p:spPr>
          <a:xfrm>
            <a:off x="8232494" y="1511817"/>
            <a:ext cx="3701005" cy="1200329"/>
          </a:xfrm>
          <a:prstGeom prst="rect">
            <a:avLst/>
          </a:prstGeom>
          <a:noFill/>
        </p:spPr>
        <p:txBody>
          <a:bodyPr wrap="square">
            <a:spAutoFit/>
          </a:bodyPr>
          <a:lstStyle/>
          <a:p>
            <a:pPr algn="l"/>
            <a:r>
              <a:rPr lang="en-US" i="0" dirty="0">
                <a:solidFill>
                  <a:srgbClr val="000000"/>
                </a:solidFill>
                <a:effectLst/>
              </a:rPr>
              <a:t>The average kilometers per ride in different cities indicate that Yellow Cab consistently has a higher value compared to Pink Cab.</a:t>
            </a:r>
          </a:p>
        </p:txBody>
      </p:sp>
      <p:sp>
        <p:nvSpPr>
          <p:cNvPr id="6" name="TextBox 5">
            <a:extLst>
              <a:ext uri="{FF2B5EF4-FFF2-40B4-BE49-F238E27FC236}">
                <a16:creationId xmlns:a16="http://schemas.microsoft.com/office/drawing/2014/main" id="{0BB1D551-BAB1-B905-7E3D-02C796DDCDFB}"/>
              </a:ext>
            </a:extLst>
          </p:cNvPr>
          <p:cNvSpPr txBox="1"/>
          <p:nvPr/>
        </p:nvSpPr>
        <p:spPr>
          <a:xfrm>
            <a:off x="8232494" y="3412157"/>
            <a:ext cx="3701005" cy="2585323"/>
          </a:xfrm>
          <a:prstGeom prst="rect">
            <a:avLst/>
          </a:prstGeom>
          <a:noFill/>
        </p:spPr>
        <p:txBody>
          <a:bodyPr wrap="square">
            <a:spAutoFit/>
          </a:bodyPr>
          <a:lstStyle/>
          <a:p>
            <a:r>
              <a:rPr lang="en-US" b="0" i="0" dirty="0">
                <a:solidFill>
                  <a:srgbClr val="0F0F0F"/>
                </a:solidFill>
                <a:effectLst/>
              </a:rPr>
              <a:t>The observed difference in average kilometers per ride between Yellow Cab and Pink Cab serves as a crucial indicator for operational efficiency. Strategic decisions should be guided by leveraging this efficiency, optimizing costs, and enhancing the overall market position of the cab services.</a:t>
            </a:r>
            <a:endParaRPr lang="en-IN" dirty="0"/>
          </a:p>
        </p:txBody>
      </p:sp>
      <p:pic>
        <p:nvPicPr>
          <p:cNvPr id="7" name="Picture 6">
            <a:extLst>
              <a:ext uri="{FF2B5EF4-FFF2-40B4-BE49-F238E27FC236}">
                <a16:creationId xmlns:a16="http://schemas.microsoft.com/office/drawing/2014/main" id="{52F87898-B8E2-98C1-9BAE-C2ACCBABED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0218" y="5852977"/>
            <a:ext cx="1654627" cy="994232"/>
          </a:xfrm>
          <a:prstGeom prst="rect">
            <a:avLst/>
          </a:prstGeom>
        </p:spPr>
      </p:pic>
    </p:spTree>
    <p:extLst>
      <p:ext uri="{BB962C8B-B14F-4D97-AF65-F5344CB8AC3E}">
        <p14:creationId xmlns:p14="http://schemas.microsoft.com/office/powerpoint/2010/main" val="4211344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37AB-5BAE-A04B-AE89-4AD4741792CC}"/>
              </a:ext>
            </a:extLst>
          </p:cNvPr>
          <p:cNvSpPr>
            <a:spLocks noGrp="1"/>
          </p:cNvSpPr>
          <p:nvPr>
            <p:ph type="title"/>
          </p:nvPr>
        </p:nvSpPr>
        <p:spPr/>
        <p:txBody>
          <a:bodyPr>
            <a:normAutofit/>
          </a:bodyPr>
          <a:lstStyle/>
          <a:p>
            <a:r>
              <a:rPr lang="en-IN" sz="2400" b="1" dirty="0">
                <a:latin typeface="+mn-lt"/>
              </a:rPr>
              <a:t>Preferred payment mode</a:t>
            </a:r>
          </a:p>
        </p:txBody>
      </p:sp>
      <p:pic>
        <p:nvPicPr>
          <p:cNvPr id="7170" name="Picture 2">
            <a:extLst>
              <a:ext uri="{FF2B5EF4-FFF2-40B4-BE49-F238E27FC236}">
                <a16:creationId xmlns:a16="http://schemas.microsoft.com/office/drawing/2014/main" id="{2DBBC09A-9703-D9CF-23D5-C99BD6A96B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777" y="2058485"/>
            <a:ext cx="6010275" cy="38290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57DB63A-2A16-1D70-C74B-140D9BD8AF55}"/>
              </a:ext>
            </a:extLst>
          </p:cNvPr>
          <p:cNvSpPr>
            <a:spLocks noChangeArrowheads="1"/>
          </p:cNvSpPr>
          <p:nvPr/>
        </p:nvSpPr>
        <p:spPr bwMode="auto">
          <a:xfrm>
            <a:off x="7295486" y="2213272"/>
            <a:ext cx="414373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The prevalence of card transactions among cab users presents an opportunity for cab companies to align their services with modern payment preferences. By investing in digital payment infrastructure and promoting the associated benefits, companies can enhance customer satisfaction, operational efficiency, and overall market competitiveness.</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FA86679A-271B-78D2-83E8-A9776B204D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81550" y="5378061"/>
            <a:ext cx="1654627" cy="994232"/>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103963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01" name="Freeform: Shape 820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203" name="Freeform: Shape 820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173956-ABFC-601B-2AB6-1EFCF03092CD}"/>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b="1" kern="1200">
                <a:solidFill>
                  <a:schemeClr val="tx1"/>
                </a:solidFill>
                <a:latin typeface="+mj-lt"/>
                <a:ea typeface="+mj-ea"/>
                <a:cs typeface="+mj-cs"/>
              </a:rPr>
              <a:t>Total Profit from both cabs for all years</a:t>
            </a:r>
          </a:p>
        </p:txBody>
      </p:sp>
      <p:sp>
        <p:nvSpPr>
          <p:cNvPr id="8205" name="Rectangle 820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207" name="Rectangle 820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4C0984DC-2FB1-48C9-9D3D-5F438826FB8C}"/>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r>
              <a:rPr lang="en-US" sz="1700"/>
              <a:t>The notable profit boost in 2017 signals a positive trend, suggesting great opportunities for smart investments and improvements in how we operate. By digging into what drove this success, we can make informed decisions to keep growing and lead the market.</a:t>
            </a:r>
          </a:p>
        </p:txBody>
      </p:sp>
      <p:pic>
        <p:nvPicPr>
          <p:cNvPr id="8194" name="Picture 2">
            <a:extLst>
              <a:ext uri="{FF2B5EF4-FFF2-40B4-BE49-F238E27FC236}">
                <a16:creationId xmlns:a16="http://schemas.microsoft.com/office/drawing/2014/main" id="{DD7226B3-4A83-0341-B316-6DB192FF2A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1184" y="1342122"/>
            <a:ext cx="6922008" cy="42743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7095C1B-959D-E6A5-21C4-97873AE541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4254" y="450958"/>
            <a:ext cx="1176177" cy="70674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210064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20A3FC-4D6B-21C5-1C6F-A1B0D5D82F5D}"/>
              </a:ext>
            </a:extLst>
          </p:cNvPr>
          <p:cNvSpPr>
            <a:spLocks noGrp="1"/>
          </p:cNvSpPr>
          <p:nvPr>
            <p:ph type="title"/>
          </p:nvPr>
        </p:nvSpPr>
        <p:spPr>
          <a:xfrm>
            <a:off x="1028700" y="1967266"/>
            <a:ext cx="2628900" cy="2547257"/>
          </a:xfrm>
          <a:noFill/>
        </p:spPr>
        <p:txBody>
          <a:bodyPr anchor="ctr">
            <a:normAutofit/>
          </a:bodyPr>
          <a:lstStyle/>
          <a:p>
            <a:pPr algn="ctr"/>
            <a:r>
              <a:rPr lang="en-IN" sz="3600" b="1">
                <a:solidFill>
                  <a:srgbClr val="FFFFFF"/>
                </a:solidFill>
                <a:latin typeface="+mn-lt"/>
              </a:rPr>
              <a:t>2017</a:t>
            </a:r>
          </a:p>
        </p:txBody>
      </p:sp>
      <p:pic>
        <p:nvPicPr>
          <p:cNvPr id="9218" name="Picture 2">
            <a:extLst>
              <a:ext uri="{FF2B5EF4-FFF2-40B4-BE49-F238E27FC236}">
                <a16:creationId xmlns:a16="http://schemas.microsoft.com/office/drawing/2014/main" id="{B4D59786-9A7B-97A1-35E2-153F6437515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7316" y="1113922"/>
            <a:ext cx="6780700" cy="462782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3072A47-DFA3-9A01-5CC7-3DD2FA24A4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413" y="5412359"/>
            <a:ext cx="1654627" cy="994232"/>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2917415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8AE70-9F80-D6A4-33D3-74A8571D88EE}"/>
              </a:ext>
            </a:extLst>
          </p:cNvPr>
          <p:cNvSpPr>
            <a:spLocks noGrp="1"/>
          </p:cNvSpPr>
          <p:nvPr>
            <p:ph type="title"/>
          </p:nvPr>
        </p:nvSpPr>
        <p:spPr>
          <a:xfrm>
            <a:off x="1028700" y="1967266"/>
            <a:ext cx="2628900" cy="2547257"/>
          </a:xfrm>
          <a:noFill/>
        </p:spPr>
        <p:txBody>
          <a:bodyPr anchor="ctr">
            <a:normAutofit/>
          </a:bodyPr>
          <a:lstStyle/>
          <a:p>
            <a:pPr algn="ctr"/>
            <a:r>
              <a:rPr lang="en-IN" sz="3600" b="1">
                <a:solidFill>
                  <a:srgbClr val="FFFFFF"/>
                </a:solidFill>
                <a:latin typeface="+mn-lt"/>
              </a:rPr>
              <a:t>2016</a:t>
            </a:r>
          </a:p>
        </p:txBody>
      </p:sp>
      <p:pic>
        <p:nvPicPr>
          <p:cNvPr id="10242" name="Picture 2">
            <a:extLst>
              <a:ext uri="{FF2B5EF4-FFF2-40B4-BE49-F238E27FC236}">
                <a16:creationId xmlns:a16="http://schemas.microsoft.com/office/drawing/2014/main" id="{0ECA3564-0778-AD6B-EF14-9F2072E8FB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7316" y="1088494"/>
            <a:ext cx="6780700" cy="467868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C6DB74D-662D-A063-0985-E48CF0EF9A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052" y="5481126"/>
            <a:ext cx="1807098" cy="91893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510107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5ACF8-8792-8F22-41C5-3D241DCE96CB}"/>
              </a:ext>
            </a:extLst>
          </p:cNvPr>
          <p:cNvSpPr>
            <a:spLocks noGrp="1"/>
          </p:cNvSpPr>
          <p:nvPr>
            <p:ph type="title"/>
          </p:nvPr>
        </p:nvSpPr>
        <p:spPr/>
        <p:txBody>
          <a:bodyPr>
            <a:normAutofit/>
          </a:bodyPr>
          <a:lstStyle/>
          <a:p>
            <a:r>
              <a:rPr lang="en-IN" b="1" dirty="0">
                <a:latin typeface="+mn-lt"/>
              </a:rPr>
              <a:t>2018</a:t>
            </a:r>
          </a:p>
        </p:txBody>
      </p:sp>
      <p:pic>
        <p:nvPicPr>
          <p:cNvPr id="11266" name="Picture 2">
            <a:extLst>
              <a:ext uri="{FF2B5EF4-FFF2-40B4-BE49-F238E27FC236}">
                <a16:creationId xmlns:a16="http://schemas.microsoft.com/office/drawing/2014/main" id="{9CB8EFDF-6042-C8DF-A53F-D7FBB8335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77028"/>
            <a:ext cx="6858000" cy="4724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2B81163-14E0-4EAC-8113-D84389B83AF5}"/>
              </a:ext>
            </a:extLst>
          </p:cNvPr>
          <p:cNvSpPr txBox="1"/>
          <p:nvPr/>
        </p:nvSpPr>
        <p:spPr>
          <a:xfrm>
            <a:off x="7302661" y="2569581"/>
            <a:ext cx="4704144" cy="3139321"/>
          </a:xfrm>
          <a:prstGeom prst="rect">
            <a:avLst/>
          </a:prstGeom>
          <a:noFill/>
        </p:spPr>
        <p:txBody>
          <a:bodyPr wrap="square">
            <a:spAutoFit/>
          </a:bodyPr>
          <a:lstStyle/>
          <a:p>
            <a:pPr algn="just"/>
            <a:r>
              <a:rPr lang="en-US" i="0" dirty="0">
                <a:solidFill>
                  <a:srgbClr val="000000"/>
                </a:solidFill>
                <a:effectLst/>
                <a:latin typeface="Helvetica Neue"/>
              </a:rPr>
              <a:t>The profitability analysis over three years highlights a significant increase, particularly in the year 2017. Further examination reveals a substantial spike in profits during the month of December, particularly attributable to Yellow Cab. This suggests a potential pattern of heightened profitability during specific time frames, providing an opportunity for strategic planning and targeted marketing efforts during peak months.</a:t>
            </a:r>
          </a:p>
        </p:txBody>
      </p:sp>
      <p:pic>
        <p:nvPicPr>
          <p:cNvPr id="6" name="Picture 5">
            <a:extLst>
              <a:ext uri="{FF2B5EF4-FFF2-40B4-BE49-F238E27FC236}">
                <a16:creationId xmlns:a16="http://schemas.microsoft.com/office/drawing/2014/main" id="{E3555625-C563-88DC-8D1C-18B2DF6ED6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9173" y="530790"/>
            <a:ext cx="1654627" cy="994232"/>
          </a:xfrm>
          <a:prstGeom prst="rect">
            <a:avLst/>
          </a:prstGeom>
        </p:spPr>
      </p:pic>
    </p:spTree>
    <p:extLst>
      <p:ext uri="{BB962C8B-B14F-4D97-AF65-F5344CB8AC3E}">
        <p14:creationId xmlns:p14="http://schemas.microsoft.com/office/powerpoint/2010/main" val="286783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table of numbers and symbols&#10;&#10;Description automatically generated">
            <a:extLst>
              <a:ext uri="{FF2B5EF4-FFF2-40B4-BE49-F238E27FC236}">
                <a16:creationId xmlns:a16="http://schemas.microsoft.com/office/drawing/2014/main" id="{55BD1EAC-687C-6651-D606-FD39CBA69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849" y="2562976"/>
            <a:ext cx="4262522" cy="3568565"/>
          </a:xfrm>
          <a:prstGeom prst="rect">
            <a:avLst/>
          </a:prstGeom>
        </p:spPr>
      </p:pic>
      <p:sp>
        <p:nvSpPr>
          <p:cNvPr id="5" name="Rectangle 3">
            <a:extLst>
              <a:ext uri="{FF2B5EF4-FFF2-40B4-BE49-F238E27FC236}">
                <a16:creationId xmlns:a16="http://schemas.microsoft.com/office/drawing/2014/main" id="{13B6D990-C78F-614C-9BD4-B4475AFE03CB}"/>
              </a:ext>
            </a:extLst>
          </p:cNvPr>
          <p:cNvSpPr>
            <a:spLocks noChangeArrowheads="1"/>
          </p:cNvSpPr>
          <p:nvPr/>
        </p:nvSpPr>
        <p:spPr bwMode="auto">
          <a:xfrm>
            <a:off x="6351382" y="2693556"/>
            <a:ext cx="4076102" cy="3553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defTabSz="932688">
              <a:spcAft>
                <a:spcPts val="600"/>
              </a:spcAft>
            </a:pPr>
            <a:r>
              <a:rPr lang="en-US" altLang="en-US" sz="1836" kern="1200">
                <a:solidFill>
                  <a:srgbClr val="000000"/>
                </a:solidFill>
                <a:latin typeface="Söhne"/>
                <a:ea typeface="+mn-ea"/>
                <a:cs typeface="+mn-cs"/>
              </a:rPr>
              <a:t>Over the three-year analysis, profits notably surged in 2017, with December being a standout month, driven by Yellow Cab. Recognizing this trend suggests strategic investments can focus on maximizing returns during peak periods, especially in December. Tailoring marketing efforts to align with these high-profit windows can enhance overall profitability.</a:t>
            </a:r>
          </a:p>
          <a:p>
            <a:pPr algn="just" defTabSz="932688">
              <a:spcAft>
                <a:spcPts val="600"/>
              </a:spcAft>
            </a:pPr>
            <a:br>
              <a:rPr lang="en-US" altLang="en-US" sz="1836" kern="1200">
                <a:solidFill>
                  <a:srgbClr val="000000"/>
                </a:solidFill>
                <a:latin typeface="Söhne"/>
                <a:ea typeface="+mn-ea"/>
                <a:cs typeface="+mn-cs"/>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11B08D4D-CF74-8C02-4B22-53C3D422A1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5793" y="643467"/>
            <a:ext cx="1689358" cy="1015101"/>
          </a:xfrm>
          <a:prstGeom prst="rect">
            <a:avLst/>
          </a:prstGeom>
        </p:spPr>
      </p:pic>
    </p:spTree>
    <p:extLst>
      <p:ext uri="{BB962C8B-B14F-4D97-AF65-F5344CB8AC3E}">
        <p14:creationId xmlns:p14="http://schemas.microsoft.com/office/powerpoint/2010/main" val="1399529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F67104-3309-DCDD-5BA5-BAD9D9A2D422}"/>
              </a:ext>
            </a:extLst>
          </p:cNvPr>
          <p:cNvSpPr>
            <a:spLocks noGrp="1"/>
          </p:cNvSpPr>
          <p:nvPr>
            <p:ph type="title"/>
          </p:nvPr>
        </p:nvSpPr>
        <p:spPr>
          <a:xfrm>
            <a:off x="826396" y="586855"/>
            <a:ext cx="4230100" cy="3387497"/>
          </a:xfrm>
        </p:spPr>
        <p:txBody>
          <a:bodyPr anchor="b">
            <a:normAutofit/>
          </a:bodyPr>
          <a:lstStyle/>
          <a:p>
            <a:pPr algn="r"/>
            <a:r>
              <a:rPr lang="en-IN" sz="4000" b="1">
                <a:solidFill>
                  <a:srgbClr val="FFFFFF"/>
                </a:solidFill>
              </a:rPr>
              <a:t>Executive Summary</a:t>
            </a:r>
          </a:p>
        </p:txBody>
      </p:sp>
      <p:sp>
        <p:nvSpPr>
          <p:cNvPr id="3" name="Content Placeholder 2">
            <a:extLst>
              <a:ext uri="{FF2B5EF4-FFF2-40B4-BE49-F238E27FC236}">
                <a16:creationId xmlns:a16="http://schemas.microsoft.com/office/drawing/2014/main" id="{B58AA181-6A56-96B4-841F-60755ABBDBE5}"/>
              </a:ext>
            </a:extLst>
          </p:cNvPr>
          <p:cNvSpPr>
            <a:spLocks noGrp="1"/>
          </p:cNvSpPr>
          <p:nvPr>
            <p:ph idx="1"/>
          </p:nvPr>
        </p:nvSpPr>
        <p:spPr>
          <a:xfrm>
            <a:off x="6503158" y="649480"/>
            <a:ext cx="4862447" cy="5546047"/>
          </a:xfrm>
        </p:spPr>
        <p:txBody>
          <a:bodyPr anchor="ctr">
            <a:normAutofit/>
          </a:bodyPr>
          <a:lstStyle/>
          <a:p>
            <a:r>
              <a:rPr lang="en-US" sz="2000" b="0" i="0">
                <a:effectLst/>
                <a:latin typeface="Söhne"/>
              </a:rPr>
              <a:t>This EDA delves into multiple datasets spanning the period from January 2016 to December 2018, provided by XYZ for investment decision-making in the US Cab Industry. The investigation encompasses four key datasets: Cab_Data, Customer_ID, Transaction_ID, and City. The primary objectives were to understand customer behavior, identify profitable trends, and propose actionable recommendations for investment</a:t>
            </a:r>
            <a:r>
              <a:rPr lang="en-US" sz="2000">
                <a:latin typeface="Söhne"/>
              </a:rPr>
              <a:t>.</a:t>
            </a:r>
            <a:endParaRPr lang="en-IN" sz="2000"/>
          </a:p>
        </p:txBody>
      </p:sp>
      <p:pic>
        <p:nvPicPr>
          <p:cNvPr id="4" name="Picture 3">
            <a:extLst>
              <a:ext uri="{FF2B5EF4-FFF2-40B4-BE49-F238E27FC236}">
                <a16:creationId xmlns:a16="http://schemas.microsoft.com/office/drawing/2014/main" id="{2D207660-4A7E-0E56-FB6B-53F22C89A6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919" y="5620703"/>
            <a:ext cx="1654627" cy="994232"/>
          </a:xfrm>
          <a:prstGeom prst="rect">
            <a:avLst/>
          </a:prstGeom>
        </p:spPr>
      </p:pic>
    </p:spTree>
    <p:extLst>
      <p:ext uri="{BB962C8B-B14F-4D97-AF65-F5344CB8AC3E}">
        <p14:creationId xmlns:p14="http://schemas.microsoft.com/office/powerpoint/2010/main" val="54058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297" name="Rectangle 12296">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9" name="Rectangle 12298">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1" name="Rectangle 12300">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03" name="Rectangle 12302">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F83A8-ADE5-C93A-0903-FD7F363E2723}"/>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b="1">
                <a:solidFill>
                  <a:srgbClr val="FFFFFF"/>
                </a:solidFill>
              </a:rPr>
              <a:t>Profit per day in December</a:t>
            </a:r>
          </a:p>
        </p:txBody>
      </p:sp>
      <p:pic>
        <p:nvPicPr>
          <p:cNvPr id="12290" name="Picture 2">
            <a:extLst>
              <a:ext uri="{FF2B5EF4-FFF2-40B4-BE49-F238E27FC236}">
                <a16:creationId xmlns:a16="http://schemas.microsoft.com/office/drawing/2014/main" id="{8A043A7F-22E1-B6C0-A66A-FE616D39C4A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5829" y="2557856"/>
            <a:ext cx="6286936" cy="319061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screenshot of a computer screen&#10;&#10;Description automatically generated">
            <a:extLst>
              <a:ext uri="{FF2B5EF4-FFF2-40B4-BE49-F238E27FC236}">
                <a16:creationId xmlns:a16="http://schemas.microsoft.com/office/drawing/2014/main" id="{7671DE16-2B61-1041-8080-79097EF889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4752" y="1839037"/>
            <a:ext cx="2585840" cy="4875470"/>
          </a:xfrm>
          <a:prstGeom prst="rect">
            <a:avLst/>
          </a:prstGeom>
        </p:spPr>
      </p:pic>
      <p:pic>
        <p:nvPicPr>
          <p:cNvPr id="5" name="Picture 4">
            <a:extLst>
              <a:ext uri="{FF2B5EF4-FFF2-40B4-BE49-F238E27FC236}">
                <a16:creationId xmlns:a16="http://schemas.microsoft.com/office/drawing/2014/main" id="{D240B483-6C93-5589-6037-FDCB93B34F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5174" y="459469"/>
            <a:ext cx="1654627" cy="994232"/>
          </a:xfrm>
          <a:prstGeom prst="rect">
            <a:avLst/>
          </a:prstGeom>
        </p:spPr>
      </p:pic>
    </p:spTree>
    <p:extLst>
      <p:ext uri="{BB962C8B-B14F-4D97-AF65-F5344CB8AC3E}">
        <p14:creationId xmlns:p14="http://schemas.microsoft.com/office/powerpoint/2010/main" val="581720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48E9925-4EA2-AB44-C6CB-A8E7536771E0}"/>
              </a:ext>
            </a:extLst>
          </p:cNvPr>
          <p:cNvSpPr txBox="1"/>
          <p:nvPr/>
        </p:nvSpPr>
        <p:spPr>
          <a:xfrm>
            <a:off x="6503158" y="649480"/>
            <a:ext cx="48624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Identifying December 15th as the day with the highest profit unveils a specific peak within the peak month. For optimal results, targeted marketing campaigns, promotions, or service enhancements could be concentrated around this date to leverage the heightened customer activity and capitalize on the maximum profit potential.</a:t>
            </a:r>
          </a:p>
        </p:txBody>
      </p:sp>
      <p:pic>
        <p:nvPicPr>
          <p:cNvPr id="4" name="Picture 3">
            <a:extLst>
              <a:ext uri="{FF2B5EF4-FFF2-40B4-BE49-F238E27FC236}">
                <a16:creationId xmlns:a16="http://schemas.microsoft.com/office/drawing/2014/main" id="{43BBB1A8-9B9E-05EC-5D19-363C1EAA63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919" y="5620703"/>
            <a:ext cx="1654627" cy="994232"/>
          </a:xfrm>
          <a:prstGeom prst="rect">
            <a:avLst/>
          </a:prstGeom>
        </p:spPr>
      </p:pic>
    </p:spTree>
    <p:extLst>
      <p:ext uri="{BB962C8B-B14F-4D97-AF65-F5344CB8AC3E}">
        <p14:creationId xmlns:p14="http://schemas.microsoft.com/office/powerpoint/2010/main" val="3496847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19" name="Rectangle 13318">
            <a:extLst>
              <a:ext uri="{FF2B5EF4-FFF2-40B4-BE49-F238E27FC236}">
                <a16:creationId xmlns:a16="http://schemas.microsoft.com/office/drawing/2014/main" id="{CED4ADB3-C6E5-44F4-960B-D8CDEC8E8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21" name="Group 13320">
            <a:extLst>
              <a:ext uri="{FF2B5EF4-FFF2-40B4-BE49-F238E27FC236}">
                <a16:creationId xmlns:a16="http://schemas.microsoft.com/office/drawing/2014/main" id="{D2A542E6-1924-4FE2-89D1-3CB19468C1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322" name="Rectangle 13321">
              <a:extLst>
                <a:ext uri="{FF2B5EF4-FFF2-40B4-BE49-F238E27FC236}">
                  <a16:creationId xmlns:a16="http://schemas.microsoft.com/office/drawing/2014/main" id="{1F353183-2147-472B-AD7D-4A085FF6A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3" name="Rectangle 13322">
              <a:extLst>
                <a:ext uri="{FF2B5EF4-FFF2-40B4-BE49-F238E27FC236}">
                  <a16:creationId xmlns:a16="http://schemas.microsoft.com/office/drawing/2014/main" id="{FAAA42C8-A082-4DFD-A5F3-FC9EF825B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325" name="Rectangle 13324">
            <a:extLst>
              <a:ext uri="{FF2B5EF4-FFF2-40B4-BE49-F238E27FC236}">
                <a16:creationId xmlns:a16="http://schemas.microsoft.com/office/drawing/2014/main" id="{E46B98A5-2874-4160-A801-37F774304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2" y="549276"/>
            <a:ext cx="7200149" cy="5759449"/>
          </a:xfrm>
          <a:prstGeom prst="rect">
            <a:avLst/>
          </a:prstGeom>
          <a:solidFill>
            <a:schemeClr val="bg1"/>
          </a:solidFill>
          <a:ln>
            <a:noFill/>
          </a:ln>
          <a:effectLst>
            <a:outerShdw blurRad="508000" dist="101600" dir="54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A17B23-59FB-10CA-8B1D-DE94D0C58B73}"/>
              </a:ext>
            </a:extLst>
          </p:cNvPr>
          <p:cNvSpPr>
            <a:spLocks noGrp="1"/>
          </p:cNvSpPr>
          <p:nvPr>
            <p:ph type="title"/>
          </p:nvPr>
        </p:nvSpPr>
        <p:spPr>
          <a:xfrm>
            <a:off x="1090613" y="1018724"/>
            <a:ext cx="6115890" cy="539750"/>
          </a:xfrm>
        </p:spPr>
        <p:txBody>
          <a:bodyPr vert="horz" lIns="91440" tIns="45720" rIns="91440" bIns="45720" rtlCol="0" anchor="t">
            <a:normAutofit/>
          </a:bodyPr>
          <a:lstStyle/>
          <a:p>
            <a:r>
              <a:rPr lang="en-US" sz="2200" b="1" kern="1200">
                <a:solidFill>
                  <a:schemeClr val="tx1"/>
                </a:solidFill>
                <a:latin typeface="+mj-lt"/>
                <a:ea typeface="+mj-ea"/>
                <a:cs typeface="+mj-cs"/>
              </a:rPr>
              <a:t>Number of rides each month</a:t>
            </a:r>
          </a:p>
        </p:txBody>
      </p:sp>
      <p:grpSp>
        <p:nvGrpSpPr>
          <p:cNvPr id="13327" name="Group 13326">
            <a:extLst>
              <a:ext uri="{FF2B5EF4-FFF2-40B4-BE49-F238E27FC236}">
                <a16:creationId xmlns:a16="http://schemas.microsoft.com/office/drawing/2014/main" id="{21DDE79B-A5E7-4416-9FDF-A11E38510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0863" y="1846203"/>
            <a:ext cx="7200900" cy="4462522"/>
            <a:chOff x="4656138" y="0"/>
            <a:chExt cx="6983409" cy="6308725"/>
          </a:xfrm>
        </p:grpSpPr>
        <p:sp>
          <p:nvSpPr>
            <p:cNvPr id="13328" name="Rectangle 13327">
              <a:extLst>
                <a:ext uri="{FF2B5EF4-FFF2-40B4-BE49-F238E27FC236}">
                  <a16:creationId xmlns:a16="http://schemas.microsoft.com/office/drawing/2014/main" id="{5DBB2F20-9E4E-43B2-86CD-7D76C5744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2794" cy="6308725"/>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329" name="Rectangle 13328">
              <a:extLst>
                <a:ext uri="{FF2B5EF4-FFF2-40B4-BE49-F238E27FC236}">
                  <a16:creationId xmlns:a16="http://schemas.microsoft.com/office/drawing/2014/main" id="{4F981160-1756-4176-9381-12ED4B531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accent4">
                <a:lumMod val="75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330" name="Rectangle 13329">
              <a:extLst>
                <a:ext uri="{FF2B5EF4-FFF2-40B4-BE49-F238E27FC236}">
                  <a16:creationId xmlns:a16="http://schemas.microsoft.com/office/drawing/2014/main" id="{A18D65E0-26C5-4911-8E24-AF1E27F81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3314" name="Picture 2">
            <a:extLst>
              <a:ext uri="{FF2B5EF4-FFF2-40B4-BE49-F238E27FC236}">
                <a16:creationId xmlns:a16="http://schemas.microsoft.com/office/drawing/2014/main" id="{A36FF51B-0326-C6FA-603F-388EB40F3C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0863" y="2426333"/>
            <a:ext cx="6840900" cy="3300734"/>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97329005-C2D2-8A15-E20A-5E0D0E5E23CF}"/>
              </a:ext>
            </a:extLst>
          </p:cNvPr>
          <p:cNvSpPr>
            <a:spLocks noChangeArrowheads="1"/>
          </p:cNvSpPr>
          <p:nvPr/>
        </p:nvSpPr>
        <p:spPr bwMode="auto">
          <a:xfrm>
            <a:off x="8298770" y="2059200"/>
            <a:ext cx="3342368" cy="378301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br>
              <a:rPr kumimoji="0" lang="en-US" altLang="en-US" sz="1600" b="1" i="0" u="none" strike="noStrike" cap="none" normalizeH="0" baseline="0">
                <a:ln>
                  <a:noFill/>
                </a:ln>
                <a:solidFill>
                  <a:schemeClr val="tx1">
                    <a:alpha val="60000"/>
                  </a:schemeClr>
                </a:solidFill>
                <a:effectLst/>
                <a:latin typeface="+mn-lt"/>
              </a:rPr>
            </a:br>
            <a:endParaRPr kumimoji="0" lang="en-US" altLang="en-US" sz="1600" b="0" i="0" u="none" strike="noStrike" cap="none" normalizeH="0" baseline="0">
              <a:ln>
                <a:noFill/>
              </a:ln>
              <a:solidFill>
                <a:schemeClr val="tx1">
                  <a:alpha val="60000"/>
                </a:schemeClr>
              </a:solidFill>
              <a:effectLst/>
              <a:latin typeface="+mn-lt"/>
            </a:endParaRP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600" b="0" i="0" u="none" strike="noStrike" cap="none" normalizeH="0" baseline="0">
                <a:ln>
                  <a:noFill/>
                </a:ln>
                <a:solidFill>
                  <a:schemeClr val="tx1">
                    <a:alpha val="60000"/>
                  </a:schemeClr>
                </a:solidFill>
                <a:effectLst/>
                <a:latin typeface="+mn-lt"/>
              </a:rPr>
              <a:t>Seeing a rise in ride numbers in October is an opportunity. If there are specific events causing this, we can use smart promotions and manage our fleet better during those times. This ensures happier customers and helps us meet increased demand, potentially boosting revenue and market position. Understanding customer behavior in October guides smart investment choices and improves how we run our operations.</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br>
              <a:rPr kumimoji="0" lang="en-US" altLang="en-US" sz="1600" b="0" i="0" u="none" strike="noStrike" cap="none" normalizeH="0" baseline="0">
                <a:ln>
                  <a:noFill/>
                </a:ln>
                <a:solidFill>
                  <a:schemeClr val="tx1">
                    <a:alpha val="60000"/>
                  </a:schemeClr>
                </a:solidFill>
                <a:effectLst/>
                <a:latin typeface="+mn-lt"/>
              </a:rPr>
            </a:br>
            <a:endParaRPr kumimoji="0" lang="en-US" altLang="en-US" sz="1600" b="0" i="0" u="none" strike="noStrike" cap="none" normalizeH="0" baseline="0">
              <a:ln>
                <a:noFill/>
              </a:ln>
              <a:solidFill>
                <a:schemeClr val="tx1">
                  <a:alpha val="60000"/>
                </a:schemeClr>
              </a:solidFill>
              <a:effectLst/>
              <a:latin typeface="+mn-lt"/>
            </a:endParaRPr>
          </a:p>
        </p:txBody>
      </p:sp>
      <p:pic>
        <p:nvPicPr>
          <p:cNvPr id="4" name="Picture 3">
            <a:extLst>
              <a:ext uri="{FF2B5EF4-FFF2-40B4-BE49-F238E27FC236}">
                <a16:creationId xmlns:a16="http://schemas.microsoft.com/office/drawing/2014/main" id="{6E0BBEEB-82AC-EC62-FB31-C61583C22C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0060" y="851971"/>
            <a:ext cx="1654627" cy="994232"/>
          </a:xfrm>
          <a:prstGeom prst="rect">
            <a:avLst/>
          </a:prstGeom>
        </p:spPr>
      </p:pic>
    </p:spTree>
    <p:extLst>
      <p:ext uri="{BB962C8B-B14F-4D97-AF65-F5344CB8AC3E}">
        <p14:creationId xmlns:p14="http://schemas.microsoft.com/office/powerpoint/2010/main" val="2092837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3" name="Rectangle 14342">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345" name="Rectangle 14344">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1644A2-28A9-BF80-9E26-D0EE5D388E74}"/>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600" b="1"/>
              <a:t>Number of rides and profit by gender</a:t>
            </a:r>
          </a:p>
        </p:txBody>
      </p:sp>
      <p:sp>
        <p:nvSpPr>
          <p:cNvPr id="14347" name="Rectangle 14346">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49" name="Rectangle 14348">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2CC220D4-A9D0-8219-D305-68EFA05C073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9058" y="2320335"/>
            <a:ext cx="5431536" cy="3747759"/>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a:extLst>
              <a:ext uri="{FF2B5EF4-FFF2-40B4-BE49-F238E27FC236}">
                <a16:creationId xmlns:a16="http://schemas.microsoft.com/office/drawing/2014/main" id="{891B92D3-0AD8-7EEF-5C2E-E70A81774DF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11408" y="2376426"/>
            <a:ext cx="5431536" cy="36255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0B98FB8-2AEA-0E51-66BE-E12FABAD1A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9173" y="696456"/>
            <a:ext cx="1654627" cy="994232"/>
          </a:xfrm>
          <a:prstGeom prst="rect">
            <a:avLst/>
          </a:prstGeom>
        </p:spPr>
      </p:pic>
    </p:spTree>
    <p:extLst>
      <p:ext uri="{BB962C8B-B14F-4D97-AF65-F5344CB8AC3E}">
        <p14:creationId xmlns:p14="http://schemas.microsoft.com/office/powerpoint/2010/main" val="317091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C84CD2BB-E8D0-B392-DED0-DFDD36190342}"/>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0" i="0">
                <a:effectLst/>
              </a:rPr>
              <a:t>We observe a distinct trend in user demographics, with more male cab users compared to females. Importantly, the profit generated from male users outpaces that from females. This underscores the importance of customizing services and marketing strategies to align with the predominant user demographic, offering a pathway to potentially enhance overall profitability.</a:t>
            </a:r>
            <a:endParaRPr lang="en-US"/>
          </a:p>
        </p:txBody>
      </p:sp>
    </p:spTree>
    <p:extLst>
      <p:ext uri="{BB962C8B-B14F-4D97-AF65-F5344CB8AC3E}">
        <p14:creationId xmlns:p14="http://schemas.microsoft.com/office/powerpoint/2010/main" val="3304454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403" name="Rectangle 16402">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FBF01D-787D-A924-EB1D-02D839007DC0}"/>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400" b="1" kern="1200">
                <a:solidFill>
                  <a:schemeClr val="tx1"/>
                </a:solidFill>
                <a:latin typeface="+mj-lt"/>
                <a:ea typeface="+mj-ea"/>
                <a:cs typeface="+mj-cs"/>
              </a:rPr>
              <a:t>Correlation Heatmap</a:t>
            </a:r>
            <a:br>
              <a:rPr lang="en-US" sz="3400" b="1" kern="1200">
                <a:solidFill>
                  <a:schemeClr val="tx1"/>
                </a:solidFill>
                <a:latin typeface="+mj-lt"/>
                <a:ea typeface="+mj-ea"/>
                <a:cs typeface="+mj-cs"/>
              </a:rPr>
            </a:br>
            <a:endParaRPr lang="en-US" sz="3400" b="1" kern="1200">
              <a:solidFill>
                <a:schemeClr val="tx1"/>
              </a:solidFill>
              <a:latin typeface="+mj-lt"/>
              <a:ea typeface="+mj-ea"/>
              <a:cs typeface="+mj-cs"/>
            </a:endParaRPr>
          </a:p>
        </p:txBody>
      </p:sp>
      <p:sp>
        <p:nvSpPr>
          <p:cNvPr id="16404" name="Rectangle 1640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405" name="Rectangle 1640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FE4D61AC-4F19-FF32-E4F7-A02B46FFE36F}"/>
              </a:ext>
            </a:extLst>
          </p:cNvPr>
          <p:cNvSpPr txBox="1"/>
          <p:nvPr/>
        </p:nvSpPr>
        <p:spPr>
          <a:xfrm>
            <a:off x="411480" y="2684095"/>
            <a:ext cx="4443154" cy="349286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400" b="0" i="0">
                <a:effectLst/>
              </a:rPr>
              <a:t>KM Travelled and Price Charged (0.84): There is a strong positive correlation (0.84) between the distance traveled (KM Travelled) and the charged price (Price Charged). This indicates that longer distances tend to result in higher charges.</a:t>
            </a:r>
          </a:p>
          <a:p>
            <a:pPr marL="285750" indent="-228600">
              <a:lnSpc>
                <a:spcPct val="90000"/>
              </a:lnSpc>
              <a:spcAft>
                <a:spcPts val="600"/>
              </a:spcAft>
              <a:buFont typeface="Arial" panose="020B0604020202020204" pitchFamily="34" charset="0"/>
              <a:buChar char="•"/>
            </a:pPr>
            <a:r>
              <a:rPr lang="en-US" sz="1400" b="0" i="0">
                <a:effectLst/>
              </a:rPr>
              <a:t>KM Travelled and Cost of Trip (0.98): There is a very strong positive correlation (0.98) between the distance traveled (KM Travelled) and the cost of the trip (Cost of Trip). This suggests that as the distance increases, the cost of the trip also increases significantly.</a:t>
            </a:r>
          </a:p>
          <a:p>
            <a:pPr marL="285750" indent="-228600">
              <a:lnSpc>
                <a:spcPct val="90000"/>
              </a:lnSpc>
              <a:spcAft>
                <a:spcPts val="600"/>
              </a:spcAft>
              <a:buFont typeface="Arial" panose="020B0604020202020204" pitchFamily="34" charset="0"/>
              <a:buChar char="•"/>
            </a:pPr>
            <a:r>
              <a:rPr lang="en-US" sz="1400" b="0" i="0">
                <a:effectLst/>
              </a:rPr>
              <a:t>KM Travelled and Profit (0.46): There is a moderate positive correlation (0.46) between the distance traveled (KM Travelled) and the profit. This indicates that longer distances contribute to higher profits, but the relationship is not as strong as with the cost or price.</a:t>
            </a:r>
          </a:p>
        </p:txBody>
      </p:sp>
      <p:pic>
        <p:nvPicPr>
          <p:cNvPr id="16386" name="Picture 2">
            <a:extLst>
              <a:ext uri="{FF2B5EF4-FFF2-40B4-BE49-F238E27FC236}">
                <a16:creationId xmlns:a16="http://schemas.microsoft.com/office/drawing/2014/main" id="{18EC3D1B-8BFD-83F0-6921-43458FEBB1C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85816" y="1322751"/>
            <a:ext cx="6440424" cy="415714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833DEBE-84C4-04C4-1F66-9F5E3B2225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5883" y="328519"/>
            <a:ext cx="1654627" cy="994232"/>
          </a:xfrm>
          <a:prstGeom prst="rect">
            <a:avLst/>
          </a:prstGeom>
        </p:spPr>
      </p:pic>
    </p:spTree>
    <p:extLst>
      <p:ext uri="{BB962C8B-B14F-4D97-AF65-F5344CB8AC3E}">
        <p14:creationId xmlns:p14="http://schemas.microsoft.com/office/powerpoint/2010/main" val="2731028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2E83A2A-CFD0-42D8-531D-FCF60E382802}"/>
              </a:ext>
            </a:extLst>
          </p:cNvPr>
          <p:cNvSpPr>
            <a:spLocks noGrp="1"/>
          </p:cNvSpPr>
          <p:nvPr>
            <p:ph idx="1"/>
          </p:nvPr>
        </p:nvSpPr>
        <p:spPr>
          <a:xfrm>
            <a:off x="838200" y="1825625"/>
            <a:ext cx="10515600" cy="4351338"/>
          </a:xfrm>
        </p:spPr>
        <p:txBody>
          <a:bodyPr>
            <a:normAutofit/>
          </a:bodyPr>
          <a:lstStyle/>
          <a:p>
            <a:r>
              <a:rPr lang="en-US" sz="2200"/>
              <a:t>Price Charged and Cost of Trip (0.86): There is a strong positive correlation (0.86) between the charged price (Price Charged) and the cost of the trip (Cost of Trip). This suggests that as the price charged increases, the cost of the trip also tends to increase.</a:t>
            </a:r>
          </a:p>
          <a:p>
            <a:endParaRPr lang="en-US" sz="2200"/>
          </a:p>
          <a:p>
            <a:r>
              <a:rPr lang="en-US" sz="2200"/>
              <a:t>Price Charged and Profit (0.86): There is a strong positive correlation (0.86) between the charged price (Price Charged) and the profit. This indicates that higher charged prices contribute significantly to higher profits.</a:t>
            </a:r>
          </a:p>
          <a:p>
            <a:endParaRPr lang="en-US" sz="2200"/>
          </a:p>
          <a:p>
            <a:r>
              <a:rPr lang="en-US" sz="2200"/>
              <a:t>Cost of Trip and Profit (0.49): There is a moderate positive correlation (0.49) between the cost of the trip (Cost of Trip) and the profit. This suggests that higher costs are associated with higher profits, but the relationship is not as strong as with the charged price.</a:t>
            </a:r>
            <a:endParaRPr lang="en-IN" sz="2200"/>
          </a:p>
        </p:txBody>
      </p:sp>
    </p:spTree>
    <p:extLst>
      <p:ext uri="{BB962C8B-B14F-4D97-AF65-F5344CB8AC3E}">
        <p14:creationId xmlns:p14="http://schemas.microsoft.com/office/powerpoint/2010/main" val="189640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60152" y="5169290"/>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BD2FB-8BA8-3ED5-D818-77996AD3936E}"/>
              </a:ext>
            </a:extLst>
          </p:cNvPr>
          <p:cNvSpPr>
            <a:spLocks noGrp="1"/>
          </p:cNvSpPr>
          <p:nvPr>
            <p:ph type="title"/>
          </p:nvPr>
        </p:nvSpPr>
        <p:spPr>
          <a:xfrm>
            <a:off x="640080" y="325369"/>
            <a:ext cx="4368602" cy="1956841"/>
          </a:xfrm>
        </p:spPr>
        <p:txBody>
          <a:bodyPr anchor="b">
            <a:normAutofit/>
          </a:bodyPr>
          <a:lstStyle/>
          <a:p>
            <a:r>
              <a:rPr lang="en-IN" sz="5400" b="1"/>
              <a:t>Objective</a:t>
            </a:r>
          </a:p>
        </p:txBody>
      </p:sp>
      <p:sp>
        <p:nvSpPr>
          <p:cNvPr id="3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D59135-4309-574A-0B91-46C190AB6A34}"/>
              </a:ext>
            </a:extLst>
          </p:cNvPr>
          <p:cNvSpPr>
            <a:spLocks noGrp="1"/>
          </p:cNvSpPr>
          <p:nvPr>
            <p:ph idx="1"/>
          </p:nvPr>
        </p:nvSpPr>
        <p:spPr>
          <a:xfrm>
            <a:off x="640080" y="2872899"/>
            <a:ext cx="4243589" cy="3320668"/>
          </a:xfrm>
        </p:spPr>
        <p:txBody>
          <a:bodyPr>
            <a:normAutofit/>
          </a:bodyPr>
          <a:lstStyle/>
          <a:p>
            <a:r>
              <a:rPr lang="en-US" sz="2200" b="0" i="0">
                <a:effectLst/>
                <a:latin typeface="Söhne"/>
              </a:rPr>
              <a:t>The purpose of this analysis is to provide actionable insights to XYZ for making an informed decision regarding investment in the Cab Industry. Through a comprehensive investigation of multiple datasets, we aim to identify trends, patterns, and key performance indicators that will guide XYZ's investment strategy.</a:t>
            </a:r>
            <a:endParaRPr lang="en-IN" sz="2200"/>
          </a:p>
        </p:txBody>
      </p:sp>
      <p:pic>
        <p:nvPicPr>
          <p:cNvPr id="25" name="Picture 24" descr="Graph">
            <a:extLst>
              <a:ext uri="{FF2B5EF4-FFF2-40B4-BE49-F238E27FC236}">
                <a16:creationId xmlns:a16="http://schemas.microsoft.com/office/drawing/2014/main" id="{795066B8-9DC6-E8A2-4AAE-61D216F2A937}"/>
              </a:ext>
            </a:extLst>
          </p:cNvPr>
          <p:cNvPicPr>
            <a:picLocks noChangeAspect="1"/>
          </p:cNvPicPr>
          <p:nvPr/>
        </p:nvPicPr>
        <p:blipFill rotWithShape="1">
          <a:blip r:embed="rId2"/>
          <a:srcRect l="13022" r="2428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4" name="Picture 3">
            <a:extLst>
              <a:ext uri="{FF2B5EF4-FFF2-40B4-BE49-F238E27FC236}">
                <a16:creationId xmlns:a16="http://schemas.microsoft.com/office/drawing/2014/main" id="{ABB9C9C3-D7C7-364E-5F0E-7799B5D3ED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2" y="5964068"/>
            <a:ext cx="1654627" cy="994232"/>
          </a:xfrm>
          <a:prstGeom prst="rect">
            <a:avLst/>
          </a:prstGeom>
        </p:spPr>
      </p:pic>
    </p:spTree>
    <p:extLst>
      <p:ext uri="{BB962C8B-B14F-4D97-AF65-F5344CB8AC3E}">
        <p14:creationId xmlns:p14="http://schemas.microsoft.com/office/powerpoint/2010/main" val="857602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425410-4540-B339-766C-513F03D212FD}"/>
              </a:ext>
            </a:extLst>
          </p:cNvPr>
          <p:cNvSpPr>
            <a:spLocks noGrp="1"/>
          </p:cNvSpPr>
          <p:nvPr>
            <p:ph type="title"/>
          </p:nvPr>
        </p:nvSpPr>
        <p:spPr>
          <a:xfrm>
            <a:off x="1156851" y="637762"/>
            <a:ext cx="4270588" cy="5576770"/>
          </a:xfrm>
        </p:spPr>
        <p:txBody>
          <a:bodyPr anchor="t">
            <a:normAutofit/>
          </a:bodyPr>
          <a:lstStyle/>
          <a:p>
            <a:r>
              <a:rPr lang="en-IN" sz="6600" b="1">
                <a:solidFill>
                  <a:schemeClr val="bg1"/>
                </a:solidFill>
              </a:rPr>
              <a:t>Approach</a:t>
            </a: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650" y="637762"/>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C18C48-F187-CDA9-D42C-BA06C765A296}"/>
              </a:ext>
            </a:extLst>
          </p:cNvPr>
          <p:cNvSpPr>
            <a:spLocks noGrp="1"/>
          </p:cNvSpPr>
          <p:nvPr>
            <p:ph idx="1"/>
          </p:nvPr>
        </p:nvSpPr>
        <p:spPr>
          <a:xfrm>
            <a:off x="6734648" y="841904"/>
            <a:ext cx="4310700" cy="5335059"/>
          </a:xfrm>
        </p:spPr>
        <p:txBody>
          <a:bodyPr>
            <a:normAutofit/>
          </a:bodyPr>
          <a:lstStyle/>
          <a:p>
            <a:pPr marL="0" indent="0">
              <a:buNone/>
            </a:pPr>
            <a:r>
              <a:rPr lang="en-US" sz="1900" b="0" i="0">
                <a:effectLst/>
                <a:latin typeface="Söhne"/>
              </a:rPr>
              <a:t>1. </a:t>
            </a:r>
            <a:r>
              <a:rPr lang="en-US" sz="1900" b="1" i="0">
                <a:effectLst/>
                <a:latin typeface="Söhne"/>
              </a:rPr>
              <a:t>Data Understanding, Acquisition, and Preparation:</a:t>
            </a:r>
            <a:endParaRPr lang="en-US" sz="1900" b="0" i="0">
              <a:effectLst/>
              <a:latin typeface="Söhne"/>
            </a:endParaRPr>
          </a:p>
          <a:p>
            <a:pPr>
              <a:buFont typeface="Arial" panose="020B0604020202020204" pitchFamily="34" charset="0"/>
              <a:buChar char="•"/>
            </a:pPr>
            <a:r>
              <a:rPr lang="en-US" sz="1900" b="1" i="0">
                <a:effectLst/>
                <a:latin typeface="Söhne"/>
              </a:rPr>
              <a:t>Source Documentation Review:</a:t>
            </a:r>
            <a:endParaRPr lang="en-US" sz="1900" b="0" i="0">
              <a:effectLst/>
              <a:latin typeface="Söhne"/>
            </a:endParaRPr>
          </a:p>
          <a:p>
            <a:pPr marL="742950" lvl="1" indent="-285750">
              <a:buFont typeface="Arial" panose="020B0604020202020204" pitchFamily="34" charset="0"/>
              <a:buChar char="•"/>
            </a:pPr>
            <a:r>
              <a:rPr lang="en-US" sz="1900" b="0" i="0">
                <a:effectLst/>
                <a:latin typeface="Söhne"/>
              </a:rPr>
              <a:t>Thoroughly reviewed the source documentation for each dataset.</a:t>
            </a:r>
          </a:p>
          <a:p>
            <a:pPr marL="742950" lvl="1" indent="-285750">
              <a:buFont typeface="Arial" panose="020B0604020202020204" pitchFamily="34" charset="0"/>
              <a:buChar char="•"/>
            </a:pPr>
            <a:r>
              <a:rPr lang="en-US" sz="1900" b="0" i="0">
                <a:effectLst/>
                <a:latin typeface="Söhne"/>
              </a:rPr>
              <a:t>Identified field names, data types, and potential relationships.</a:t>
            </a:r>
          </a:p>
          <a:p>
            <a:pPr>
              <a:buFont typeface="Arial" panose="020B0604020202020204" pitchFamily="34" charset="0"/>
              <a:buChar char="•"/>
            </a:pPr>
            <a:r>
              <a:rPr lang="en-US" sz="1900" b="1" i="0">
                <a:effectLst/>
                <a:latin typeface="Söhne"/>
              </a:rPr>
              <a:t>Data Exploration:</a:t>
            </a:r>
            <a:endParaRPr lang="en-US" sz="1900" b="0" i="0">
              <a:effectLst/>
              <a:latin typeface="Söhne"/>
            </a:endParaRPr>
          </a:p>
          <a:p>
            <a:pPr marL="742950" lvl="1" indent="-285750">
              <a:buFont typeface="Arial" panose="020B0604020202020204" pitchFamily="34" charset="0"/>
              <a:buChar char="•"/>
            </a:pPr>
            <a:r>
              <a:rPr lang="en-US" sz="1900" b="0" i="0">
                <a:effectLst/>
                <a:latin typeface="Söhne"/>
              </a:rPr>
              <a:t>Explored the structure of datasets (Cab_Data, Customer_ID, Transaction_ID, City).</a:t>
            </a:r>
          </a:p>
          <a:p>
            <a:pPr>
              <a:buFont typeface="Arial" panose="020B0604020202020204" pitchFamily="34" charset="0"/>
              <a:buChar char="•"/>
            </a:pPr>
            <a:r>
              <a:rPr lang="en-US" sz="1900" b="1" i="0">
                <a:effectLst/>
                <a:latin typeface="Söhne"/>
              </a:rPr>
              <a:t>Joining and Appending:</a:t>
            </a:r>
            <a:endParaRPr lang="en-US" sz="1900" b="0" i="0">
              <a:effectLst/>
              <a:latin typeface="Söhne"/>
            </a:endParaRPr>
          </a:p>
          <a:p>
            <a:pPr marL="742950" lvl="1" indent="-285750">
              <a:buFont typeface="Arial" panose="020B0604020202020204" pitchFamily="34" charset="0"/>
              <a:buChar char="•"/>
            </a:pPr>
            <a:r>
              <a:rPr lang="en-US" sz="1900" b="0" i="0">
                <a:effectLst/>
                <a:latin typeface="Söhne"/>
              </a:rPr>
              <a:t>Established relationships across datasets using unique identifiers.</a:t>
            </a:r>
          </a:p>
          <a:p>
            <a:pPr marL="742950" lvl="1" indent="-285750">
              <a:buFont typeface="Arial" panose="020B0604020202020204" pitchFamily="34" charset="0"/>
              <a:buChar char="•"/>
            </a:pPr>
            <a:r>
              <a:rPr lang="en-US" sz="1900" b="0" i="0">
                <a:effectLst/>
                <a:latin typeface="Söhne"/>
              </a:rPr>
              <a:t>Decided on join versus append operations for creating master data.</a:t>
            </a:r>
          </a:p>
          <a:p>
            <a:endParaRPr lang="en-IN" sz="1900"/>
          </a:p>
        </p:txBody>
      </p:sp>
      <p:pic>
        <p:nvPicPr>
          <p:cNvPr id="4" name="Picture 3">
            <a:extLst>
              <a:ext uri="{FF2B5EF4-FFF2-40B4-BE49-F238E27FC236}">
                <a16:creationId xmlns:a16="http://schemas.microsoft.com/office/drawing/2014/main" id="{DB63EEB2-09E3-BC50-D80E-BAF406B3D1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6" y="5863768"/>
            <a:ext cx="1654627" cy="994232"/>
          </a:xfrm>
          <a:prstGeom prst="rect">
            <a:avLst/>
          </a:prstGeom>
        </p:spPr>
      </p:pic>
    </p:spTree>
    <p:extLst>
      <p:ext uri="{BB962C8B-B14F-4D97-AF65-F5344CB8AC3E}">
        <p14:creationId xmlns:p14="http://schemas.microsoft.com/office/powerpoint/2010/main" val="330456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D27AA8-ACF8-7E35-0FEC-214B98AD595F}"/>
              </a:ext>
            </a:extLst>
          </p:cNvPr>
          <p:cNvSpPr>
            <a:spLocks noGrp="1"/>
          </p:cNvSpPr>
          <p:nvPr>
            <p:ph type="title"/>
          </p:nvPr>
        </p:nvSpPr>
        <p:spPr>
          <a:xfrm>
            <a:off x="1156851" y="637762"/>
            <a:ext cx="9888496" cy="900131"/>
          </a:xfrm>
        </p:spPr>
        <p:txBody>
          <a:bodyPr anchor="t">
            <a:normAutofit/>
          </a:bodyPr>
          <a:lstStyle/>
          <a:p>
            <a:r>
              <a:rPr lang="en-IN" sz="4000">
                <a:solidFill>
                  <a:schemeClr val="bg1"/>
                </a:solidFill>
              </a:rPr>
              <a:t>CONTD..</a:t>
            </a:r>
          </a:p>
        </p:txBody>
      </p:sp>
      <p:sp>
        <p:nvSpPr>
          <p:cNvPr id="11" name="Rectangle 1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8010F4-95EC-2FBD-98E7-08B1CE539530}"/>
              </a:ext>
            </a:extLst>
          </p:cNvPr>
          <p:cNvSpPr>
            <a:spLocks noGrp="1"/>
          </p:cNvSpPr>
          <p:nvPr>
            <p:ph idx="1"/>
          </p:nvPr>
        </p:nvSpPr>
        <p:spPr>
          <a:xfrm>
            <a:off x="1155548" y="2217343"/>
            <a:ext cx="9880893" cy="3959619"/>
          </a:xfrm>
        </p:spPr>
        <p:txBody>
          <a:bodyPr>
            <a:normAutofit/>
          </a:bodyPr>
          <a:lstStyle/>
          <a:p>
            <a:pPr marL="0" indent="0">
              <a:buNone/>
            </a:pPr>
            <a:r>
              <a:rPr lang="en-US" sz="1900" b="0" i="0">
                <a:effectLst/>
                <a:latin typeface="Söhne"/>
              </a:rPr>
              <a:t>2. </a:t>
            </a:r>
            <a:r>
              <a:rPr lang="en-US" sz="1900" b="1" i="0">
                <a:effectLst/>
                <a:latin typeface="Söhne"/>
              </a:rPr>
              <a:t>Profit Calculation:</a:t>
            </a:r>
            <a:endParaRPr lang="en-US" sz="1900" b="0" i="0">
              <a:effectLst/>
              <a:latin typeface="Söhne"/>
            </a:endParaRPr>
          </a:p>
          <a:p>
            <a:pPr>
              <a:buFont typeface="Arial" panose="020B0604020202020204" pitchFamily="34" charset="0"/>
              <a:buChar char="•"/>
            </a:pPr>
            <a:r>
              <a:rPr lang="en-US" sz="1900" b="1" i="0">
                <a:effectLst/>
                <a:latin typeface="Söhne"/>
              </a:rPr>
              <a:t>Profit Feature Creation:</a:t>
            </a:r>
            <a:endParaRPr lang="en-US" sz="1900" b="0" i="0">
              <a:effectLst/>
              <a:latin typeface="Söhne"/>
            </a:endParaRPr>
          </a:p>
          <a:p>
            <a:pPr marL="742950" lvl="1" indent="-285750">
              <a:buFont typeface="Arial" panose="020B0604020202020204" pitchFamily="34" charset="0"/>
              <a:buChar char="•"/>
            </a:pPr>
            <a:r>
              <a:rPr lang="en-US" sz="1900" b="0" i="0">
                <a:effectLst/>
                <a:latin typeface="Söhne"/>
              </a:rPr>
              <a:t>Calculated profit for each transaction, considering Cost of Travel and Pric</a:t>
            </a:r>
            <a:r>
              <a:rPr lang="en-US" sz="1900">
                <a:latin typeface="Söhne"/>
              </a:rPr>
              <a:t>e charged</a:t>
            </a:r>
            <a:r>
              <a:rPr lang="en-US" sz="1900" b="0" i="0">
                <a:effectLst/>
                <a:latin typeface="Söhne"/>
              </a:rPr>
              <a:t>.</a:t>
            </a:r>
          </a:p>
          <a:p>
            <a:pPr marL="742950" lvl="1" indent="-285750">
              <a:buFont typeface="Arial" panose="020B0604020202020204" pitchFamily="34" charset="0"/>
              <a:buChar char="•"/>
            </a:pPr>
            <a:r>
              <a:rPr lang="en-US" sz="1900" b="0" i="0">
                <a:effectLst/>
                <a:latin typeface="Söhne"/>
              </a:rPr>
              <a:t>Ensured accuracy in profit calculation for subsequent analysis.</a:t>
            </a:r>
          </a:p>
          <a:p>
            <a:pPr marL="0" indent="0">
              <a:buNone/>
            </a:pPr>
            <a:r>
              <a:rPr lang="en-US" sz="1900" b="0" i="0">
                <a:effectLst/>
                <a:latin typeface="Söhne"/>
              </a:rPr>
              <a:t>3. </a:t>
            </a:r>
            <a:r>
              <a:rPr lang="en-US" sz="1900" b="1" i="0">
                <a:effectLst/>
                <a:latin typeface="Söhne"/>
              </a:rPr>
              <a:t>Exploratory Data Analysis (EDA):</a:t>
            </a:r>
            <a:endParaRPr lang="en-US" sz="1900" b="0" i="0">
              <a:effectLst/>
              <a:latin typeface="Söhne"/>
            </a:endParaRPr>
          </a:p>
          <a:p>
            <a:pPr>
              <a:buFont typeface="Arial" panose="020B0604020202020204" pitchFamily="34" charset="0"/>
              <a:buChar char="•"/>
            </a:pPr>
            <a:r>
              <a:rPr lang="en-US" sz="1900" b="1" i="0">
                <a:effectLst/>
                <a:latin typeface="Söhne"/>
              </a:rPr>
              <a:t>Hypothesis Formulation:</a:t>
            </a:r>
            <a:endParaRPr lang="en-US" sz="1900" b="0" i="0">
              <a:effectLst/>
              <a:latin typeface="Söhne"/>
            </a:endParaRPr>
          </a:p>
          <a:p>
            <a:pPr marL="742950" lvl="1" indent="-285750">
              <a:buFont typeface="Arial" panose="020B0604020202020204" pitchFamily="34" charset="0"/>
              <a:buChar char="•"/>
            </a:pPr>
            <a:r>
              <a:rPr lang="en-US" sz="1900" b="0" i="0">
                <a:effectLst/>
                <a:latin typeface="Söhne"/>
              </a:rPr>
              <a:t>Developed 5-7 hypotheses to guide the analysis.</a:t>
            </a:r>
          </a:p>
          <a:p>
            <a:pPr marL="742950" lvl="1" indent="-285750">
              <a:buFont typeface="Arial" panose="020B0604020202020204" pitchFamily="34" charset="0"/>
              <a:buChar char="•"/>
            </a:pPr>
            <a:r>
              <a:rPr lang="en-US" sz="1900" b="0" i="0">
                <a:effectLst/>
                <a:latin typeface="Söhne"/>
              </a:rPr>
              <a:t>Defined hypotheses related to seasonality, company performance, and customer attributes.</a:t>
            </a:r>
          </a:p>
          <a:p>
            <a:pPr>
              <a:buFont typeface="Arial" panose="020B0604020202020204" pitchFamily="34" charset="0"/>
              <a:buChar char="•"/>
            </a:pPr>
            <a:r>
              <a:rPr lang="en-US" sz="1900" b="1" i="0">
                <a:effectLst/>
                <a:latin typeface="Söhne"/>
              </a:rPr>
              <a:t>Company Performance Analysis:</a:t>
            </a:r>
            <a:endParaRPr lang="en-US" sz="1900" b="0" i="0">
              <a:effectLst/>
              <a:latin typeface="Söhne"/>
            </a:endParaRPr>
          </a:p>
          <a:p>
            <a:pPr marL="742950" lvl="1" indent="-285750">
              <a:buFont typeface="Arial" panose="020B0604020202020204" pitchFamily="34" charset="0"/>
              <a:buChar char="•"/>
            </a:pPr>
            <a:r>
              <a:rPr lang="en-US" sz="1900" b="0" i="0">
                <a:effectLst/>
                <a:latin typeface="Söhne"/>
              </a:rPr>
              <a:t>Assessed the performance of Yellow Cab and Pink Cab.</a:t>
            </a:r>
          </a:p>
          <a:p>
            <a:pPr marL="742950" lvl="1" indent="-285750">
              <a:buFont typeface="Arial" panose="020B0604020202020204" pitchFamily="34" charset="0"/>
              <a:buChar char="•"/>
            </a:pPr>
            <a:r>
              <a:rPr lang="en-US" sz="1900" b="0" i="0">
                <a:effectLst/>
                <a:latin typeface="Söhne"/>
              </a:rPr>
              <a:t>Compared customer usage, profitability, and seasonal patterns.</a:t>
            </a:r>
          </a:p>
          <a:p>
            <a:endParaRPr lang="en-IN" sz="1900"/>
          </a:p>
        </p:txBody>
      </p:sp>
      <p:pic>
        <p:nvPicPr>
          <p:cNvPr id="4" name="Picture 3">
            <a:extLst>
              <a:ext uri="{FF2B5EF4-FFF2-40B4-BE49-F238E27FC236}">
                <a16:creationId xmlns:a16="http://schemas.microsoft.com/office/drawing/2014/main" id="{B3454788-D0A2-777B-447A-8F8413197C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919" y="5620703"/>
            <a:ext cx="1481559" cy="994232"/>
          </a:xfrm>
          <a:prstGeom prst="rect">
            <a:avLst/>
          </a:prstGeom>
        </p:spPr>
      </p:pic>
    </p:spTree>
    <p:extLst>
      <p:ext uri="{BB962C8B-B14F-4D97-AF65-F5344CB8AC3E}">
        <p14:creationId xmlns:p14="http://schemas.microsoft.com/office/powerpoint/2010/main" val="1088230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1" name="Straight Connector 10">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88F2A5-468F-E1F0-64C9-526457C00571}"/>
              </a:ext>
            </a:extLst>
          </p:cNvPr>
          <p:cNvSpPr>
            <a:spLocks noGrp="1"/>
          </p:cNvSpPr>
          <p:nvPr>
            <p:ph idx="1"/>
          </p:nvPr>
        </p:nvSpPr>
        <p:spPr>
          <a:xfrm>
            <a:off x="6096000" y="1108061"/>
            <a:ext cx="5008901" cy="4571972"/>
          </a:xfrm>
        </p:spPr>
        <p:txBody>
          <a:bodyPr anchor="ctr">
            <a:normAutofit/>
          </a:bodyPr>
          <a:lstStyle/>
          <a:p>
            <a:pPr marL="0" indent="0">
              <a:buNone/>
            </a:pPr>
            <a:endParaRPr lang="en-US" sz="1700" b="0" i="0">
              <a:solidFill>
                <a:schemeClr val="bg1"/>
              </a:solidFill>
              <a:effectLst/>
              <a:latin typeface="Söhne"/>
            </a:endParaRPr>
          </a:p>
          <a:p>
            <a:pPr marL="742950" lvl="1" indent="-285750">
              <a:buFont typeface="Arial" panose="020B0604020202020204" pitchFamily="34" charset="0"/>
              <a:buChar char="•"/>
            </a:pPr>
            <a:r>
              <a:rPr lang="en-US" sz="1700" b="1" i="0">
                <a:solidFill>
                  <a:schemeClr val="bg1"/>
                </a:solidFill>
                <a:effectLst/>
                <a:latin typeface="Söhne"/>
              </a:rPr>
              <a:t>Profitability Metrics:</a:t>
            </a:r>
            <a:endParaRPr lang="en-US" sz="1700" b="0" i="0">
              <a:solidFill>
                <a:schemeClr val="bg1"/>
              </a:solidFill>
              <a:effectLst/>
              <a:latin typeface="Söhne"/>
            </a:endParaRPr>
          </a:p>
          <a:p>
            <a:pPr marL="1143000" lvl="2" indent="-228600">
              <a:buFont typeface="Arial" panose="020B0604020202020204" pitchFamily="34" charset="0"/>
              <a:buChar char="•"/>
            </a:pPr>
            <a:r>
              <a:rPr lang="en-US" sz="1700" b="0" i="0">
                <a:solidFill>
                  <a:schemeClr val="bg1"/>
                </a:solidFill>
                <a:effectLst/>
                <a:latin typeface="Söhne"/>
              </a:rPr>
              <a:t>Explored the relationship between the number of customers and profit margins.</a:t>
            </a:r>
          </a:p>
          <a:p>
            <a:pPr marL="1143000" lvl="2" indent="-228600">
              <a:buFont typeface="Arial" panose="020B0604020202020204" pitchFamily="34" charset="0"/>
              <a:buChar char="•"/>
            </a:pPr>
            <a:r>
              <a:rPr lang="en-US" sz="1700" b="0" i="0">
                <a:solidFill>
                  <a:schemeClr val="bg1"/>
                </a:solidFill>
                <a:effectLst/>
                <a:latin typeface="Söhne"/>
              </a:rPr>
              <a:t>Investigated overall profitability trends and factors influencing profit.</a:t>
            </a:r>
          </a:p>
          <a:p>
            <a:pPr marL="742950" lvl="1" indent="-285750">
              <a:buFont typeface="Arial" panose="020B0604020202020204" pitchFamily="34" charset="0"/>
              <a:buChar char="•"/>
            </a:pPr>
            <a:r>
              <a:rPr lang="en-US" sz="1700" b="1" i="0">
                <a:solidFill>
                  <a:schemeClr val="bg1"/>
                </a:solidFill>
                <a:effectLst/>
                <a:latin typeface="Söhne"/>
              </a:rPr>
              <a:t>Customer Segmentation:</a:t>
            </a:r>
            <a:endParaRPr lang="en-US" sz="1700" b="0" i="0">
              <a:solidFill>
                <a:schemeClr val="bg1"/>
              </a:solidFill>
              <a:effectLst/>
              <a:latin typeface="Söhne"/>
            </a:endParaRPr>
          </a:p>
          <a:p>
            <a:pPr marL="1143000" lvl="2" indent="-228600">
              <a:buFont typeface="Arial" panose="020B0604020202020204" pitchFamily="34" charset="0"/>
              <a:buChar char="•"/>
            </a:pPr>
            <a:r>
              <a:rPr lang="en-US" sz="1700" b="0" i="0">
                <a:solidFill>
                  <a:schemeClr val="bg1"/>
                </a:solidFill>
                <a:effectLst/>
                <a:latin typeface="Söhne"/>
              </a:rPr>
              <a:t>Analyzed customer segments based on demographics, city, and payment mode.</a:t>
            </a:r>
          </a:p>
          <a:p>
            <a:pPr marL="1143000" lvl="2" indent="-228600">
              <a:buFont typeface="Arial" panose="020B0604020202020204" pitchFamily="34" charset="0"/>
              <a:buChar char="•"/>
            </a:pPr>
            <a:r>
              <a:rPr lang="en-US" sz="1700" b="0" i="0">
                <a:solidFill>
                  <a:schemeClr val="bg1"/>
                </a:solidFill>
                <a:effectLst/>
                <a:latin typeface="Söhne"/>
              </a:rPr>
              <a:t>Tailored marketing strategies for different customer profiles.</a:t>
            </a:r>
          </a:p>
          <a:p>
            <a:pPr marL="742950" lvl="1" indent="-285750">
              <a:buFont typeface="Arial" panose="020B0604020202020204" pitchFamily="34" charset="0"/>
              <a:buChar char="•"/>
            </a:pPr>
            <a:r>
              <a:rPr lang="en-US" sz="1700" b="1" i="0">
                <a:solidFill>
                  <a:schemeClr val="bg1"/>
                </a:solidFill>
                <a:effectLst/>
                <a:latin typeface="Söhne"/>
              </a:rPr>
              <a:t>Geographical Trends:</a:t>
            </a:r>
            <a:endParaRPr lang="en-US" sz="1700" b="0" i="0">
              <a:solidFill>
                <a:schemeClr val="bg1"/>
              </a:solidFill>
              <a:effectLst/>
              <a:latin typeface="Söhne"/>
            </a:endParaRPr>
          </a:p>
          <a:p>
            <a:pPr marL="1143000" lvl="2" indent="-228600">
              <a:buFont typeface="Arial" panose="020B0604020202020204" pitchFamily="34" charset="0"/>
              <a:buChar char="•"/>
            </a:pPr>
            <a:r>
              <a:rPr lang="en-US" sz="1700" b="0" i="0">
                <a:solidFill>
                  <a:schemeClr val="bg1"/>
                </a:solidFill>
                <a:effectLst/>
                <a:latin typeface="Söhne"/>
              </a:rPr>
              <a:t>Explored city-wise variations in cab usage to inform regional strategies.</a:t>
            </a:r>
            <a:br>
              <a:rPr lang="en-US" sz="1700" b="0" i="0">
                <a:solidFill>
                  <a:schemeClr val="bg1"/>
                </a:solidFill>
                <a:effectLst/>
                <a:latin typeface="Söhne"/>
              </a:rPr>
            </a:br>
            <a:endParaRPr lang="en-IN" sz="1700">
              <a:solidFill>
                <a:schemeClr val="bg1"/>
              </a:solidFill>
            </a:endParaRPr>
          </a:p>
        </p:txBody>
      </p:sp>
      <p:pic>
        <p:nvPicPr>
          <p:cNvPr id="4" name="Picture 3">
            <a:extLst>
              <a:ext uri="{FF2B5EF4-FFF2-40B4-BE49-F238E27FC236}">
                <a16:creationId xmlns:a16="http://schemas.microsoft.com/office/drawing/2014/main" id="{D8235E12-25CD-F942-ED93-55F0099871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919" y="5620703"/>
            <a:ext cx="1654627" cy="994232"/>
          </a:xfrm>
          <a:prstGeom prst="rect">
            <a:avLst/>
          </a:prstGeom>
        </p:spPr>
      </p:pic>
    </p:spTree>
    <p:extLst>
      <p:ext uri="{BB962C8B-B14F-4D97-AF65-F5344CB8AC3E}">
        <p14:creationId xmlns:p14="http://schemas.microsoft.com/office/powerpoint/2010/main" val="1667574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4908-D5AB-3BFC-10B1-F35F03011D29}"/>
              </a:ext>
            </a:extLst>
          </p:cNvPr>
          <p:cNvSpPr>
            <a:spLocks noGrp="1"/>
          </p:cNvSpPr>
          <p:nvPr>
            <p:ph type="title"/>
          </p:nvPr>
        </p:nvSpPr>
        <p:spPr>
          <a:xfrm>
            <a:off x="838200" y="365126"/>
            <a:ext cx="10515600" cy="456678"/>
          </a:xfrm>
        </p:spPr>
        <p:txBody>
          <a:bodyPr>
            <a:normAutofit fontScale="90000"/>
          </a:bodyPr>
          <a:lstStyle/>
          <a:p>
            <a:r>
              <a:rPr lang="en-IN" b="1" dirty="0"/>
              <a:t>EXPLORATORY DATA ANALYSIS</a:t>
            </a:r>
            <a:br>
              <a:rPr lang="en-IN" b="1" dirty="0"/>
            </a:br>
            <a:r>
              <a:rPr lang="en-IN" b="1" dirty="0"/>
              <a:t>  </a:t>
            </a:r>
            <a:endParaRPr lang="en-IN" sz="3200" b="1" dirty="0"/>
          </a:p>
        </p:txBody>
      </p:sp>
      <p:pic>
        <p:nvPicPr>
          <p:cNvPr id="1026" name="Picture 2">
            <a:extLst>
              <a:ext uri="{FF2B5EF4-FFF2-40B4-BE49-F238E27FC236}">
                <a16:creationId xmlns:a16="http://schemas.microsoft.com/office/drawing/2014/main" id="{FBCB3A1B-FDFA-8FB8-BCFB-BBFE68FC16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5991" y="1887457"/>
            <a:ext cx="6133154" cy="44633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A1E3BAE-514D-CE0D-B755-547CFC4727F3}"/>
              </a:ext>
            </a:extLst>
          </p:cNvPr>
          <p:cNvSpPr txBox="1"/>
          <p:nvPr/>
        </p:nvSpPr>
        <p:spPr>
          <a:xfrm>
            <a:off x="7123252" y="2626876"/>
            <a:ext cx="5194139" cy="1200329"/>
          </a:xfrm>
          <a:prstGeom prst="rect">
            <a:avLst/>
          </a:prstGeom>
          <a:noFill/>
        </p:spPr>
        <p:txBody>
          <a:bodyPr wrap="square">
            <a:spAutoFit/>
          </a:bodyPr>
          <a:lstStyle/>
          <a:p>
            <a:pPr algn="l"/>
            <a:r>
              <a:rPr lang="en-US" b="1" i="0" dirty="0">
                <a:solidFill>
                  <a:srgbClr val="000000"/>
                </a:solidFill>
                <a:effectLst/>
                <a:latin typeface="Helvetica Neue"/>
              </a:rPr>
              <a:t>As we see the profit for Yellow cab is much more than the Pink Cab under all </a:t>
            </a:r>
            <a:r>
              <a:rPr lang="en-US" b="1" i="0" dirty="0" err="1">
                <a:solidFill>
                  <a:srgbClr val="000000"/>
                </a:solidFill>
                <a:effectLst/>
                <a:latin typeface="Helvetica Neue"/>
              </a:rPr>
              <a:t>conditions.Now</a:t>
            </a:r>
            <a:r>
              <a:rPr lang="en-US" b="1" i="0" dirty="0">
                <a:solidFill>
                  <a:srgbClr val="000000"/>
                </a:solidFill>
                <a:effectLst/>
                <a:latin typeface="Helvetica Neue"/>
              </a:rPr>
              <a:t> Lets see the most preferred cab company by the users</a:t>
            </a:r>
          </a:p>
        </p:txBody>
      </p:sp>
      <p:sp>
        <p:nvSpPr>
          <p:cNvPr id="7" name="TextBox 6">
            <a:extLst>
              <a:ext uri="{FF2B5EF4-FFF2-40B4-BE49-F238E27FC236}">
                <a16:creationId xmlns:a16="http://schemas.microsoft.com/office/drawing/2014/main" id="{21B3C8FE-4186-046A-9C86-46DCE91F92AD}"/>
              </a:ext>
            </a:extLst>
          </p:cNvPr>
          <p:cNvSpPr txBox="1"/>
          <p:nvPr/>
        </p:nvSpPr>
        <p:spPr>
          <a:xfrm>
            <a:off x="838200" y="970032"/>
            <a:ext cx="6285052" cy="461665"/>
          </a:xfrm>
          <a:prstGeom prst="rect">
            <a:avLst/>
          </a:prstGeom>
          <a:noFill/>
        </p:spPr>
        <p:txBody>
          <a:bodyPr wrap="square">
            <a:spAutoFit/>
          </a:bodyPr>
          <a:lstStyle/>
          <a:p>
            <a:r>
              <a:rPr lang="en-IN" sz="2400" b="1" dirty="0"/>
              <a:t>Profit Comparison</a:t>
            </a:r>
            <a:endParaRPr lang="en-IN" sz="2400" dirty="0"/>
          </a:p>
        </p:txBody>
      </p:sp>
      <p:pic>
        <p:nvPicPr>
          <p:cNvPr id="8" name="Picture 7">
            <a:extLst>
              <a:ext uri="{FF2B5EF4-FFF2-40B4-BE49-F238E27FC236}">
                <a16:creationId xmlns:a16="http://schemas.microsoft.com/office/drawing/2014/main" id="{58378731-704E-2CE0-EC2B-E19BB3A578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1730" y="5632278"/>
            <a:ext cx="1654627" cy="994232"/>
          </a:xfrm>
          <a:prstGeom prst="rect">
            <a:avLst/>
          </a:prstGeom>
        </p:spPr>
      </p:pic>
    </p:spTree>
    <p:extLst>
      <p:ext uri="{BB962C8B-B14F-4D97-AF65-F5344CB8AC3E}">
        <p14:creationId xmlns:p14="http://schemas.microsoft.com/office/powerpoint/2010/main" val="553370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9C34-CD5F-9722-2B16-1DC6CB8AB648}"/>
              </a:ext>
            </a:extLst>
          </p:cNvPr>
          <p:cNvSpPr>
            <a:spLocks noGrp="1"/>
          </p:cNvSpPr>
          <p:nvPr>
            <p:ph type="title"/>
          </p:nvPr>
        </p:nvSpPr>
        <p:spPr>
          <a:xfrm>
            <a:off x="910119" y="572569"/>
            <a:ext cx="3380527" cy="1642956"/>
          </a:xfrm>
        </p:spPr>
        <p:txBody>
          <a:bodyPr vert="horz" lIns="91440" tIns="45720" rIns="91440" bIns="45720" rtlCol="0" anchor="b">
            <a:normAutofit/>
          </a:bodyPr>
          <a:lstStyle/>
          <a:p>
            <a:r>
              <a:rPr lang="en-US" sz="3600" b="1" kern="1200">
                <a:solidFill>
                  <a:schemeClr val="tx2"/>
                </a:solidFill>
                <a:latin typeface="+mj-lt"/>
                <a:ea typeface="+mj-ea"/>
                <a:cs typeface="+mj-cs"/>
              </a:rPr>
              <a:t>Preferred cab company</a:t>
            </a:r>
          </a:p>
        </p:txBody>
      </p:sp>
      <p:sp>
        <p:nvSpPr>
          <p:cNvPr id="5" name="TextBox 4">
            <a:extLst>
              <a:ext uri="{FF2B5EF4-FFF2-40B4-BE49-F238E27FC236}">
                <a16:creationId xmlns:a16="http://schemas.microsoft.com/office/drawing/2014/main" id="{4B55E23D-9A60-096B-0498-02AA5B3A4729}"/>
              </a:ext>
            </a:extLst>
          </p:cNvPr>
          <p:cNvSpPr txBox="1"/>
          <p:nvPr/>
        </p:nvSpPr>
        <p:spPr>
          <a:xfrm>
            <a:off x="899811" y="2596242"/>
            <a:ext cx="3380527" cy="365215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500" b="1" i="0">
                <a:solidFill>
                  <a:schemeClr val="tx2"/>
                </a:solidFill>
                <a:effectLst/>
              </a:rPr>
              <a:t>The analysis reveals a significant customer preference, with 76.4% of users favoring Yellow Cab and 23.6% preferring Pink Cab. This customer interest is a crucial factor in evaluating the performance of each cab company.</a:t>
            </a:r>
          </a:p>
          <a:p>
            <a:pPr indent="-228600">
              <a:lnSpc>
                <a:spcPct val="90000"/>
              </a:lnSpc>
              <a:spcAft>
                <a:spcPts val="600"/>
              </a:spcAft>
              <a:buFont typeface="Arial" panose="020B0604020202020204" pitchFamily="34" charset="0"/>
              <a:buChar char="•"/>
            </a:pPr>
            <a:endParaRPr lang="en-US" sz="1500" b="1" i="0">
              <a:solidFill>
                <a:schemeClr val="tx2"/>
              </a:solidFill>
              <a:effectLst/>
            </a:endParaRPr>
          </a:p>
          <a:p>
            <a:pPr indent="-228600">
              <a:lnSpc>
                <a:spcPct val="90000"/>
              </a:lnSpc>
              <a:spcAft>
                <a:spcPts val="600"/>
              </a:spcAft>
              <a:buFont typeface="Arial" panose="020B0604020202020204" pitchFamily="34" charset="0"/>
              <a:buChar char="•"/>
            </a:pPr>
            <a:r>
              <a:rPr lang="en-US" sz="1500" b="0" i="0">
                <a:solidFill>
                  <a:schemeClr val="tx2"/>
                </a:solidFill>
                <a:effectLst/>
              </a:rPr>
              <a:t>Yellow Cab's popularity suggests a higher level of trust among customers, potentially attributed to superior service, reliability, or brand recognition.Considering the overwhelming customer interest in Yellow Cab, there is a strong indication that strategic investments in this segment could yield substantial returns.</a:t>
            </a:r>
          </a:p>
        </p:txBody>
      </p:sp>
      <p:pic>
        <p:nvPicPr>
          <p:cNvPr id="2050" name="Picture 2">
            <a:extLst>
              <a:ext uri="{FF2B5EF4-FFF2-40B4-BE49-F238E27FC236}">
                <a16:creationId xmlns:a16="http://schemas.microsoft.com/office/drawing/2014/main" id="{A04C52C8-2C5F-C5EA-0773-27ED8A2305F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94031" y="1187503"/>
            <a:ext cx="6588369" cy="44829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4CD1439-5441-F3C3-1227-769C4E2587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2892" y="5670497"/>
            <a:ext cx="1654627" cy="994232"/>
          </a:xfrm>
          <a:prstGeom prst="rect">
            <a:avLst/>
          </a:prstGeom>
        </p:spPr>
      </p:pic>
    </p:spTree>
    <p:extLst>
      <p:ext uri="{BB962C8B-B14F-4D97-AF65-F5344CB8AC3E}">
        <p14:creationId xmlns:p14="http://schemas.microsoft.com/office/powerpoint/2010/main" val="388449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71ABA-6944-CC48-7661-F8283AB2FD34}"/>
              </a:ext>
            </a:extLst>
          </p:cNvPr>
          <p:cNvSpPr>
            <a:spLocks noGrp="1"/>
          </p:cNvSpPr>
          <p:nvPr>
            <p:ph type="title"/>
          </p:nvPr>
        </p:nvSpPr>
        <p:spPr>
          <a:xfrm>
            <a:off x="6810992" y="572569"/>
            <a:ext cx="4472630" cy="1637231"/>
          </a:xfrm>
        </p:spPr>
        <p:txBody>
          <a:bodyPr vert="horz" lIns="91440" tIns="45720" rIns="91440" bIns="45720" rtlCol="0" anchor="b">
            <a:normAutofit/>
          </a:bodyPr>
          <a:lstStyle/>
          <a:p>
            <a:r>
              <a:rPr lang="en-US" sz="3600" b="1" kern="1200">
                <a:solidFill>
                  <a:schemeClr val="tx2"/>
                </a:solidFill>
                <a:latin typeface="+mj-lt"/>
                <a:ea typeface="+mj-ea"/>
                <a:cs typeface="+mj-cs"/>
              </a:rPr>
              <a:t>City with high profit from cab industry</a:t>
            </a:r>
          </a:p>
        </p:txBody>
      </p:sp>
      <p:pic>
        <p:nvPicPr>
          <p:cNvPr id="3074" name="Picture 2">
            <a:extLst>
              <a:ext uri="{FF2B5EF4-FFF2-40B4-BE49-F238E27FC236}">
                <a16:creationId xmlns:a16="http://schemas.microsoft.com/office/drawing/2014/main" id="{E83A9731-7239-FE33-7E7F-B63C8A6F9AD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299074"/>
            <a:ext cx="6967152" cy="44763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D6F9745-BA61-2B1F-EF00-D58188CE1977}"/>
              </a:ext>
            </a:extLst>
          </p:cNvPr>
          <p:cNvSpPr txBox="1"/>
          <p:nvPr/>
        </p:nvSpPr>
        <p:spPr>
          <a:xfrm>
            <a:off x="6822368" y="2596243"/>
            <a:ext cx="4461253" cy="3575957"/>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600" i="0">
                <a:solidFill>
                  <a:schemeClr val="tx2"/>
                </a:solidFill>
                <a:effectLst/>
              </a:rPr>
              <a:t>Analysis reveals New York City as a profit leader, indicating strong market potential. Considering the focus of resources and expansion efforts in NYC for optimal returns and a competitive edge should be advantageous.</a:t>
            </a:r>
          </a:p>
          <a:p>
            <a:pPr indent="-228600">
              <a:lnSpc>
                <a:spcPct val="90000"/>
              </a:lnSpc>
              <a:spcAft>
                <a:spcPts val="600"/>
              </a:spcAft>
              <a:buFont typeface="Arial" panose="020B0604020202020204" pitchFamily="34" charset="0"/>
              <a:buChar char="•"/>
            </a:pPr>
            <a:endParaRPr lang="en-US" sz="1600" i="0">
              <a:solidFill>
                <a:schemeClr val="tx2"/>
              </a:solidFill>
              <a:effectLst/>
            </a:endParaRPr>
          </a:p>
          <a:p>
            <a:pPr marL="285750" indent="-228600">
              <a:lnSpc>
                <a:spcPct val="90000"/>
              </a:lnSpc>
              <a:spcAft>
                <a:spcPts val="600"/>
              </a:spcAft>
              <a:buFont typeface="Arial" panose="020B0604020202020204" pitchFamily="34" charset="0"/>
              <a:buChar char="•"/>
            </a:pPr>
            <a:r>
              <a:rPr lang="en-US" sz="1600" i="0">
                <a:solidFill>
                  <a:schemeClr val="tx2"/>
                </a:solidFill>
                <a:effectLst/>
              </a:rPr>
              <a:t>Investing in the New York City market offers a strategic advantage, leveraging the city's profit leadership for optimal returns and sustainable growth. The outlined recommendations aim to guide the company towards a robust and successful investment strategy in the competitive US cab industry.</a:t>
            </a:r>
          </a:p>
        </p:txBody>
      </p:sp>
      <p:pic>
        <p:nvPicPr>
          <p:cNvPr id="6" name="Picture 5">
            <a:extLst>
              <a:ext uri="{FF2B5EF4-FFF2-40B4-BE49-F238E27FC236}">
                <a16:creationId xmlns:a16="http://schemas.microsoft.com/office/drawing/2014/main" id="{7BB4F9DE-05EE-F659-ABD8-FF2CAB7552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919" y="5620703"/>
            <a:ext cx="1654627" cy="994232"/>
          </a:xfrm>
          <a:prstGeom prst="rect">
            <a:avLst/>
          </a:prstGeom>
        </p:spPr>
      </p:pic>
    </p:spTree>
    <p:extLst>
      <p:ext uri="{BB962C8B-B14F-4D97-AF65-F5344CB8AC3E}">
        <p14:creationId xmlns:p14="http://schemas.microsoft.com/office/powerpoint/2010/main" val="14187447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1974</TotalTime>
  <Words>1502</Words>
  <Application>Microsoft Office PowerPoint</Application>
  <PresentationFormat>Widescreen</PresentationFormat>
  <Paragraphs>91</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Helvetica Neue</vt:lpstr>
      <vt:lpstr>Söhne</vt:lpstr>
      <vt:lpstr>Office Theme</vt:lpstr>
      <vt:lpstr>PowerPoint Presentation</vt:lpstr>
      <vt:lpstr>Executive Summary</vt:lpstr>
      <vt:lpstr>Objective</vt:lpstr>
      <vt:lpstr>Approach</vt:lpstr>
      <vt:lpstr>CONTD..</vt:lpstr>
      <vt:lpstr>PowerPoint Presentation</vt:lpstr>
      <vt:lpstr>EXPLORATORY DATA ANALYSIS   </vt:lpstr>
      <vt:lpstr>Preferred cab company</vt:lpstr>
      <vt:lpstr>City with high profit from cab industry</vt:lpstr>
      <vt:lpstr>Cab Users by income and age group</vt:lpstr>
      <vt:lpstr>PowerPoint Presentation</vt:lpstr>
      <vt:lpstr>Contd..</vt:lpstr>
      <vt:lpstr>Average km ride by city</vt:lpstr>
      <vt:lpstr>Preferred payment mode</vt:lpstr>
      <vt:lpstr>Total Profit from both cabs for all years</vt:lpstr>
      <vt:lpstr>2017</vt:lpstr>
      <vt:lpstr>2016</vt:lpstr>
      <vt:lpstr>2018</vt:lpstr>
      <vt:lpstr>PowerPoint Presentation</vt:lpstr>
      <vt:lpstr>Profit per day in December</vt:lpstr>
      <vt:lpstr>PowerPoint Presentation</vt:lpstr>
      <vt:lpstr>Number of rides each month</vt:lpstr>
      <vt:lpstr>Number of rides and profit by gender</vt:lpstr>
      <vt:lpstr>PowerPoint Presentation</vt:lpstr>
      <vt:lpstr>Correlation Heatmap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AYSHA AJMAL</dc:creator>
  <cp:lastModifiedBy>AYSHA AJMAL</cp:lastModifiedBy>
  <cp:revision>2</cp:revision>
  <dcterms:created xsi:type="dcterms:W3CDTF">2023-11-16T10:56:19Z</dcterms:created>
  <dcterms:modified xsi:type="dcterms:W3CDTF">2023-11-17T19:50:47Z</dcterms:modified>
</cp:coreProperties>
</file>