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62" r:id="rId21"/>
  </p:sldIdLst>
  <p:sldSz cx="12192000" cy="6858000"/>
  <p:notesSz cx="6858000" cy="9144000"/>
  <p:embeddedFontLst>
    <p:embeddedFont>
      <p:font typeface="Calibri" panose="020F0502020204030204"/>
      <p:regular r:id="rId25"/>
      <p:bold r:id="rId26"/>
      <p:italic r:id="rId27"/>
      <p:boldItalic r:id="rId28"/>
    </p:embeddedFont>
    <p:embeddedFont>
      <p:font typeface="Poppins" panose="00000500000000000000"/>
      <p:regular r:id="rId29"/>
      <p:bold r:id="rId30"/>
      <p:italic r:id="rId31"/>
      <p:boldItalic r:id="rId32"/>
    </p:embeddedFont>
    <p:embeddedFont>
      <p:font typeface="Poppins"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12.fntdata"/><Relationship Id="rId35" Type="http://schemas.openxmlformats.org/officeDocument/2006/relationships/font" Target="fonts/font11.fntdata"/><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08"/>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12"/>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16"/>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19"/>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22"/>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24"/>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panose="020B0604020202020204"/>
              <a:buNone/>
              <a:defRPr sz="60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panose="020B0604020202020204"/>
                <a:ea typeface="Arial" panose="020B0604020202020204"/>
                <a:cs typeface="Arial" panose="020B0604020202020204"/>
                <a:sym typeface="Arial" panose="020B0604020202020204"/>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panose="020B0604020202020204"/>
              <a:buNone/>
              <a:defRPr sz="4800" b="1">
                <a:solidFill>
                  <a:schemeClr val="l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lt1"/>
              </a:buClr>
              <a:buSzPts val="2400"/>
              <a:buNone/>
              <a:defRPr>
                <a:solidFill>
                  <a:schemeClr val="lt1"/>
                </a:solidFill>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2 Title and Content">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panose="020B0604020202020204"/>
              <a:buNone/>
              <a:defRPr sz="60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panose="020B0604020202020204"/>
                <a:ea typeface="Arial" panose="020B0604020202020204"/>
                <a:cs typeface="Arial" panose="020B0604020202020204"/>
                <a:sym typeface="Arial" panose="020B0604020202020204"/>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400"/>
              <a:buNone/>
              <a:defRPr>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2000"/>
              <a:buNone/>
              <a:defRPr>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panose="020B0604020202020204"/>
              <a:buNone/>
              <a:defRPr sz="6000" b="1">
                <a:solidFill>
                  <a:schemeClr val="l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400"/>
              <a:buNone/>
              <a:defRPr>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2000"/>
              <a:buNone/>
              <a:defRPr>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400"/>
              <a:buNone/>
              <a:defRPr>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2000"/>
              <a:buNone/>
              <a:defRPr>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panose="020B0604020202020204"/>
              <a:buNone/>
              <a:defRPr sz="4600">
                <a:solidFill>
                  <a:schemeClr val="l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panose="020B0604020202020204"/>
                <a:ea typeface="Arial" panose="020B0604020202020204"/>
                <a:cs typeface="Arial" panose="020B0604020202020204"/>
                <a:sym typeface="Arial" panose="020B0604020202020204"/>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panose="020B0604020202020204"/>
                <a:ea typeface="Arial" panose="020B0604020202020204"/>
                <a:cs typeface="Arial" panose="020B0604020202020204"/>
                <a:sym typeface="Arial" panose="020B0604020202020204"/>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panose="020B0604020202020204"/>
                <a:ea typeface="Arial" panose="020B0604020202020204"/>
                <a:cs typeface="Arial" panose="020B0604020202020204"/>
                <a:sym typeface="Arial" panose="020B0604020202020204"/>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customXml" Target="../ink/ink4.xml"/><Relationship Id="rId8" Type="http://schemas.openxmlformats.org/officeDocument/2006/relationships/image" Target="../media/image7.png"/><Relationship Id="rId7" Type="http://schemas.openxmlformats.org/officeDocument/2006/relationships/customXml" Target="../ink/ink3.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 Id="rId3" Type="http://schemas.openxmlformats.org/officeDocument/2006/relationships/customXml" Target="../ink/ink1.xml"/><Relationship Id="rId2" Type="http://schemas.openxmlformats.org/officeDocument/2006/relationships/image" Target="../media/image4.png"/><Relationship Id="rId16" Type="http://schemas.openxmlformats.org/officeDocument/2006/relationships/notesSlide" Target="../notesSlides/notesSlide7.xml"/><Relationship Id="rId15" Type="http://schemas.openxmlformats.org/officeDocument/2006/relationships/slideLayout" Target="../slideLayouts/slideLayout3.xml"/><Relationship Id="rId14" Type="http://schemas.openxmlformats.org/officeDocument/2006/relationships/image" Target="../media/image10.png"/><Relationship Id="rId13" Type="http://schemas.openxmlformats.org/officeDocument/2006/relationships/customXml" Target="../ink/ink6.xml"/><Relationship Id="rId12" Type="http://schemas.openxmlformats.org/officeDocument/2006/relationships/image" Target="../media/image9.png"/><Relationship Id="rId11" Type="http://schemas.openxmlformats.org/officeDocument/2006/relationships/customXml" Target="../ink/ink5.xml"/><Relationship Id="rId10" Type="http://schemas.openxmlformats.org/officeDocument/2006/relationships/image" Target="../media/image8.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panose="020B0604020202020204"/>
              <a:buNone/>
            </a:pPr>
            <a:r>
              <a:rPr lang="en-US" sz="5400" dirty="0"/>
              <a:t>Amazon Sales Data Analysis</a:t>
            </a:r>
            <a:endParaRPr dirty="0"/>
          </a:p>
        </p:txBody>
      </p:sp>
      <p:sp>
        <p:nvSpPr>
          <p:cNvPr id="2" name="TextBox 1"/>
          <p:cNvSpPr txBox="1"/>
          <p:nvPr/>
        </p:nvSpPr>
        <p:spPr>
          <a:xfrm>
            <a:off x="2380343" y="4978400"/>
            <a:ext cx="8186057" cy="1015663"/>
          </a:xfrm>
          <a:prstGeom prst="rect">
            <a:avLst/>
          </a:prstGeom>
          <a:noFill/>
        </p:spPr>
        <p:txBody>
          <a:bodyPr wrap="square" rtlCol="0">
            <a:spAutoFit/>
          </a:bodyPr>
          <a:lstStyle/>
          <a:p>
            <a:r>
              <a:rPr lang="en-IN" sz="2000" dirty="0">
                <a:latin typeface="Poppins" panose="00000500000000000000"/>
                <a:ea typeface="Poppins" panose="00000500000000000000"/>
                <a:cs typeface="Poppins" panose="00000500000000000000"/>
                <a:sym typeface="Poppins" panose="00000500000000000000"/>
              </a:rPr>
              <a:t>Amazon is </a:t>
            </a:r>
            <a:r>
              <a:rPr lang="en-IN" sz="2000" b="0" i="0" dirty="0">
                <a:latin typeface="Poppins" panose="00000500000000000000"/>
                <a:ea typeface="Poppins" panose="00000500000000000000"/>
                <a:cs typeface="Poppins" panose="00000500000000000000"/>
                <a:sym typeface="Poppins" panose="00000500000000000000"/>
              </a:rPr>
              <a:t>one of the leading E-commerce platform where users can buy millions of products from a lot of categories.</a:t>
            </a:r>
            <a:endParaRPr lang="en-IN" sz="2000" dirty="0"/>
          </a:p>
          <a:p>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p:cNvPicPr>
            <a:picLocks noChangeAspect="1"/>
          </p:cNvPicPr>
          <p:nvPr/>
        </p:nvPicPr>
        <p:blipFill rotWithShape="1">
          <a:blip r:embed="rId1"/>
          <a:srcRect l="3887" t="44230" r="9459" b="12574"/>
          <a:stretch>
            <a:fillRect/>
          </a:stretch>
        </p:blipFill>
        <p:spPr>
          <a:xfrm>
            <a:off x="288294" y="2030049"/>
            <a:ext cx="11085272" cy="3106672"/>
          </a:xfrm>
          <a:prstGeom prst="rect">
            <a:avLst/>
          </a:prstGeom>
        </p:spPr>
      </p:pic>
      <p:sp>
        <p:nvSpPr>
          <p:cNvPr id="11"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12/05/2024</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p:cNvPicPr>
            <a:picLocks noChangeAspect="1"/>
          </p:cNvPicPr>
          <p:nvPr/>
        </p:nvPicPr>
        <p:blipFill rotWithShape="1">
          <a:blip r:embed="rId1"/>
          <a:srcRect l="12619" t="16236" r="18117" b="13633"/>
          <a:stretch>
            <a:fillRect/>
          </a:stretch>
        </p:blipFill>
        <p:spPr>
          <a:xfrm>
            <a:off x="1167491" y="1583159"/>
            <a:ext cx="8444516" cy="4807249"/>
          </a:xfrm>
          <a:prstGeom prst="rect">
            <a:avLst/>
          </a:prstGeom>
        </p:spPr>
      </p:pic>
      <p:sp>
        <p:nvSpPr>
          <p:cNvPr id="11"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12/05/2024</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p:cNvPicPr>
            <a:picLocks noChangeAspect="1"/>
          </p:cNvPicPr>
          <p:nvPr/>
        </p:nvPicPr>
        <p:blipFill rotWithShape="1">
          <a:blip r:embed="rId1"/>
          <a:srcRect l="12808" t="16189" r="18117" b="13828"/>
          <a:stretch>
            <a:fillRect/>
          </a:stretch>
        </p:blipFill>
        <p:spPr>
          <a:xfrm>
            <a:off x="1167491" y="1559267"/>
            <a:ext cx="8421516" cy="4797083"/>
          </a:xfrm>
          <a:prstGeom prst="rect">
            <a:avLst/>
          </a:prstGeom>
        </p:spPr>
      </p:pic>
      <p:sp>
        <p:nvSpPr>
          <p:cNvPr id="11"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12/05/2024</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p:cNvPicPr>
            <a:picLocks noChangeAspect="1"/>
          </p:cNvPicPr>
          <p:nvPr/>
        </p:nvPicPr>
        <p:blipFill rotWithShape="1">
          <a:blip r:embed="rId1"/>
          <a:srcRect l="12808" t="16189" r="18117" b="13828"/>
          <a:stretch>
            <a:fillRect/>
          </a:stretch>
        </p:blipFill>
        <p:spPr>
          <a:xfrm>
            <a:off x="1167491" y="1566949"/>
            <a:ext cx="8421516" cy="4797083"/>
          </a:xfrm>
          <a:prstGeom prst="rect">
            <a:avLst/>
          </a:prstGeom>
        </p:spPr>
      </p:pic>
      <p:sp>
        <p:nvSpPr>
          <p:cNvPr id="11"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12/05/2024</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p:cNvPicPr>
            <a:picLocks noChangeAspect="1"/>
          </p:cNvPicPr>
          <p:nvPr/>
        </p:nvPicPr>
        <p:blipFill rotWithShape="1">
          <a:blip r:embed="rId1"/>
          <a:srcRect l="12808" t="17420" r="18117" b="12187"/>
          <a:stretch>
            <a:fillRect/>
          </a:stretch>
        </p:blipFill>
        <p:spPr>
          <a:xfrm>
            <a:off x="1167491" y="1545200"/>
            <a:ext cx="8421516" cy="4825218"/>
          </a:xfrm>
          <a:prstGeom prst="rect">
            <a:avLst/>
          </a:prstGeom>
        </p:spPr>
      </p:pic>
      <p:sp>
        <p:nvSpPr>
          <p:cNvPr id="11"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12/05/2024</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Insights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panose="00000500000000000000"/>
                <a:ea typeface="Poppins" panose="00000500000000000000"/>
                <a:cs typeface="Poppins" panose="00000500000000000000"/>
                <a:sym typeface="Poppins" panose="00000500000000000000"/>
              </a:rPr>
              <a:t>The total sales is </a:t>
            </a:r>
            <a:r>
              <a:rPr lang="en-IN" sz="20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$137.35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million out of which total profit is </a:t>
            </a:r>
            <a:r>
              <a:rPr lang="en-IN" sz="2000" b="1" dirty="0">
                <a:solidFill>
                  <a:schemeClr val="tx1"/>
                </a:solidFill>
                <a:latin typeface="Poppins" panose="00000500000000000000"/>
                <a:ea typeface="Poppins" panose="00000500000000000000"/>
                <a:cs typeface="Poppins" panose="00000500000000000000"/>
                <a:sym typeface="Poppins" panose="00000500000000000000"/>
              </a:rPr>
              <a:t>$44.17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million.</a:t>
            </a: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2000" dirty="0">
                <a:solidFill>
                  <a:schemeClr val="accent1"/>
                </a:solidFill>
                <a:latin typeface="Poppins" panose="00000500000000000000"/>
                <a:ea typeface="Poppins" panose="00000500000000000000"/>
                <a:cs typeface="Poppins" panose="00000500000000000000"/>
                <a:sym typeface="Poppins" panose="00000500000000000000"/>
              </a:rPr>
              <a:t>The average profit margin and unit price is</a:t>
            </a:r>
            <a:r>
              <a:rPr lang="en-IN" sz="2000" b="1" dirty="0">
                <a:solidFill>
                  <a:schemeClr val="tx1"/>
                </a:solidFill>
                <a:latin typeface="Poppins" panose="00000500000000000000"/>
                <a:ea typeface="Poppins" panose="00000500000000000000"/>
                <a:cs typeface="Poppins" panose="00000500000000000000"/>
                <a:sym typeface="Poppins" panose="00000500000000000000"/>
              </a:rPr>
              <a:t> $32.16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and </a:t>
            </a:r>
            <a:r>
              <a:rPr lang="en-IN" sz="2000" b="1" dirty="0">
                <a:solidFill>
                  <a:schemeClr val="tx1"/>
                </a:solidFill>
                <a:latin typeface="Poppins" panose="00000500000000000000"/>
                <a:ea typeface="Poppins" panose="00000500000000000000"/>
                <a:cs typeface="Poppins" panose="00000500000000000000"/>
                <a:sym typeface="Poppins" panose="00000500000000000000"/>
              </a:rPr>
              <a:t>$276.76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respectively.</a:t>
            </a: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2000" dirty="0">
                <a:solidFill>
                  <a:schemeClr val="accent1"/>
                </a:solidFill>
                <a:latin typeface="Poppins" panose="00000500000000000000"/>
                <a:ea typeface="Poppins" panose="00000500000000000000"/>
                <a:cs typeface="Poppins" panose="00000500000000000000"/>
                <a:sym typeface="Poppins" panose="00000500000000000000"/>
              </a:rPr>
              <a:t>The </a:t>
            </a:r>
            <a:r>
              <a:rPr lang="en-IN" sz="20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“H”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order priority gave the highest sales, which means people need their products fast.</a:t>
            </a: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20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“Cosmetics”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products gave the highest sales.</a:t>
            </a: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2000" dirty="0">
                <a:solidFill>
                  <a:schemeClr val="accent1"/>
                </a:solidFill>
                <a:latin typeface="Poppins" panose="00000500000000000000"/>
                <a:ea typeface="Poppins" panose="00000500000000000000"/>
                <a:cs typeface="Poppins" panose="00000500000000000000"/>
                <a:sym typeface="Poppins" panose="00000500000000000000"/>
              </a:rPr>
              <a:t>Majority of people still prefer </a:t>
            </a:r>
            <a:r>
              <a:rPr lang="en-IN" sz="20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“Offline Channel”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for buying products.</a:t>
            </a: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2000" dirty="0">
                <a:solidFill>
                  <a:schemeClr val="accent1"/>
                </a:solidFill>
                <a:latin typeface="Poppins" panose="00000500000000000000"/>
                <a:ea typeface="Poppins" panose="00000500000000000000"/>
                <a:cs typeface="Poppins" panose="00000500000000000000"/>
                <a:sym typeface="Poppins" panose="00000500000000000000"/>
              </a:rPr>
              <a:t>The year </a:t>
            </a:r>
            <a:r>
              <a:rPr lang="en-IN" sz="20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2012</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 has seen the highest sales</a:t>
            </a: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2000" dirty="0">
                <a:solidFill>
                  <a:schemeClr val="accent1"/>
                </a:solidFill>
                <a:latin typeface="Poppins" panose="00000500000000000000"/>
                <a:ea typeface="Poppins" panose="00000500000000000000"/>
                <a:cs typeface="Poppins" panose="00000500000000000000"/>
                <a:sym typeface="Poppins" panose="00000500000000000000"/>
              </a:rPr>
              <a:t>The </a:t>
            </a:r>
            <a:r>
              <a:rPr lang="en-IN" sz="20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Sub-Saharan Africa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region has seen the highest sales</a:t>
            </a: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p:txBody>
      </p:sp>
      <p:sp>
        <p:nvSpPr>
          <p:cNvPr id="11"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12/05/2024</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Summary</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panose="00000500000000000000"/>
                <a:ea typeface="Poppins" panose="00000500000000000000"/>
                <a:cs typeface="Poppins" panose="00000500000000000000"/>
                <a:sym typeface="Poppins" panose="00000500000000000000"/>
              </a:rPr>
              <a:t>Cosmetic products are very popular among people of Europe and these products generated the highest profit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($14.56 million) </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of all items. So, it is advisable to create some marketing campaigns promoting Cosmetic products.</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1800" dirty="0">
                <a:solidFill>
                  <a:schemeClr val="accent1"/>
                </a:solidFill>
                <a:latin typeface="Poppins" panose="00000500000000000000"/>
                <a:ea typeface="Poppins" panose="00000500000000000000"/>
                <a:cs typeface="Poppins" panose="00000500000000000000"/>
                <a:sym typeface="Poppins" panose="00000500000000000000"/>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promote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products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online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1800" dirty="0">
                <a:solidFill>
                  <a:schemeClr val="accent1"/>
                </a:solidFill>
                <a:latin typeface="Poppins" panose="00000500000000000000"/>
                <a:ea typeface="Poppins" panose="00000500000000000000"/>
                <a:cs typeface="Poppins" panose="00000500000000000000"/>
                <a:sym typeface="Poppins" panose="00000500000000000000"/>
              </a:rPr>
              <a:t>The Region Sub-Saharan Africa has generated the highest profit where people bought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Fruits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the most, with approx.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31</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thousands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unit sold. Highlight the health benefits of fruits during campaigns and align marketing with local preferences.</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1800" dirty="0">
                <a:solidFill>
                  <a:schemeClr val="accent1"/>
                </a:solidFill>
                <a:latin typeface="Poppins" panose="00000500000000000000"/>
                <a:ea typeface="Poppins" panose="00000500000000000000"/>
                <a:cs typeface="Poppins" panose="00000500000000000000"/>
                <a:sym typeface="Poppins" panose="00000500000000000000"/>
              </a:rPr>
              <a:t>The second most purchased item, after Cosmetics in Europe is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Baby</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Food</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This insight tells us that majority of people of Europe are newlywed couples. Thus you can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promote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products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related</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to</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new</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born</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babies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to these people.</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p:txBody>
      </p:sp>
      <p:sp>
        <p:nvSpPr>
          <p:cNvPr id="11"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12/05/2024</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Summary</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Fruits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has generated the least profit of all item types which is only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$120.50</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thousands. It is advisable to understand the customer needs, adjust the price and analyse the local preference. </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North</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America</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Region has generated the least profit by selling only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Personal</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Care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and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Household</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Items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through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Offline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Channel. Try to promote products other than both these item types through Online Channel by giving some discounts. Do some survey to find local people’s preferences.</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Meat</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is the least sold item type with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11</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thousands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units sold in Australia and Oceania and Sub-Saharan Africa Region using only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Online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Channel. Consider selling different kinds of meat products and adjust the prices.</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Household</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Items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and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Cosmetic</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Products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are sold the most through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Offline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and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Online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Channels respectively. Enhance physical stores with attractive displays and promotions for Household Items. Run targeted ads and make the website more user friendly for Cosmetic products.</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p:txBody>
      </p:sp>
      <p:sp>
        <p:nvSpPr>
          <p:cNvPr id="11"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12/05/2024</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panose="020B0604020202020204"/>
              <a:buNone/>
            </a:pPr>
            <a:r>
              <a:rPr lang="en-US"/>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t>Objectives</a:t>
            </a:r>
            <a:endParaRPr dirty="0"/>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 name="Google Shape;196;p2"/>
          <p:cNvSpPr txBox="1"/>
          <p:nvPr/>
        </p:nvSpPr>
        <p:spPr>
          <a:xfrm>
            <a:off x="1167491" y="4674961"/>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sales</a:t>
            </a: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endParaRPr lang="en-US" sz="1800" b="0" dirty="0">
              <a:solidFill>
                <a:schemeClr val="bg1"/>
              </a:solidFill>
              <a:latin typeface="Poppins" panose="00000500000000000000" pitchFamily="2" charset="0"/>
              <a:cs typeface="Poppins"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t>The Process</a:t>
            </a:r>
            <a:endParaRPr dirty="0"/>
          </a:p>
        </p:txBody>
      </p:sp>
      <p:sp>
        <p:nvSpPr>
          <p:cNvPr id="20" name="Google Shape;196;p2"/>
          <p:cNvSpPr txBox="1"/>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endParaRPr lang="en-US" sz="2400" b="0" dirty="0">
              <a:solidFill>
                <a:schemeClr val="accent1">
                  <a:lumMod val="75000"/>
                </a:schemeClr>
              </a:solidFill>
              <a:latin typeface="Poppins" panose="00000500000000000000" pitchFamily="2" charset="0"/>
              <a:cs typeface="Poppins" panose="00000500000000000000" pitchFamily="2" charset="0"/>
            </a:endParaRPr>
          </a:p>
        </p:txBody>
      </p:sp>
      <p:sp>
        <p:nvSpPr>
          <p:cNvPr id="10"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t>12/05/2024</a:t>
            </a:r>
            <a:endParaRPr lang="en-I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Collection</a:t>
            </a:r>
            <a:endParaRPr dirty="0">
              <a:solidFill>
                <a:schemeClr val="tx1"/>
              </a:solidFill>
            </a:endParaRPr>
          </a:p>
        </p:txBody>
      </p:sp>
      <p:sp>
        <p:nvSpPr>
          <p:cNvPr id="10" name="TextBox 9"/>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panose="00000500000000000000"/>
                <a:ea typeface="Poppins" panose="00000500000000000000"/>
                <a:cs typeface="Poppins" panose="00000500000000000000"/>
                <a:sym typeface="Poppins" panose="00000500000000000000"/>
              </a:rPr>
              <a:t>The Data has been collected in the form of a CSV file named “</a:t>
            </a:r>
            <a:r>
              <a:rPr lang="en-IN" sz="24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Amazon</a:t>
            </a:r>
            <a:r>
              <a:rPr lang="en-IN" sz="2400" dirty="0">
                <a:solidFill>
                  <a:schemeClr val="accent1"/>
                </a:solidFill>
                <a:latin typeface="Poppins" panose="00000500000000000000"/>
                <a:ea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Sales</a:t>
            </a:r>
            <a:r>
              <a:rPr lang="en-IN" sz="2400" dirty="0">
                <a:solidFill>
                  <a:schemeClr val="accent1"/>
                </a:solidFill>
                <a:latin typeface="Poppins" panose="00000500000000000000"/>
                <a:ea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Data.csv</a:t>
            </a:r>
            <a:r>
              <a:rPr lang="en-IN" sz="2400" dirty="0">
                <a:solidFill>
                  <a:schemeClr val="accent1"/>
                </a:solidFill>
                <a:latin typeface="Poppins" panose="00000500000000000000"/>
                <a:ea typeface="Poppins" panose="00000500000000000000"/>
                <a:cs typeface="Poppins" panose="00000500000000000000"/>
                <a:sym typeface="Poppins" panose="00000500000000000000"/>
              </a:rPr>
              <a:t>”. </a:t>
            </a:r>
            <a:endParaRPr lang="en-IN" sz="2400" dirty="0">
              <a:solidFill>
                <a:schemeClr val="accent1"/>
              </a:solidFill>
              <a:latin typeface="Poppins" panose="00000500000000000000"/>
              <a:ea typeface="Poppins" panose="00000500000000000000"/>
              <a:cs typeface="Poppins" panose="00000500000000000000"/>
              <a:sym typeface="Poppins" panose="00000500000000000000"/>
            </a:endParaRPr>
          </a:p>
          <a:p>
            <a:endParaRPr lang="en-IN" sz="2400" dirty="0">
              <a:solidFill>
                <a:schemeClr val="accent1"/>
              </a:solidFill>
              <a:latin typeface="Poppins" panose="00000500000000000000"/>
              <a:ea typeface="Poppins" panose="00000500000000000000"/>
              <a:cs typeface="Poppins" panose="00000500000000000000"/>
              <a:sym typeface="Poppins" panose="00000500000000000000"/>
            </a:endParaRPr>
          </a:p>
          <a:p>
            <a:r>
              <a:rPr lang="en-IN" sz="2400" dirty="0">
                <a:solidFill>
                  <a:schemeClr val="accent1"/>
                </a:solidFill>
                <a:latin typeface="Poppins" panose="00000500000000000000"/>
                <a:ea typeface="Poppins" panose="00000500000000000000"/>
                <a:cs typeface="Poppins" panose="00000500000000000000"/>
                <a:sym typeface="Poppins" panose="00000500000000000000"/>
              </a:rPr>
              <a:t>The CSV file has the data of sales of products during the timespan of </a:t>
            </a:r>
            <a:r>
              <a:rPr lang="en-IN" sz="24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2010</a:t>
            </a:r>
            <a:r>
              <a:rPr lang="en-IN" sz="2400" dirty="0">
                <a:solidFill>
                  <a:schemeClr val="accent1"/>
                </a:solidFill>
                <a:latin typeface="Poppins" panose="00000500000000000000"/>
                <a:ea typeface="Poppins" panose="00000500000000000000"/>
                <a:cs typeface="Poppins" panose="00000500000000000000"/>
                <a:sym typeface="Poppins" panose="00000500000000000000"/>
              </a:rPr>
              <a:t> and </a:t>
            </a:r>
            <a:r>
              <a:rPr lang="en-IN" sz="24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2017</a:t>
            </a:r>
            <a:r>
              <a:rPr lang="en-IN" sz="2400" dirty="0">
                <a:solidFill>
                  <a:schemeClr val="accent1"/>
                </a:solidFill>
                <a:latin typeface="Poppins" panose="00000500000000000000"/>
                <a:ea typeface="Poppins" panose="00000500000000000000"/>
                <a:cs typeface="Poppins" panose="00000500000000000000"/>
                <a:sym typeface="Poppins" panose="00000500000000000000"/>
              </a:rPr>
              <a:t>. </a:t>
            </a:r>
            <a:endParaRPr lang="en-IN" sz="2400" dirty="0">
              <a:solidFill>
                <a:schemeClr val="accent1"/>
              </a:solidFill>
              <a:latin typeface="Poppins" panose="00000500000000000000"/>
              <a:ea typeface="Poppins" panose="00000500000000000000"/>
              <a:cs typeface="Poppins" panose="00000500000000000000"/>
              <a:sym typeface="Poppins" panose="00000500000000000000"/>
            </a:endParaRPr>
          </a:p>
          <a:p>
            <a:endParaRPr lang="en-IN" sz="2400" dirty="0">
              <a:solidFill>
                <a:schemeClr val="accent1"/>
              </a:solidFill>
              <a:latin typeface="Poppins" panose="00000500000000000000"/>
              <a:cs typeface="Poppins" panose="00000500000000000000"/>
              <a:sym typeface="Poppins" panose="00000500000000000000"/>
            </a:endParaRPr>
          </a:p>
        </p:txBody>
      </p:sp>
      <p:sp>
        <p:nvSpPr>
          <p:cNvPr id="11"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12/05/2024</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Cleaning</a:t>
            </a:r>
            <a:endParaRPr dirty="0">
              <a:solidFill>
                <a:schemeClr val="tx1"/>
              </a:solidFill>
            </a:endParaRPr>
          </a:p>
        </p:txBody>
      </p:sp>
      <p:sp>
        <p:nvSpPr>
          <p:cNvPr id="10" name="TextBox 9"/>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panose="00000500000000000000"/>
                <a:ea typeface="Poppins" panose="00000500000000000000"/>
                <a:cs typeface="Poppins" panose="00000500000000000000"/>
                <a:sym typeface="Poppins" panose="00000500000000000000"/>
              </a:rPr>
              <a:t>There were no Null values or blank fields</a:t>
            </a:r>
            <a:endParaRPr lang="en-IN" sz="2400" dirty="0">
              <a:solidFill>
                <a:schemeClr val="accent1"/>
              </a:solidFill>
              <a:latin typeface="Poppins" panose="00000500000000000000"/>
              <a:ea typeface="Poppins" panose="00000500000000000000"/>
              <a:cs typeface="Poppins" panose="00000500000000000000"/>
              <a:sym typeface="Poppins" panose="00000500000000000000"/>
            </a:endParaRPr>
          </a:p>
          <a:p>
            <a:endParaRPr lang="en-IN" sz="2400" dirty="0">
              <a:solidFill>
                <a:schemeClr val="accent1"/>
              </a:solidFill>
              <a:latin typeface="Poppins" panose="00000500000000000000"/>
              <a:cs typeface="Poppins" panose="00000500000000000000"/>
              <a:sym typeface="Poppins" panose="00000500000000000000"/>
            </a:endParaRPr>
          </a:p>
          <a:p>
            <a:r>
              <a:rPr lang="en-IN" sz="2400" dirty="0">
                <a:solidFill>
                  <a:schemeClr val="accent1"/>
                </a:solidFill>
                <a:latin typeface="Poppins" panose="00000500000000000000"/>
                <a:cs typeface="Poppins" panose="00000500000000000000"/>
                <a:sym typeface="Poppins" panose="00000500000000000000"/>
              </a:rPr>
              <a:t>Some values in ‘</a:t>
            </a:r>
            <a:r>
              <a:rPr lang="en-IN" sz="2400" b="1" dirty="0">
                <a:solidFill>
                  <a:schemeClr val="tx1">
                    <a:lumMod val="95000"/>
                    <a:lumOff val="5000"/>
                  </a:schemeClr>
                </a:solidFill>
                <a:latin typeface="Poppins" panose="00000500000000000000"/>
                <a:cs typeface="Poppins" panose="00000500000000000000"/>
                <a:sym typeface="Poppins" panose="00000500000000000000"/>
              </a:rPr>
              <a:t>Order</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Date</a:t>
            </a:r>
            <a:r>
              <a:rPr lang="en-IN" sz="2400" dirty="0">
                <a:solidFill>
                  <a:schemeClr val="accent1"/>
                </a:solidFill>
                <a:latin typeface="Poppins" panose="00000500000000000000"/>
                <a:cs typeface="Poppins" panose="00000500000000000000"/>
                <a:sym typeface="Poppins" panose="00000500000000000000"/>
              </a:rPr>
              <a:t>’ and ‘</a:t>
            </a:r>
            <a:r>
              <a:rPr lang="en-IN" sz="2400" b="1" dirty="0">
                <a:solidFill>
                  <a:schemeClr val="tx1">
                    <a:lumMod val="95000"/>
                    <a:lumOff val="5000"/>
                  </a:schemeClr>
                </a:solidFill>
                <a:latin typeface="Poppins" panose="00000500000000000000"/>
                <a:cs typeface="Poppins" panose="00000500000000000000"/>
                <a:sym typeface="Poppins" panose="00000500000000000000"/>
              </a:rPr>
              <a:t>Ship</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Date</a:t>
            </a:r>
            <a:r>
              <a:rPr lang="en-IN" sz="2400" dirty="0">
                <a:solidFill>
                  <a:schemeClr val="accent1"/>
                </a:solidFill>
                <a:latin typeface="Poppins" panose="00000500000000000000"/>
                <a:cs typeface="Poppins" panose="00000500000000000000"/>
                <a:sym typeface="Poppins" panose="00000500000000000000"/>
              </a:rPr>
              <a:t>’ columns are in String datatype. So we converted them to </a:t>
            </a:r>
            <a:r>
              <a:rPr lang="en-IN" sz="2400" b="1" dirty="0">
                <a:solidFill>
                  <a:schemeClr val="tx1">
                    <a:lumMod val="95000"/>
                    <a:lumOff val="5000"/>
                  </a:schemeClr>
                </a:solidFill>
                <a:latin typeface="Poppins" panose="00000500000000000000"/>
                <a:cs typeface="Poppins" panose="00000500000000000000"/>
                <a:sym typeface="Poppins" panose="00000500000000000000"/>
              </a:rPr>
              <a:t>datetime</a:t>
            </a:r>
            <a:r>
              <a:rPr lang="en-IN" sz="2400" dirty="0">
                <a:solidFill>
                  <a:schemeClr val="accent1"/>
                </a:solidFill>
                <a:latin typeface="Poppins" panose="00000500000000000000"/>
                <a:cs typeface="Poppins" panose="00000500000000000000"/>
                <a:sym typeface="Poppins" panose="00000500000000000000"/>
              </a:rPr>
              <a:t> datatype using </a:t>
            </a:r>
            <a:r>
              <a:rPr lang="en-IN" sz="2400" b="1" dirty="0">
                <a:solidFill>
                  <a:schemeClr val="tx1">
                    <a:lumMod val="95000"/>
                    <a:lumOff val="5000"/>
                  </a:schemeClr>
                </a:solidFill>
                <a:latin typeface="Poppins" panose="00000500000000000000"/>
                <a:cs typeface="Poppins" panose="00000500000000000000"/>
                <a:sym typeface="Poppins" panose="00000500000000000000"/>
              </a:rPr>
              <a:t>Python</a:t>
            </a:r>
            <a:endParaRPr lang="en-IN" sz="2400" b="1" dirty="0">
              <a:solidFill>
                <a:schemeClr val="tx1">
                  <a:lumMod val="95000"/>
                  <a:lumOff val="5000"/>
                </a:schemeClr>
              </a:solidFill>
              <a:latin typeface="Poppins" panose="00000500000000000000"/>
              <a:cs typeface="Poppins" panose="00000500000000000000"/>
              <a:sym typeface="Poppins" panose="00000500000000000000"/>
            </a:endParaRPr>
          </a:p>
          <a:p>
            <a:endParaRPr lang="en-IN" sz="2400" dirty="0">
              <a:solidFill>
                <a:schemeClr val="accent1"/>
              </a:solidFill>
              <a:latin typeface="Poppins" panose="00000500000000000000"/>
              <a:cs typeface="Poppins" panose="00000500000000000000"/>
              <a:sym typeface="Poppins" panose="00000500000000000000"/>
            </a:endParaRPr>
          </a:p>
          <a:p>
            <a:r>
              <a:rPr lang="en-IN" sz="2400" dirty="0">
                <a:solidFill>
                  <a:schemeClr val="accent1"/>
                </a:solidFill>
                <a:latin typeface="Poppins" panose="00000500000000000000"/>
                <a:cs typeface="Poppins" panose="00000500000000000000"/>
                <a:sym typeface="Poppins" panose="00000500000000000000"/>
              </a:rPr>
              <a:t>Most of the values in ‘</a:t>
            </a:r>
            <a:r>
              <a:rPr lang="en-IN" sz="2400" b="1" dirty="0">
                <a:solidFill>
                  <a:schemeClr val="tx1">
                    <a:lumMod val="95000"/>
                    <a:lumOff val="5000"/>
                  </a:schemeClr>
                </a:solidFill>
                <a:latin typeface="Poppins" panose="00000500000000000000"/>
                <a:cs typeface="Poppins" panose="00000500000000000000"/>
                <a:sym typeface="Poppins" panose="00000500000000000000"/>
              </a:rPr>
              <a:t>Total</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Revenue</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Total</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Cost</a:t>
            </a:r>
            <a:r>
              <a:rPr lang="en-IN" sz="2400" dirty="0">
                <a:solidFill>
                  <a:schemeClr val="accent1"/>
                </a:solidFill>
                <a:latin typeface="Poppins" panose="00000500000000000000"/>
                <a:cs typeface="Poppins" panose="00000500000000000000"/>
                <a:sym typeface="Poppins" panose="00000500000000000000"/>
              </a:rPr>
              <a:t>’ and ‘</a:t>
            </a:r>
            <a:r>
              <a:rPr lang="en-IN" sz="2400" b="1" dirty="0">
                <a:solidFill>
                  <a:schemeClr val="tx1">
                    <a:lumMod val="95000"/>
                    <a:lumOff val="5000"/>
                  </a:schemeClr>
                </a:solidFill>
                <a:latin typeface="Poppins" panose="00000500000000000000"/>
                <a:cs typeface="Poppins" panose="00000500000000000000"/>
                <a:sym typeface="Poppins" panose="00000500000000000000"/>
              </a:rPr>
              <a:t>Total</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Profit</a:t>
            </a:r>
            <a:r>
              <a:rPr lang="en-IN" sz="2400" dirty="0">
                <a:solidFill>
                  <a:schemeClr val="accent1"/>
                </a:solidFill>
                <a:latin typeface="Poppins" panose="00000500000000000000"/>
                <a:cs typeface="Poppins" panose="00000500000000000000"/>
                <a:sym typeface="Poppins" panose="00000500000000000000"/>
              </a:rPr>
              <a:t>’ columns are written with two decimal places, so we make sure that each value in these columns have </a:t>
            </a:r>
            <a:r>
              <a:rPr lang="en-IN" sz="2400" b="1" dirty="0">
                <a:solidFill>
                  <a:schemeClr val="tx1">
                    <a:lumMod val="95000"/>
                    <a:lumOff val="5000"/>
                  </a:schemeClr>
                </a:solidFill>
                <a:latin typeface="Poppins" panose="00000500000000000000"/>
                <a:cs typeface="Poppins" panose="00000500000000000000"/>
                <a:sym typeface="Poppins" panose="00000500000000000000"/>
              </a:rPr>
              <a:t>two</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decimal</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places</a:t>
            </a:r>
            <a:r>
              <a:rPr lang="en-IN" sz="2400" dirty="0">
                <a:solidFill>
                  <a:schemeClr val="accent1"/>
                </a:solidFill>
                <a:latin typeface="Poppins" panose="00000500000000000000"/>
                <a:cs typeface="Poppins" panose="00000500000000000000"/>
                <a:sym typeface="Poppins" panose="00000500000000000000"/>
              </a:rPr>
              <a:t> by using </a:t>
            </a:r>
            <a:r>
              <a:rPr lang="en-IN" sz="2400" b="1" dirty="0">
                <a:solidFill>
                  <a:schemeClr val="tx1">
                    <a:lumMod val="95000"/>
                    <a:lumOff val="5000"/>
                  </a:schemeClr>
                </a:solidFill>
                <a:latin typeface="Poppins" panose="00000500000000000000"/>
                <a:cs typeface="Poppins" panose="00000500000000000000"/>
                <a:sym typeface="Poppins" panose="00000500000000000000"/>
              </a:rPr>
              <a:t>Excel</a:t>
            </a:r>
            <a:endParaRPr lang="en-IN" sz="2400" b="1" dirty="0">
              <a:solidFill>
                <a:schemeClr val="tx1">
                  <a:lumMod val="95000"/>
                  <a:lumOff val="5000"/>
                </a:schemeClr>
              </a:solidFill>
              <a:latin typeface="Poppins" panose="00000500000000000000"/>
              <a:cs typeface="Poppins" panose="00000500000000000000"/>
              <a:sym typeface="Poppins" panose="00000500000000000000"/>
            </a:endParaRPr>
          </a:p>
        </p:txBody>
      </p:sp>
      <p:sp>
        <p:nvSpPr>
          <p:cNvPr id="11"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12/05/2024</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8" name="Google Shape;196;p2"/>
          <p:cNvSpPr txBox="1"/>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tx1"/>
                </a:solidFill>
                <a:latin typeface="+mn-lt"/>
                <a:cs typeface="Poppins" panose="00000500000000000000" pitchFamily="2" charset="0"/>
              </a:rPr>
              <a:t>Total Sales by Year</a:t>
            </a:r>
            <a:endParaRPr lang="en-US" sz="1800" dirty="0">
              <a:solidFill>
                <a:schemeClr val="tx1"/>
              </a:solidFill>
              <a:latin typeface="+mn-lt"/>
              <a:cs typeface="Poppins" panose="00000500000000000000" pitchFamily="2" charset="0"/>
            </a:endParaRPr>
          </a:p>
        </p:txBody>
      </p:sp>
      <p:pic>
        <p:nvPicPr>
          <p:cNvPr id="12" name="Picture 11"/>
          <p:cNvPicPr>
            <a:picLocks noChangeAspect="1"/>
          </p:cNvPicPr>
          <p:nvPr/>
        </p:nvPicPr>
        <p:blipFill rotWithShape="1">
          <a:blip r:embed="rId1"/>
          <a:srcRect l="5349" t="18821" r="81191" b="28456"/>
          <a:stretch>
            <a:fillRect/>
          </a:stretch>
        </p:blipFill>
        <p:spPr>
          <a:xfrm>
            <a:off x="1167491" y="1683609"/>
            <a:ext cx="2054680" cy="4525168"/>
          </a:xfrm>
          <a:prstGeom prst="rect">
            <a:avLst/>
          </a:prstGeom>
        </p:spPr>
      </p:pic>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6" name="Picture 15"/>
          <p:cNvPicPr>
            <a:picLocks noChangeAspect="1"/>
          </p:cNvPicPr>
          <p:nvPr/>
        </p:nvPicPr>
        <p:blipFill rotWithShape="1">
          <a:blip r:embed="rId2"/>
          <a:srcRect l="29405" t="17762" r="9575" b="14691"/>
          <a:stretch>
            <a:fillRect/>
          </a:stretch>
        </p:blipFill>
        <p:spPr>
          <a:xfrm>
            <a:off x="3890680" y="1683609"/>
            <a:ext cx="6864281" cy="4272074"/>
          </a:xfrm>
          <a:prstGeom prst="rect">
            <a:avLst/>
          </a:prstGeom>
        </p:spPr>
      </p:pic>
      <p:sp>
        <p:nvSpPr>
          <p:cNvPr id="13"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12/05/2024</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p:cNvPicPr>
            <a:picLocks noChangeAspect="1"/>
          </p:cNvPicPr>
          <p:nvPr/>
        </p:nvPicPr>
        <p:blipFill rotWithShape="1">
          <a:blip r:embed="rId1"/>
          <a:srcRect l="4405" t="16491" r="66471" b="14268"/>
          <a:stretch>
            <a:fillRect/>
          </a:stretch>
        </p:blipFill>
        <p:spPr>
          <a:xfrm>
            <a:off x="957943" y="1610178"/>
            <a:ext cx="3550816" cy="4746172"/>
          </a:xfrm>
          <a:prstGeom prst="rect">
            <a:avLst/>
          </a:prstGeom>
        </p:spPr>
      </p:pic>
      <p:pic>
        <p:nvPicPr>
          <p:cNvPr id="7" name="Picture 6"/>
          <p:cNvPicPr>
            <a:picLocks noChangeAspect="1"/>
          </p:cNvPicPr>
          <p:nvPr/>
        </p:nvPicPr>
        <p:blipFill rotWithShape="1">
          <a:blip r:embed="rId2"/>
          <a:srcRect l="9576" t="16703" r="31429" b="14057"/>
          <a:stretch>
            <a:fillRect/>
          </a:stretch>
        </p:blipFill>
        <p:spPr>
          <a:xfrm>
            <a:off x="4317089" y="1474533"/>
            <a:ext cx="6916968" cy="4564203"/>
          </a:xfrm>
          <a:prstGeom prst="rect">
            <a:avLst/>
          </a:prstGeom>
        </p:spPr>
      </p:pic>
      <mc:AlternateContent xmlns:mc="http://schemas.openxmlformats.org/markup-compatibility/2006" xmlns:p14="http://schemas.microsoft.com/office/powerpoint/2010/main">
        <mc:Choice Requires="p14">
          <p:contentPart r:id="rId3" p14:bwMode="auto">
            <p14:nvContentPartPr>
              <p14:cNvPr id="9" name="Ink 8"/>
              <p14:cNvContentPartPr/>
              <p14:nvPr/>
            </p14:nvContentPartPr>
            <p14:xfrm>
              <a:off x="11021634" y="5885937"/>
              <a:ext cx="357480" cy="313200"/>
            </p14:xfrm>
          </p:contentPart>
        </mc:Choice>
        <mc:Fallback xmlns="">
          <p:pic>
            <p:nvPicPr>
              <p:cNvPr id="9" name="Ink 8"/>
            </p:nvPicPr>
            <p:blipFill>
              <a:blip r:embed="rId4"/>
            </p:blipFill>
            <p:spPr>
              <a:xfrm>
                <a:off x="11021634" y="5885937"/>
                <a:ext cx="357480" cy="3132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1" name="Ink 10"/>
              <p14:cNvContentPartPr/>
              <p14:nvPr/>
            </p14:nvContentPartPr>
            <p14:xfrm>
              <a:off x="11001474" y="6091497"/>
              <a:ext cx="119520" cy="193320"/>
            </p14:xfrm>
          </p:contentPart>
        </mc:Choice>
        <mc:Fallback xmlns="">
          <p:pic>
            <p:nvPicPr>
              <p:cNvPr id="11" name="Ink 10"/>
            </p:nvPicPr>
            <p:blipFill>
              <a:blip r:embed="rId6"/>
            </p:blipFill>
            <p:spPr>
              <a:xfrm>
                <a:off x="11001474" y="6091497"/>
                <a:ext cx="119520" cy="1933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3" name="Ink 12"/>
              <p14:cNvContentPartPr/>
              <p14:nvPr/>
            </p14:nvContentPartPr>
            <p14:xfrm>
              <a:off x="10888794" y="5790897"/>
              <a:ext cx="457200" cy="401040"/>
            </p14:xfrm>
          </p:contentPart>
        </mc:Choice>
        <mc:Fallback xmlns="">
          <p:pic>
            <p:nvPicPr>
              <p:cNvPr id="13" name="Ink 12"/>
            </p:nvPicPr>
            <p:blipFill>
              <a:blip r:embed="rId8"/>
            </p:blipFill>
            <p:spPr>
              <a:xfrm>
                <a:off x="10888794" y="5790897"/>
                <a:ext cx="457200" cy="4010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4" name="Ink 13"/>
              <p14:cNvContentPartPr/>
              <p14:nvPr/>
            </p14:nvContentPartPr>
            <p14:xfrm>
              <a:off x="11060514" y="5811057"/>
              <a:ext cx="292680" cy="297720"/>
            </p14:xfrm>
          </p:contentPart>
        </mc:Choice>
        <mc:Fallback xmlns="">
          <p:pic>
            <p:nvPicPr>
              <p:cNvPr id="14" name="Ink 13"/>
            </p:nvPicPr>
            <p:blipFill>
              <a:blip r:embed="rId10"/>
            </p:blipFill>
            <p:spPr>
              <a:xfrm>
                <a:off x="11060514" y="5811057"/>
                <a:ext cx="292680" cy="29772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Ink 14"/>
              <p14:cNvContentPartPr/>
              <p14:nvPr/>
            </p14:nvContentPartPr>
            <p14:xfrm>
              <a:off x="10856034" y="5738337"/>
              <a:ext cx="556200" cy="488160"/>
            </p14:xfrm>
          </p:contentPart>
        </mc:Choice>
        <mc:Fallback xmlns="">
          <p:pic>
            <p:nvPicPr>
              <p:cNvPr id="15" name="Ink 14"/>
            </p:nvPicPr>
            <p:blipFill>
              <a:blip r:embed="rId12"/>
            </p:blipFill>
            <p:spPr>
              <a:xfrm>
                <a:off x="10856034" y="5738337"/>
                <a:ext cx="556200" cy="4881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0" name="Ink 19"/>
              <p14:cNvContentPartPr/>
              <p14:nvPr/>
            </p14:nvContentPartPr>
            <p14:xfrm>
              <a:off x="10943514" y="5723577"/>
              <a:ext cx="468720" cy="459360"/>
            </p14:xfrm>
          </p:contentPart>
        </mc:Choice>
        <mc:Fallback xmlns="">
          <p:pic>
            <p:nvPicPr>
              <p:cNvPr id="20" name="Ink 19"/>
            </p:nvPicPr>
            <p:blipFill>
              <a:blip r:embed="rId14"/>
            </p:blipFill>
            <p:spPr>
              <a:xfrm>
                <a:off x="10943514" y="5723577"/>
                <a:ext cx="468720" cy="459360"/>
              </a:xfrm>
              <a:prstGeom prst="rect"/>
            </p:spPr>
          </p:pic>
        </mc:Fallback>
      </mc:AlternateContent>
      <p:sp>
        <p:nvSpPr>
          <p:cNvPr id="1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12/05/2024</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p:cNvPicPr>
            <a:picLocks noChangeAspect="1"/>
          </p:cNvPicPr>
          <p:nvPr/>
        </p:nvPicPr>
        <p:blipFill rotWithShape="1">
          <a:blip r:embed="rId1"/>
          <a:srcRect l="37738" t="31308" r="10214" b="14903"/>
          <a:stretch>
            <a:fillRect/>
          </a:stretch>
        </p:blipFill>
        <p:spPr>
          <a:xfrm>
            <a:off x="1991033" y="1483695"/>
            <a:ext cx="8132098" cy="4725082"/>
          </a:xfrm>
          <a:prstGeom prst="rect">
            <a:avLst/>
          </a:prstGeom>
        </p:spPr>
      </p:pic>
      <p:sp>
        <p:nvSpPr>
          <p:cNvPr id="15" name="Google Shape;196;p2"/>
          <p:cNvSpPr txBox="1"/>
          <p:nvPr/>
        </p:nvSpPr>
        <p:spPr>
          <a:xfrm>
            <a:off x="5091362" y="6208777"/>
            <a:ext cx="3094695"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000" dirty="0">
                <a:solidFill>
                  <a:schemeClr val="tx1">
                    <a:lumMod val="75000"/>
                    <a:lumOff val="25000"/>
                  </a:schemeClr>
                </a:solidFill>
                <a:latin typeface="+mn-lt"/>
                <a:cs typeface="Poppins" panose="00000500000000000000" pitchFamily="2" charset="0"/>
              </a:rPr>
              <a:t>Total Sales by Channel</a:t>
            </a:r>
            <a:endParaRPr lang="en-US" sz="2000" dirty="0">
              <a:solidFill>
                <a:schemeClr val="tx1">
                  <a:lumMod val="75000"/>
                  <a:lumOff val="25000"/>
                </a:schemeClr>
              </a:solidFill>
              <a:latin typeface="+mn-lt"/>
              <a:cs typeface="Poppins" panose="00000500000000000000" pitchFamily="2" charset="0"/>
            </a:endParaRPr>
          </a:p>
        </p:txBody>
      </p:sp>
      <p:sp>
        <p:nvSpPr>
          <p:cNvPr id="12"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12/05/2024</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p:cNvPicPr>
            <a:picLocks noChangeAspect="1"/>
          </p:cNvPicPr>
          <p:nvPr/>
        </p:nvPicPr>
        <p:blipFill rotWithShape="1">
          <a:blip r:embed="rId1"/>
          <a:srcRect l="3239" t="17551" r="9576" b="21876"/>
          <a:stretch>
            <a:fillRect/>
          </a:stretch>
        </p:blipFill>
        <p:spPr>
          <a:xfrm>
            <a:off x="317106" y="1833154"/>
            <a:ext cx="10629567" cy="4152130"/>
          </a:xfrm>
          <a:prstGeom prst="rect">
            <a:avLst/>
          </a:prstGeom>
        </p:spPr>
      </p:pic>
      <p:sp>
        <p:nvSpPr>
          <p:cNvPr id="11"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12/05/2024</a:t>
            </a:r>
            <a:endParaRPr dirty="0"/>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3899</Words>
  <Application>WPS Presentation</Application>
  <PresentationFormat>Widescreen</PresentationFormat>
  <Paragraphs>292</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Arial</vt:lpstr>
      <vt:lpstr>Calibri</vt:lpstr>
      <vt:lpstr>Poppins</vt:lpstr>
      <vt:lpstr>Poppins</vt:lpstr>
      <vt:lpstr>Microsoft YaHei</vt:lpstr>
      <vt:lpstr>Arial Unicode MS</vt:lpstr>
      <vt:lpstr>Office Theme</vt:lpstr>
      <vt:lpstr>Amazon Sales Data Analysis</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Summary</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ayshu</cp:lastModifiedBy>
  <cp:revision>41</cp:revision>
  <dcterms:created xsi:type="dcterms:W3CDTF">2022-12-29T06:36:00Z</dcterms:created>
  <dcterms:modified xsi:type="dcterms:W3CDTF">2024-06-21T17:07:14Z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C8D916A02C8640CA8B9B07763F1082E0_12</vt:lpwstr>
  </property>
  <property fmtid="{D5CDD505-2E9C-101B-9397-08002B2CF9AE}" pid="4" name="KSOProductBuildVer">
    <vt:lpwstr>1033-12.2.0.13472</vt:lpwstr>
  </property>
</Properties>
</file>