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78" r:id="rId5"/>
    <p:sldId id="258"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62" r:id="rId21"/>
  </p:sldIdLst>
  <p:sldSz cx="12192000" cy="6858000"/>
  <p:notesSz cx="6858000" cy="9144000"/>
  <p:embeddedFontLst>
    <p:embeddedFont>
      <p:font typeface="SimSun" panose="02010600030101010101" pitchFamily="2" charset="-122"/>
      <p:regular r:id="rId25"/>
    </p:embeddedFont>
    <p:embeddedFont>
      <p:font typeface="Calibri" panose="020F0502020204030204"/>
      <p:regular r:id="rId26"/>
      <p:bold r:id="rId27"/>
      <p:italic r:id="rId28"/>
      <p:boldItalic r:id="rId29"/>
    </p:embeddedFont>
    <p:embeddedFont>
      <p:font typeface="Poppins" panose="00000500000000000000"/>
      <p:regular r:id="rId30"/>
      <p:bold r:id="rId31"/>
      <p:italic r:id="rId32"/>
      <p:boldItalic r:id="rId33"/>
    </p:embeddedFont>
    <p:embeddedFont>
      <p:font typeface="Poppins" panose="00000500000000000000" pitchFamily="2" charset="0"/>
      <p:regular r:id="rId34"/>
      <p:bold r:id="rId35"/>
      <p:italic r:id="rId36"/>
      <p:boldItalic r:id="rId37"/>
    </p:embeddedFont>
    <p:embeddedFont>
      <p:font typeface="Algerian" panose="04020705040A02060702" charset="0"/>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14.fntdata"/><Relationship Id="rId37" Type="http://schemas.openxmlformats.org/officeDocument/2006/relationships/font" Target="fonts/font13.fntdata"/><Relationship Id="rId36" Type="http://schemas.openxmlformats.org/officeDocument/2006/relationships/font" Target="fonts/font12.fntdata"/><Relationship Id="rId35" Type="http://schemas.openxmlformats.org/officeDocument/2006/relationships/font" Target="fonts/font11.fntdata"/><Relationship Id="rId34" Type="http://schemas.openxmlformats.org/officeDocument/2006/relationships/font" Target="fonts/font10.fntdata"/><Relationship Id="rId33" Type="http://schemas.openxmlformats.org/officeDocument/2006/relationships/font" Target="fonts/font9.fntdata"/><Relationship Id="rId32" Type="http://schemas.openxmlformats.org/officeDocument/2006/relationships/font" Target="fonts/font8.fntdata"/><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04T04:29:08"/>
    </inkml:context>
    <inkml:brush xml:id="br0">
      <inkml:brushProperty name="width" value="0.3" units="cm"/>
      <inkml:brushProperty name="height" value="0.6" units="cm"/>
      <inkml:brushProperty name="color" value="#0168ff"/>
      <inkml:brushProperty name="tip" value="rectangle"/>
      <inkml:brushProperty name="rasterOp" value="maskPen"/>
    </inkml:brush>
  </inkml:definitions>
  <inkml:trace contextRef="#ctx0" brushRef="#br0">550 784,'3'-1,"1"-1,-1 1,0-1,1 0,-1 0,0 0,0-1,0 1,0-1,-1 1,1-1,-1 0,1 0,3-6,0 1,116-166,15-16,-137 189,19-23,-18 23,0 1,-1-1,1 0,0 0,-1 0,1 0,-1 0,1 0,-1 0,1 0,-1 0,0 0,0 0,1 0,-1 0,0 0,0 0,0 0,0 0,0 0,0 0,0-1,-1-1,0 3,0 0,1 0,-1 0,0 0,1 0,-1 0,0 0,0 0,1 0,-1 0,0 0,1 0,-1 0,0 1,1-1,-1 0,0 0,1 1,-1-1,0 1,1-1,-1 0,1 1,-1-1,1 1,-1-1,0 2,-19 18,17-16,-76 94,52-60,-39 38,26-34,22-21,-2 0,-1-2,-34 26,55-44,-1-1,1 1,-1 0,0-1,1 1,-1-1,0 1,1-1,-1 1,0-1,0 1,0-1,1 0,-1 0,0 1,0-1,0 0,0 0,0 0,1 0,-1 0,0 0,0 0,0 0,0 0,0 0,1 0,-1-1,0 1,-1-1,2 0,-1-1,1 1,0-1,0 1,0-1,0 1,0-1,0 1,0-1,1 1,-1-1,0 1,1-1,-1 1,2-2,28-58,-3 22,3 0,39-40,39-51,-84 97,-20 28,-16 21,-2-1,-1-1,0 0,0 0,-36 21,9-4,-207 177,233-196,19-20,22-25,59-65,-29 32,86-80,-65 81,-257 226,-134 127,293-268,-1-1,-26 17,-7 5,40-31,20-21,25-25,263-247,24 22,-240 200,96-87,-157 130,-11 12,-11 11,-269 244,-126 104,311-271,-21 15,8-14,205-201,30-19,253-201,-360 322,-28 23,-37 31,-256 203,256-209,-3 3,0-2,-71 38,87-57</inkml:trace>
</inkml:ink>
</file>

<file path=ppt/ink/ink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04T04:29:12"/>
    </inkml:context>
    <inkml:brush xml:id="br0">
      <inkml:brushProperty name="width" value="0.3" units="cm"/>
      <inkml:brushProperty name="height" value="0.6" units="cm"/>
      <inkml:brushProperty name="color" value="#0168ff"/>
      <inkml:brushProperty name="tip" value="rectangle"/>
      <inkml:brushProperty name="rasterOp" value="maskPen"/>
    </inkml:brush>
  </inkml:definitions>
  <inkml:trace contextRef="#ctx0" brushRef="#br0">1 536,'2'-7,"1"1,0-1,0 1,0 0,1 0,0 0,0 0,1 0,-1 1,1 0,6-5,7-9,240-275,-258 294,0 0,0 0,0 0,0 1,0-1,0 0,0 0,0 0,1 0,-1 0,0 0,0 0,0 0,0 0,0 0,0 0,0 0,0 0,0 0,0 0,0 0,0 0,1 0,-1 0,0 0,0 0,0 0,0 0,0 0,0 0,0 0,0 0,0 0,0 0,0 0,1 0,-1 0,0 0,0 0,0 0,0 0,0 0,0 0,0 0,0 0,0 0,0-1,0 1,0 0,0 0,-3 13,-11 16,-11 5,-2-2,-57 53,57-58,17-18,0-1,0 0,-1-1,0 0,-1 0,-12 4,24-11,0 0,0 0,0 0,0 1,0-1,0 0,-1 0,1 0,0 0,0 0,0-1,0 1,0 0,0 0,0 0,0 0,-1 0,1 0,0 0,0 0,0 0,0 0,0 0,0 0,0 0,0 0,0 0,-1 0,1-1,0 1,0 0,0 0,0 0,0 0,0 0,0 0,0 0,0 0,0-1,0 1,0 0,0 0,0 0,0 0,0 0,0 0,0 0,0-1,0 1,0 0,0 0,0 0,0 0,0 0,0 0,0 0,0 0,0-1,1 1,-1 0,0 0,0 0,0 0,0 0,0 0,6-15,11-16,23-23,61-67,-77 95,57-54,-173 143,58-36,13-10,0-1,-32 19,53-35,0 0,0 0,0 0,0-1,0 1,0 0,0 0,0 0,0 0,0 0,0 0,0-1,0 1,0 0,0 0,0 0,0 0,0 0,0-1,0 1,0 0,0 0,0 0,0 0,0 0,-1 0,1-1,0 1,0 0,0 0,0 0,0 0,0 0,0 0,0 0,-1 0,1 0,0 0,0-1,0 1,0 0,0 0,0 0,-1 0,1 0,0 0,0 0,0 0,0 0,0 0,0 0,-1 0,1 0,0 0,0 0,0 0,0 0,0 1,-1-1,1 0,0 0,0 0,0 0,0 0,0 0,0 0,8-19,17-20,21-16,77-72,-119 122,-6 4</inkml:trace>
</inkml:ink>
</file>

<file path=ppt/ink/ink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04T04:29:16"/>
    </inkml:context>
    <inkml:brush xml:id="br0">
      <inkml:brushProperty name="width" value="0.3" units="cm"/>
      <inkml:brushProperty name="height" value="0.6" units="cm"/>
      <inkml:brushProperty name="color" value="#0168ff"/>
      <inkml:brushProperty name="tip" value="rectangle"/>
      <inkml:brushProperty name="rasterOp" value="maskPen"/>
    </inkml:brush>
  </inkml:definitions>
  <inkml:trace contextRef="#ctx0" brushRef="#br0">394 1048,'3'-8,"-1"0,1 0,0 0,0 0,1 1,0-1,0 1,1 0,0 0,9-8,-1-3,-3 5,1 1,0 1,1 0,13-11,-103 87,54-44,1-1,-2 0,-1-3,-51 28,67-40,6-2,-1-1,1 1,-1-1,0 0,0-1,0 1,1-1,-1 0,-1 0,1 0,0-1,-7 0,12-1,0 0,0 0,0 0,1 0,-1 0,0 1,0-1,0 0,1 0,-1 0,1 0,-1 0,0 1,1-1,-1 0,1 0,0 0,-1 1,1-1,0 1,-1-1,1 0,0 1,1-1,22-23,-22 23,189-155,-144 117,2 1,60-34,-88 62,-26 18,-31 20,-17 6,-99 71,105-70,-1-1,-1-3,-2-3,-1-1,-97 35,149-63,0 1,0 0,0 0,0 0,0 0,0 0,0-1,0 1,0 0,0 0,0 0,0 0,0-1,0 1,0 0,0 0,0 0,0 0,0 0,0-1,0 1,0 0,-1 0,1 0,0 0,0 0,0 0,0-1,0 1,0 0,0 0,-1 0,1 0,0 0,0 0,0 0,0 0,0 0,0 0,-1 0,1-1,0 1,0 0,0 0,0 0,-1 0,1 0,0 0,0 0,0 0,0 0,0 1,-1-1,1 0,0 0,0 0,0 0,17-20,28-21,280-193,-287 207,-2-3,-1-1,36-41,-37 50,-24 22,-18 18,-22 20,-1-1,-73 63,27-27,42-41,-50 35,-16 15,84-71,14-19,20-27,21-6,2 1,1 2,3 2,63-42,-71 52,44-38,124-127,-187 176,0 1,33-21,27-22,144-164,-184 182,-1-2,37-55,-60 82,-12 19,-18 29,-114 134,93-121,-51 50,-29 36,-44 110,148-224</inkml:trace>
</inkml:ink>
</file>

<file path=ppt/ink/ink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04T04:29:19"/>
    </inkml:context>
    <inkml:brush xml:id="br0">
      <inkml:brushProperty name="width" value="0.3" units="cm"/>
      <inkml:brushProperty name="height" value="0.6" units="cm"/>
      <inkml:brushProperty name="color" value="#0168ff"/>
      <inkml:brushProperty name="tip" value="rectangle"/>
      <inkml:brushProperty name="rasterOp" value="maskPen"/>
    </inkml:brush>
  </inkml:definitions>
  <inkml:trace contextRef="#ctx0" brushRef="#br0">562 509,'1'-5,"1"-1,0 1,-1 0,2 0,-1 0,1 1,-1-1,1 0,6-6,10-19,-2-7,-5 8,1 0,2 1,1 1,0 0,40-46,-31 37,-22 31,0-1,0 1,1 0,0 1,0-1,8-7,-39 69,-105 169,132-225,0 0,-1 0,1 0,-1-1,1 1,-1 0,1 0,-1 0,0 0,1-1,-1 1,0 0,0 0,1-1,-1 1,0-1,0 1,0-1,0 1,0-1,0 0,-2 1,0-20,14-37,-1 18,1 0,2 1,2 0,30-55,-33 78,-11 20,-16 30,-37 24,36-44,2 0,-20 29,26-32,5-14,8-26,19-44,31-44,-119 228,-53 90,96-174,20-28,0 0,1 1,-1-1,0 0,-1 0,1 1,0-1,0 0,0 0,-1 0,1 0,-1-1,1 1,0 0,-1-1,1 1,-1 0,-2-1,4-1,-1 0,1 0,0 0,-1 0,1 0,0 0,0 0,0 0,0 0,0 0,0 0,0-1,0 1,1 0,-1 0,0 0,0 0,1 0,0-2,10-27,-10 28,17-44,2 0,2 1,2 1,51-71,-26 62,-62 69,1 1,1 1,1-1,-11 26,-10 17,8-20,-2-1,-2-1,-1-2,-2 0,-46 41,-162 164,193-194,-20 22,35-37</inkml:trace>
</inkml:ink>
</file>

<file path=ppt/ink/ink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04T04:29:22"/>
    </inkml:context>
    <inkml:brush xml:id="br0">
      <inkml:brushProperty name="width" value="0.3" units="cm"/>
      <inkml:brushProperty name="height" value="0.6" units="cm"/>
      <inkml:brushProperty name="color" value="#0168ff"/>
      <inkml:brushProperty name="tip" value="rectangle"/>
      <inkml:brushProperty name="rasterOp" value="maskPen"/>
    </inkml:brush>
  </inkml:definitions>
  <inkml:trace contextRef="#ctx0" brushRef="#br0">1 1356,'0'-2,"1"0,-1 0,1 0,0 0,0 0,0 0,0 0,0 1,0-1,0 0,0 1,1-1,-1 1,1-1,-1 1,3-2,33-23,-21 15,49-43,87-94,-68 62,-66 71,0 1,30-19,-27 19,36-29,94-89,101-100,-229 211,50-34,6-6,10-26,-59 56,1 1,1 1,44-29,-49 38,0-1,23-24,-1 2,-30 27</inkml:trace>
</inkml:ink>
</file>

<file path=ppt/ink/ink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02-04T04:29:24"/>
    </inkml:context>
    <inkml:brush xml:id="br0">
      <inkml:brushProperty name="width" value="0.3" units="cm"/>
      <inkml:brushProperty name="height" value="0.6" units="cm"/>
      <inkml:brushProperty name="color" value="#0168ff"/>
      <inkml:brushProperty name="tip" value="rectangle"/>
      <inkml:brushProperty name="rasterOp" value="maskPen"/>
    </inkml:brush>
  </inkml:definitions>
  <inkml:trace contextRef="#ctx0" brushRef="#br0">0 1276,'2'-6,"1"0,-1 0,1 0,0 0,1 1,0-1,-1 1,2 0,-1 0,0 0,1 1,7-6,2-3,186-214,-92 102,160-144,-114 120,-112 106,-12 12,1 0,2 2,42-29,-43 35,39-35,-41 31,39-26,1 3,-50 36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46FDEA9-29B0-4000-9A8A-EA5137E778F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0" lvl="0" indent="0" algn="r" rtl="0">
              <a:spcBef>
                <a:spcPts val="0"/>
              </a:spcBef>
              <a:spcAft>
                <a:spcPts val="0"/>
              </a:spcAft>
              <a:buNone/>
            </a:pPr>
            <a:fld id="{00000000-1234-1234-1234-123412341234}"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9" Type="http://schemas.openxmlformats.org/officeDocument/2006/relationships/customXml" Target="../ink/ink4.xml"/><Relationship Id="rId8" Type="http://schemas.openxmlformats.org/officeDocument/2006/relationships/image" Target="../media/image9.png"/><Relationship Id="rId7" Type="http://schemas.openxmlformats.org/officeDocument/2006/relationships/customXml" Target="../ink/ink3.xml"/><Relationship Id="rId6" Type="http://schemas.openxmlformats.org/officeDocument/2006/relationships/image" Target="../media/image8.png"/><Relationship Id="rId5" Type="http://schemas.openxmlformats.org/officeDocument/2006/relationships/customXml" Target="../ink/ink2.xml"/><Relationship Id="rId4" Type="http://schemas.openxmlformats.org/officeDocument/2006/relationships/image" Target="../media/image7.png"/><Relationship Id="rId3" Type="http://schemas.openxmlformats.org/officeDocument/2006/relationships/customXml" Target="../ink/ink1.xml"/><Relationship Id="rId2" Type="http://schemas.openxmlformats.org/officeDocument/2006/relationships/image" Target="../media/image6.png"/><Relationship Id="rId16" Type="http://schemas.openxmlformats.org/officeDocument/2006/relationships/notesSlide" Target="../notesSlides/notesSlide6.xml"/><Relationship Id="rId15" Type="http://schemas.openxmlformats.org/officeDocument/2006/relationships/slideLayout" Target="../slideLayouts/slideLayout12.xml"/><Relationship Id="rId14" Type="http://schemas.openxmlformats.org/officeDocument/2006/relationships/image" Target="../media/image12.png"/><Relationship Id="rId13" Type="http://schemas.openxmlformats.org/officeDocument/2006/relationships/customXml" Target="../ink/ink6.xml"/><Relationship Id="rId12" Type="http://schemas.openxmlformats.org/officeDocument/2006/relationships/image" Target="../media/image11.png"/><Relationship Id="rId11" Type="http://schemas.openxmlformats.org/officeDocument/2006/relationships/customXml" Target="../ink/ink5.xml"/><Relationship Id="rId10" Type="http://schemas.openxmlformats.org/officeDocument/2006/relationships/image" Target="../media/image10.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525780" y="675005"/>
            <a:ext cx="11218545" cy="275399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Arial" panose="020B0604020202020204"/>
              <a:buNone/>
            </a:pPr>
            <a:r>
              <a:rPr lang="en-US" sz="5400" dirty="0"/>
              <a:t>Amazon Sales Data Analysis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Data Analysis</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p:cNvPicPr>
            <a:picLocks noChangeAspect="1"/>
          </p:cNvPicPr>
          <p:nvPr/>
        </p:nvPicPr>
        <p:blipFill rotWithShape="1">
          <a:blip r:embed="rId1"/>
          <a:srcRect l="3887" t="44230" r="9459" b="12574"/>
          <a:stretch>
            <a:fillRect/>
          </a:stretch>
        </p:blipFill>
        <p:spPr>
          <a:xfrm>
            <a:off x="288294" y="2030049"/>
            <a:ext cx="11085272" cy="3106672"/>
          </a:xfrm>
          <a:prstGeom prst="rect">
            <a:avLst/>
          </a:prstGeom>
        </p:spPr>
      </p:pic>
      <p:sp>
        <p:nvSpPr>
          <p:cNvPr id="11" name="Google Shape;198;p2"/>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2/06/2024</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Data Analysis</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p:cNvPicPr>
            <a:picLocks noChangeAspect="1"/>
          </p:cNvPicPr>
          <p:nvPr/>
        </p:nvPicPr>
        <p:blipFill rotWithShape="1">
          <a:blip r:embed="rId1"/>
          <a:srcRect l="12619" t="16236" r="18117" b="13633"/>
          <a:stretch>
            <a:fillRect/>
          </a:stretch>
        </p:blipFill>
        <p:spPr>
          <a:xfrm>
            <a:off x="1167491" y="1583159"/>
            <a:ext cx="8444516" cy="4807249"/>
          </a:xfrm>
          <a:prstGeom prst="rect">
            <a:avLst/>
          </a:prstGeom>
        </p:spPr>
      </p:pic>
      <p:sp>
        <p:nvSpPr>
          <p:cNvPr id="11" name="Google Shape;198;p2"/>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2/06/2024</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Data Analysis</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p:cNvPicPr>
            <a:picLocks noChangeAspect="1"/>
          </p:cNvPicPr>
          <p:nvPr/>
        </p:nvPicPr>
        <p:blipFill rotWithShape="1">
          <a:blip r:embed="rId1"/>
          <a:srcRect l="12808" t="16189" r="18117" b="13828"/>
          <a:stretch>
            <a:fillRect/>
          </a:stretch>
        </p:blipFill>
        <p:spPr>
          <a:xfrm>
            <a:off x="1167491" y="1559267"/>
            <a:ext cx="8421516" cy="4797083"/>
          </a:xfrm>
          <a:prstGeom prst="rect">
            <a:avLst/>
          </a:prstGeom>
        </p:spPr>
      </p:pic>
      <p:sp>
        <p:nvSpPr>
          <p:cNvPr id="11" name="Google Shape;198;p2"/>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2/06/2024</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Data Analysis</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p:cNvPicPr>
            <a:picLocks noChangeAspect="1"/>
          </p:cNvPicPr>
          <p:nvPr/>
        </p:nvPicPr>
        <p:blipFill rotWithShape="1">
          <a:blip r:embed="rId1"/>
          <a:srcRect l="12808" t="16189" r="18117" b="13828"/>
          <a:stretch>
            <a:fillRect/>
          </a:stretch>
        </p:blipFill>
        <p:spPr>
          <a:xfrm>
            <a:off x="1167491" y="1566949"/>
            <a:ext cx="8421516" cy="4797083"/>
          </a:xfrm>
          <a:prstGeom prst="rect">
            <a:avLst/>
          </a:prstGeom>
        </p:spPr>
      </p:pic>
      <p:sp>
        <p:nvSpPr>
          <p:cNvPr id="11" name="Google Shape;198;p2"/>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2/06/2024</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Data Analysis</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p:cNvPicPr>
            <a:picLocks noChangeAspect="1"/>
          </p:cNvPicPr>
          <p:nvPr/>
        </p:nvPicPr>
        <p:blipFill rotWithShape="1">
          <a:blip r:embed="rId1"/>
          <a:srcRect l="12808" t="17420" r="18117" b="12187"/>
          <a:stretch>
            <a:fillRect/>
          </a:stretch>
        </p:blipFill>
        <p:spPr>
          <a:xfrm>
            <a:off x="1167491" y="1545200"/>
            <a:ext cx="8421516" cy="4825218"/>
          </a:xfrm>
          <a:prstGeom prst="rect">
            <a:avLst/>
          </a:prstGeom>
        </p:spPr>
      </p:pic>
      <p:sp>
        <p:nvSpPr>
          <p:cNvPr id="11" name="Google Shape;198;p2"/>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2/06/2024</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Insights</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p:cNvSpPr txBox="1"/>
          <p:nvPr/>
        </p:nvSpPr>
        <p:spPr>
          <a:xfrm>
            <a:off x="1167490" y="1816764"/>
            <a:ext cx="10114905" cy="4401205"/>
          </a:xfrm>
          <a:prstGeom prst="rect">
            <a:avLst/>
          </a:prstGeom>
          <a:noFill/>
        </p:spPr>
        <p:txBody>
          <a:bodyPr wrap="square">
            <a:spAutoFit/>
          </a:bodyPr>
          <a:lstStyle/>
          <a:p>
            <a:pPr marL="342900" indent="-342900">
              <a:buFont typeface="Arial" panose="020B0604020202020204" pitchFamily="34" charset="0"/>
              <a:buChar char="•"/>
            </a:pPr>
            <a:r>
              <a:rPr lang="en-IN" sz="2000" dirty="0">
                <a:solidFill>
                  <a:schemeClr val="accent1"/>
                </a:solidFill>
                <a:latin typeface="Poppins" panose="00000500000000000000"/>
                <a:ea typeface="Poppins" panose="00000500000000000000"/>
                <a:cs typeface="Poppins" panose="00000500000000000000"/>
                <a:sym typeface="Poppins" panose="00000500000000000000"/>
              </a:rPr>
              <a:t>The total sales is </a:t>
            </a:r>
            <a:r>
              <a:rPr lang="en-IN" sz="20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$137.35 </a:t>
            </a:r>
            <a:r>
              <a:rPr lang="en-IN" sz="2000" dirty="0">
                <a:solidFill>
                  <a:schemeClr val="accent1"/>
                </a:solidFill>
                <a:latin typeface="Poppins" panose="00000500000000000000"/>
                <a:ea typeface="Poppins" panose="00000500000000000000"/>
                <a:cs typeface="Poppins" panose="00000500000000000000"/>
                <a:sym typeface="Poppins" panose="00000500000000000000"/>
              </a:rPr>
              <a:t>million out of which total profit is </a:t>
            </a:r>
            <a:r>
              <a:rPr lang="en-IN" sz="2000" b="1" dirty="0">
                <a:solidFill>
                  <a:schemeClr val="tx1"/>
                </a:solidFill>
                <a:latin typeface="Poppins" panose="00000500000000000000"/>
                <a:ea typeface="Poppins" panose="00000500000000000000"/>
                <a:cs typeface="Poppins" panose="00000500000000000000"/>
                <a:sym typeface="Poppins" panose="00000500000000000000"/>
              </a:rPr>
              <a:t>$44.17 </a:t>
            </a:r>
            <a:r>
              <a:rPr lang="en-IN" sz="2000" dirty="0">
                <a:solidFill>
                  <a:schemeClr val="accent1"/>
                </a:solidFill>
                <a:latin typeface="Poppins" panose="00000500000000000000"/>
                <a:ea typeface="Poppins" panose="00000500000000000000"/>
                <a:cs typeface="Poppins" panose="00000500000000000000"/>
                <a:sym typeface="Poppins" panose="00000500000000000000"/>
              </a:rPr>
              <a:t>million.</a:t>
            </a: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r>
              <a:rPr lang="en-IN" sz="2000" dirty="0">
                <a:solidFill>
                  <a:schemeClr val="accent1"/>
                </a:solidFill>
                <a:latin typeface="Poppins" panose="00000500000000000000"/>
                <a:ea typeface="Poppins" panose="00000500000000000000"/>
                <a:cs typeface="Poppins" panose="00000500000000000000"/>
                <a:sym typeface="Poppins" panose="00000500000000000000"/>
              </a:rPr>
              <a:t>The average profit margin and unit price is</a:t>
            </a:r>
            <a:r>
              <a:rPr lang="en-IN" sz="2000" b="1" dirty="0">
                <a:solidFill>
                  <a:schemeClr val="tx1"/>
                </a:solidFill>
                <a:latin typeface="Poppins" panose="00000500000000000000"/>
                <a:ea typeface="Poppins" panose="00000500000000000000"/>
                <a:cs typeface="Poppins" panose="00000500000000000000"/>
                <a:sym typeface="Poppins" panose="00000500000000000000"/>
              </a:rPr>
              <a:t> $32.16 </a:t>
            </a:r>
            <a:r>
              <a:rPr lang="en-IN" sz="2000" dirty="0">
                <a:solidFill>
                  <a:schemeClr val="accent1"/>
                </a:solidFill>
                <a:latin typeface="Poppins" panose="00000500000000000000"/>
                <a:ea typeface="Poppins" panose="00000500000000000000"/>
                <a:cs typeface="Poppins" panose="00000500000000000000"/>
                <a:sym typeface="Poppins" panose="00000500000000000000"/>
              </a:rPr>
              <a:t>and </a:t>
            </a:r>
            <a:r>
              <a:rPr lang="en-IN" sz="2000" b="1" dirty="0">
                <a:solidFill>
                  <a:schemeClr val="tx1"/>
                </a:solidFill>
                <a:latin typeface="Poppins" panose="00000500000000000000"/>
                <a:ea typeface="Poppins" panose="00000500000000000000"/>
                <a:cs typeface="Poppins" panose="00000500000000000000"/>
                <a:sym typeface="Poppins" panose="00000500000000000000"/>
              </a:rPr>
              <a:t>$276.76 </a:t>
            </a:r>
            <a:r>
              <a:rPr lang="en-IN" sz="2000" dirty="0">
                <a:solidFill>
                  <a:schemeClr val="accent1"/>
                </a:solidFill>
                <a:latin typeface="Poppins" panose="00000500000000000000"/>
                <a:ea typeface="Poppins" panose="00000500000000000000"/>
                <a:cs typeface="Poppins" panose="00000500000000000000"/>
                <a:sym typeface="Poppins" panose="00000500000000000000"/>
              </a:rPr>
              <a:t>respectively.</a:t>
            </a: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r>
              <a:rPr lang="en-IN" sz="2000" dirty="0">
                <a:solidFill>
                  <a:schemeClr val="accent1"/>
                </a:solidFill>
                <a:latin typeface="Poppins" panose="00000500000000000000"/>
                <a:ea typeface="Poppins" panose="00000500000000000000"/>
                <a:cs typeface="Poppins" panose="00000500000000000000"/>
                <a:sym typeface="Poppins" panose="00000500000000000000"/>
              </a:rPr>
              <a:t>The </a:t>
            </a:r>
            <a:r>
              <a:rPr lang="en-IN" sz="20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“H” </a:t>
            </a:r>
            <a:r>
              <a:rPr lang="en-IN" sz="2000" dirty="0">
                <a:solidFill>
                  <a:schemeClr val="accent1"/>
                </a:solidFill>
                <a:latin typeface="Poppins" panose="00000500000000000000"/>
                <a:ea typeface="Poppins" panose="00000500000000000000"/>
                <a:cs typeface="Poppins" panose="00000500000000000000"/>
                <a:sym typeface="Poppins" panose="00000500000000000000"/>
              </a:rPr>
              <a:t>order priority gave the highest sales, which means people need their products fast.</a:t>
            </a: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r>
              <a:rPr lang="en-IN" sz="20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“Cosmetics” </a:t>
            </a:r>
            <a:r>
              <a:rPr lang="en-IN" sz="2000" dirty="0">
                <a:solidFill>
                  <a:schemeClr val="accent1"/>
                </a:solidFill>
                <a:latin typeface="Poppins" panose="00000500000000000000"/>
                <a:ea typeface="Poppins" panose="00000500000000000000"/>
                <a:cs typeface="Poppins" panose="00000500000000000000"/>
                <a:sym typeface="Poppins" panose="00000500000000000000"/>
              </a:rPr>
              <a:t>products gave the highest sales.</a:t>
            </a: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r>
              <a:rPr lang="en-IN" sz="2000" dirty="0">
                <a:solidFill>
                  <a:schemeClr val="accent1"/>
                </a:solidFill>
                <a:latin typeface="Poppins" panose="00000500000000000000"/>
                <a:ea typeface="Poppins" panose="00000500000000000000"/>
                <a:cs typeface="Poppins" panose="00000500000000000000"/>
                <a:sym typeface="Poppins" panose="00000500000000000000"/>
              </a:rPr>
              <a:t>Majority of people still prefer </a:t>
            </a:r>
            <a:r>
              <a:rPr lang="en-IN" sz="20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“Offline Channel” </a:t>
            </a:r>
            <a:r>
              <a:rPr lang="en-IN" sz="2000" dirty="0">
                <a:solidFill>
                  <a:schemeClr val="accent1"/>
                </a:solidFill>
                <a:latin typeface="Poppins" panose="00000500000000000000"/>
                <a:ea typeface="Poppins" panose="00000500000000000000"/>
                <a:cs typeface="Poppins" panose="00000500000000000000"/>
                <a:sym typeface="Poppins" panose="00000500000000000000"/>
              </a:rPr>
              <a:t>for buying products.</a:t>
            </a: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r>
              <a:rPr lang="en-IN" sz="2000" dirty="0">
                <a:solidFill>
                  <a:schemeClr val="accent1"/>
                </a:solidFill>
                <a:latin typeface="Poppins" panose="00000500000000000000"/>
                <a:ea typeface="Poppins" panose="00000500000000000000"/>
                <a:cs typeface="Poppins" panose="00000500000000000000"/>
                <a:sym typeface="Poppins" panose="00000500000000000000"/>
              </a:rPr>
              <a:t>The year </a:t>
            </a:r>
            <a:r>
              <a:rPr lang="en-IN" sz="20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2012</a:t>
            </a:r>
            <a:r>
              <a:rPr lang="en-IN" sz="2000" dirty="0">
                <a:solidFill>
                  <a:schemeClr val="accent1"/>
                </a:solidFill>
                <a:latin typeface="Poppins" panose="00000500000000000000"/>
                <a:ea typeface="Poppins" panose="00000500000000000000"/>
                <a:cs typeface="Poppins" panose="00000500000000000000"/>
                <a:sym typeface="Poppins" panose="00000500000000000000"/>
              </a:rPr>
              <a:t> has seen the highest sales</a:t>
            </a: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r>
              <a:rPr lang="en-IN" sz="2000" dirty="0">
                <a:solidFill>
                  <a:schemeClr val="accent1"/>
                </a:solidFill>
                <a:latin typeface="Poppins" panose="00000500000000000000"/>
                <a:ea typeface="Poppins" panose="00000500000000000000"/>
                <a:cs typeface="Poppins" panose="00000500000000000000"/>
                <a:sym typeface="Poppins" panose="00000500000000000000"/>
              </a:rPr>
              <a:t>The </a:t>
            </a:r>
            <a:r>
              <a:rPr lang="en-IN" sz="20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Sub-Saharan Africa </a:t>
            </a:r>
            <a:r>
              <a:rPr lang="en-IN" sz="2000" dirty="0">
                <a:solidFill>
                  <a:schemeClr val="accent1"/>
                </a:solidFill>
                <a:latin typeface="Poppins" panose="00000500000000000000"/>
                <a:ea typeface="Poppins" panose="00000500000000000000"/>
                <a:cs typeface="Poppins" panose="00000500000000000000"/>
                <a:sym typeface="Poppins" panose="00000500000000000000"/>
              </a:rPr>
              <a:t>region has seen the highest sales</a:t>
            </a:r>
            <a:endParaRPr lang="en-IN" sz="2000" dirty="0">
              <a:solidFill>
                <a:schemeClr val="accent1"/>
              </a:solidFill>
              <a:latin typeface="Poppins" panose="00000500000000000000"/>
              <a:ea typeface="Poppins" panose="00000500000000000000"/>
              <a:cs typeface="Poppins" panose="00000500000000000000"/>
              <a:sym typeface="Poppins" panose="00000500000000000000"/>
            </a:endParaRPr>
          </a:p>
        </p:txBody>
      </p:sp>
      <p:sp>
        <p:nvSpPr>
          <p:cNvPr id="11" name="Google Shape;198;p2"/>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2/06/2024</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Summary</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p:cNvSpPr txBox="1"/>
          <p:nvPr/>
        </p:nvSpPr>
        <p:spPr>
          <a:xfrm>
            <a:off x="867232" y="1711272"/>
            <a:ext cx="10114905" cy="4247317"/>
          </a:xfrm>
          <a:prstGeom prst="rect">
            <a:avLst/>
          </a:prstGeom>
          <a:noFill/>
        </p:spPr>
        <p:txBody>
          <a:bodyPr wrap="square">
            <a:spAutoFit/>
          </a:bodyPr>
          <a:lstStyle/>
          <a:p>
            <a:pPr marL="342900" indent="-342900">
              <a:buFont typeface="Arial" panose="020B0604020202020204" pitchFamily="34" charset="0"/>
              <a:buChar char="•"/>
            </a:pPr>
            <a:r>
              <a:rPr lang="en-IN" sz="1800" dirty="0">
                <a:solidFill>
                  <a:schemeClr val="accent1"/>
                </a:solidFill>
                <a:latin typeface="Poppins" panose="00000500000000000000"/>
                <a:ea typeface="Poppins" panose="00000500000000000000"/>
                <a:cs typeface="Poppins" panose="00000500000000000000"/>
                <a:sym typeface="Poppins" panose="00000500000000000000"/>
              </a:rPr>
              <a:t>Cosmetic products are very popular among people of Europe and these products generated the highest profit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($14.56 million) </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of all items. So, it is advisable to create some marketing campaigns promoting Cosmetic products.</a:t>
            </a:r>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a:p>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r>
              <a:rPr lang="en-IN" sz="1800" dirty="0">
                <a:solidFill>
                  <a:schemeClr val="accent1"/>
                </a:solidFill>
                <a:latin typeface="Poppins" panose="00000500000000000000"/>
                <a:ea typeface="Poppins" panose="00000500000000000000"/>
                <a:cs typeface="Poppins" panose="00000500000000000000"/>
                <a:sym typeface="Poppins" panose="00000500000000000000"/>
              </a:rPr>
              <a:t>Total Population of North America prefer to shop offline as compared to people of Europe, who mostly prefer Online channel for shopping. But because high profits are coming from Online channel, it advisable to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promote</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products</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online</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a:t>
            </a:r>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r>
              <a:rPr lang="en-IN" sz="1800" dirty="0">
                <a:solidFill>
                  <a:schemeClr val="accent1"/>
                </a:solidFill>
                <a:latin typeface="Poppins" panose="00000500000000000000"/>
                <a:ea typeface="Poppins" panose="00000500000000000000"/>
                <a:cs typeface="Poppins" panose="00000500000000000000"/>
                <a:sym typeface="Poppins" panose="00000500000000000000"/>
              </a:rPr>
              <a:t>The Region Sub-Saharan Africa has generated the highest profit where people bought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Fruits</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the most, with approx.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31</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thousands</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unit sold. Highlight the health benefits of fruits during campaigns and align marketing with local preferences.</a:t>
            </a:r>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r>
              <a:rPr lang="en-IN" sz="1800" dirty="0">
                <a:solidFill>
                  <a:schemeClr val="accent1"/>
                </a:solidFill>
                <a:latin typeface="Poppins" panose="00000500000000000000"/>
                <a:ea typeface="Poppins" panose="00000500000000000000"/>
                <a:cs typeface="Poppins" panose="00000500000000000000"/>
                <a:sym typeface="Poppins" panose="00000500000000000000"/>
              </a:rPr>
              <a:t>The second most purchased item, after Cosmetics in Europe is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Baby</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Food</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This insight tells us that majority of people of Europe are newlywed couples. Thus you can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promote</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products</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related</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to</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new</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born</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babies</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to these people.</a:t>
            </a:r>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p:txBody>
      </p:sp>
      <p:sp>
        <p:nvSpPr>
          <p:cNvPr id="11" name="Google Shape;198;p2"/>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2/06/2024</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Summary</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p:cNvSpPr txBox="1"/>
          <p:nvPr/>
        </p:nvSpPr>
        <p:spPr>
          <a:xfrm>
            <a:off x="867232" y="1556524"/>
            <a:ext cx="10114905" cy="4801314"/>
          </a:xfrm>
          <a:prstGeom prst="rect">
            <a:avLst/>
          </a:prstGeom>
          <a:noFill/>
        </p:spPr>
        <p:txBody>
          <a:bodyPr wrap="square">
            <a:spAutoFit/>
          </a:bodyPr>
          <a:lstStyle/>
          <a:p>
            <a:pPr marL="342900" indent="-342900">
              <a:buFont typeface="Arial" panose="020B0604020202020204" pitchFamily="34" charset="0"/>
              <a:buChar char="•"/>
            </a:pP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Fruits</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has generated the least profit of all item types which is only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$120.50</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thousands. It is advisable to understand the customer needs, adjust the price and analyse the local preference. </a:t>
            </a:r>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a:p>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North</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America</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Region has generated the least profit by selling only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Personal</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Care</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and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Household</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Items</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through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Offline</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Channel. Try to promote products other than both these item types through Online Channel by giving some discounts. Do some survey to find local people’s preferences.</a:t>
            </a:r>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a:p>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Meat</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is the least sold item type with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11</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thousands</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units sold in Australia and Oceania and Sub-Saharan Africa Region using only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Online</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Channel. Consider selling different kinds of meat products and adjust the prices.</a:t>
            </a:r>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a:p>
            <a:pPr marL="342900" indent="-342900">
              <a:buFont typeface="Arial" panose="020B0604020202020204" pitchFamily="34" charset="0"/>
              <a:buChar char="•"/>
            </a:pP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Household</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Items</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and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Cosmetic</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Products</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are sold the most through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Offline</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and </a:t>
            </a:r>
            <a:r>
              <a:rPr lang="en-IN" sz="18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Online</a:t>
            </a:r>
            <a:r>
              <a:rPr lang="en-IN" sz="1800" dirty="0">
                <a:solidFill>
                  <a:schemeClr val="accent1"/>
                </a:solidFill>
                <a:latin typeface="Poppins" panose="00000500000000000000"/>
                <a:ea typeface="Poppins" panose="00000500000000000000"/>
                <a:cs typeface="Poppins" panose="00000500000000000000"/>
                <a:sym typeface="Poppins" panose="00000500000000000000"/>
              </a:rPr>
              <a:t> Channels respectively. Enhance physical stores with attractive displays and promotions for Household Items. Run targeted ads and make the website more user friendly for Cosmetic products.</a:t>
            </a:r>
            <a:endParaRPr lang="en-IN" sz="1800" dirty="0">
              <a:solidFill>
                <a:schemeClr val="accent1"/>
              </a:solidFill>
              <a:latin typeface="Poppins" panose="00000500000000000000"/>
              <a:ea typeface="Poppins" panose="00000500000000000000"/>
              <a:cs typeface="Poppins" panose="00000500000000000000"/>
              <a:sym typeface="Poppins" panose="00000500000000000000"/>
            </a:endParaRPr>
          </a:p>
        </p:txBody>
      </p:sp>
      <p:sp>
        <p:nvSpPr>
          <p:cNvPr id="11" name="Google Shape;198;p2"/>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t>2/06/2024</a:t>
            </a:r>
            <a:endParaRPr lang="en-I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2634979" y="204565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panose="020B0604020202020204"/>
              <a:buNone/>
            </a:pPr>
            <a:r>
              <a:rPr lang="en-US" sz="8000">
                <a:latin typeface="Algerian" panose="04020705040A02060702" charset="0"/>
                <a:cs typeface="Algerian" panose="04020705040A02060702" charset="0"/>
              </a:rPr>
              <a:t>Thank you</a:t>
            </a:r>
            <a:endParaRPr lang="en-US" sz="8000">
              <a:latin typeface="Algerian" panose="04020705040A02060702" charset="0"/>
              <a:cs typeface="Algerian" panose="04020705040A0206070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94665" y="773430"/>
            <a:ext cx="10972800" cy="582613"/>
          </a:xfrm>
        </p:spPr>
        <p:txBody>
          <a:bodyPr/>
          <a:p>
            <a:r>
              <a:rPr lang="en-IN" altLang="en-US" sz="4800"/>
              <a:t>Objectives</a:t>
            </a:r>
            <a:endParaRPr lang="en-IN" altLang="en-US" sz="4800"/>
          </a:p>
        </p:txBody>
      </p:sp>
      <p:sp>
        <p:nvSpPr>
          <p:cNvPr id="3" name="Content Placeholder 2"/>
          <p:cNvSpPr>
            <a:spLocks noGrp="1"/>
          </p:cNvSpPr>
          <p:nvPr>
            <p:ph idx="1"/>
          </p:nvPr>
        </p:nvSpPr>
        <p:spPr>
          <a:xfrm>
            <a:off x="494665" y="1905000"/>
            <a:ext cx="10972800" cy="4953000"/>
          </a:xfrm>
        </p:spPr>
        <p:txBody>
          <a:bodyPr/>
          <a:p>
            <a:r>
              <a:rPr lang="en-US" sz="2400"/>
              <a:t> Gather Amazon sales data.</a:t>
            </a:r>
            <a:endParaRPr lang="en-US" sz="2400"/>
          </a:p>
          <a:p>
            <a:r>
              <a:rPr lang="en-US" sz="2400"/>
              <a:t> Prepare the data for analysis.</a:t>
            </a:r>
            <a:endParaRPr lang="en-US" sz="2400"/>
          </a:p>
          <a:p>
            <a:r>
              <a:rPr lang="en-US" sz="2400"/>
              <a:t>Gain initial insights and understand data distribution.</a:t>
            </a:r>
            <a:endParaRPr lang="en-US" sz="2400"/>
          </a:p>
          <a:p>
            <a:r>
              <a:rPr lang="en-US" sz="2400"/>
              <a:t> Identify sales trends over time.</a:t>
            </a:r>
            <a:endParaRPr lang="en-US" sz="2400"/>
          </a:p>
          <a:p>
            <a:r>
              <a:rPr lang="en-US" sz="2400"/>
              <a:t> Understand customer purchasing behavior.</a:t>
            </a:r>
            <a:endParaRPr lang="en-US" sz="2400"/>
          </a:p>
          <a:p>
            <a:r>
              <a:rPr lang="en-US" sz="2400"/>
              <a:t> Build models to predict future sales and customer behavior.</a:t>
            </a:r>
            <a:endParaRPr lang="en-US" sz="2400"/>
          </a:p>
          <a:p>
            <a:r>
              <a:rPr lang="en-US" sz="2400"/>
              <a:t>Develop a recommendation system to suggest products to customers.</a:t>
            </a:r>
            <a:endParaRPr lang="en-US" sz="2400"/>
          </a:p>
          <a:p>
            <a:r>
              <a:rPr lang="en-US" sz="2400"/>
              <a:t>Present findings in a clear and actionable manner.</a:t>
            </a:r>
            <a:endParaRPr lang="en-US" sz="2400"/>
          </a:p>
        </p:txBody>
      </p:sp>
      <p:sp>
        <p:nvSpPr>
          <p:cNvPr id="4" name="Slide Number Placeholder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t>The Process</a:t>
            </a:r>
            <a:endParaRPr dirty="0"/>
          </a:p>
        </p:txBody>
      </p:sp>
      <p:sp>
        <p:nvSpPr>
          <p:cNvPr id="20" name="Google Shape;196;p2"/>
          <p:cNvSpPr txBox="1"/>
          <p:nvPr/>
        </p:nvSpPr>
        <p:spPr>
          <a:xfrm>
            <a:off x="1167491" y="4203766"/>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Collection</a:t>
            </a: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Cleaning</a:t>
            </a: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Analysis</a:t>
            </a: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Insights</a:t>
            </a: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Summary</a:t>
            </a:r>
            <a:endParaRPr lang="en-US" sz="2400" b="0" dirty="0">
              <a:solidFill>
                <a:schemeClr val="accent1">
                  <a:lumMod val="75000"/>
                </a:schemeClr>
              </a:solidFill>
              <a:latin typeface="Poppins" panose="00000500000000000000" pitchFamily="2" charset="0"/>
              <a:cs typeface="Poppins" panose="00000500000000000000" pitchFamily="2" charset="0"/>
            </a:endParaRPr>
          </a:p>
        </p:txBody>
      </p:sp>
      <p:sp>
        <p:nvSpPr>
          <p:cNvPr id="10" name="Google Shape;198;p2"/>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2/06/2024</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Data Collection</a:t>
            </a:r>
            <a:endParaRPr dirty="0">
              <a:solidFill>
                <a:schemeClr val="tx1"/>
              </a:solidFill>
            </a:endParaRPr>
          </a:p>
        </p:txBody>
      </p:sp>
      <p:sp>
        <p:nvSpPr>
          <p:cNvPr id="10" name="TextBox 9"/>
          <p:cNvSpPr txBox="1"/>
          <p:nvPr/>
        </p:nvSpPr>
        <p:spPr>
          <a:xfrm>
            <a:off x="1167491" y="1924060"/>
            <a:ext cx="9045058" cy="2308324"/>
          </a:xfrm>
          <a:prstGeom prst="rect">
            <a:avLst/>
          </a:prstGeom>
          <a:noFill/>
        </p:spPr>
        <p:txBody>
          <a:bodyPr wrap="square" rtlCol="0">
            <a:spAutoFit/>
          </a:bodyPr>
          <a:lstStyle/>
          <a:p>
            <a:r>
              <a:rPr lang="en-IN" sz="2400" dirty="0">
                <a:solidFill>
                  <a:schemeClr val="accent1"/>
                </a:solidFill>
                <a:latin typeface="Poppins" panose="00000500000000000000"/>
                <a:ea typeface="Poppins" panose="00000500000000000000"/>
                <a:cs typeface="Poppins" panose="00000500000000000000"/>
                <a:sym typeface="Poppins" panose="00000500000000000000"/>
              </a:rPr>
              <a:t>The Data has been collected in the form of a CSV file named “</a:t>
            </a:r>
            <a:r>
              <a:rPr lang="en-IN" sz="24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Amazon</a:t>
            </a:r>
            <a:r>
              <a:rPr lang="en-IN" sz="2400" dirty="0">
                <a:solidFill>
                  <a:schemeClr val="accent1"/>
                </a:solidFill>
                <a:latin typeface="Poppins" panose="00000500000000000000"/>
                <a:ea typeface="Poppins" panose="00000500000000000000"/>
                <a:cs typeface="Poppins" panose="00000500000000000000"/>
                <a:sym typeface="Poppins" panose="00000500000000000000"/>
              </a:rPr>
              <a:t> </a:t>
            </a:r>
            <a:r>
              <a:rPr lang="en-IN" sz="24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Sales</a:t>
            </a:r>
            <a:r>
              <a:rPr lang="en-IN" sz="2400" dirty="0">
                <a:solidFill>
                  <a:schemeClr val="accent1"/>
                </a:solidFill>
                <a:latin typeface="Poppins" panose="00000500000000000000"/>
                <a:ea typeface="Poppins" panose="00000500000000000000"/>
                <a:cs typeface="Poppins" panose="00000500000000000000"/>
                <a:sym typeface="Poppins" panose="00000500000000000000"/>
              </a:rPr>
              <a:t> </a:t>
            </a:r>
            <a:r>
              <a:rPr lang="en-IN" sz="24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Data.csv</a:t>
            </a:r>
            <a:r>
              <a:rPr lang="en-IN" sz="2400" dirty="0">
                <a:solidFill>
                  <a:schemeClr val="accent1"/>
                </a:solidFill>
                <a:latin typeface="Poppins" panose="00000500000000000000"/>
                <a:ea typeface="Poppins" panose="00000500000000000000"/>
                <a:cs typeface="Poppins" panose="00000500000000000000"/>
                <a:sym typeface="Poppins" panose="00000500000000000000"/>
              </a:rPr>
              <a:t>”. </a:t>
            </a:r>
            <a:endParaRPr lang="en-IN" sz="2400" dirty="0">
              <a:solidFill>
                <a:schemeClr val="accent1"/>
              </a:solidFill>
              <a:latin typeface="Poppins" panose="00000500000000000000"/>
              <a:ea typeface="Poppins" panose="00000500000000000000"/>
              <a:cs typeface="Poppins" panose="00000500000000000000"/>
              <a:sym typeface="Poppins" panose="00000500000000000000"/>
            </a:endParaRPr>
          </a:p>
          <a:p>
            <a:endParaRPr lang="en-IN" sz="2400" dirty="0">
              <a:solidFill>
                <a:schemeClr val="accent1"/>
              </a:solidFill>
              <a:latin typeface="Poppins" panose="00000500000000000000"/>
              <a:ea typeface="Poppins" panose="00000500000000000000"/>
              <a:cs typeface="Poppins" panose="00000500000000000000"/>
              <a:sym typeface="Poppins" panose="00000500000000000000"/>
            </a:endParaRPr>
          </a:p>
          <a:p>
            <a:r>
              <a:rPr lang="en-IN" sz="2400" dirty="0">
                <a:solidFill>
                  <a:schemeClr val="accent1"/>
                </a:solidFill>
                <a:latin typeface="Poppins" panose="00000500000000000000"/>
                <a:ea typeface="Poppins" panose="00000500000000000000"/>
                <a:cs typeface="Poppins" panose="00000500000000000000"/>
                <a:sym typeface="Poppins" panose="00000500000000000000"/>
              </a:rPr>
              <a:t>The CSV file has the data of sales of products during the timespan of </a:t>
            </a:r>
            <a:r>
              <a:rPr lang="en-IN" sz="24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2010</a:t>
            </a:r>
            <a:r>
              <a:rPr lang="en-IN" sz="2400" dirty="0">
                <a:solidFill>
                  <a:schemeClr val="accent1"/>
                </a:solidFill>
                <a:latin typeface="Poppins" panose="00000500000000000000"/>
                <a:ea typeface="Poppins" panose="00000500000000000000"/>
                <a:cs typeface="Poppins" panose="00000500000000000000"/>
                <a:sym typeface="Poppins" panose="00000500000000000000"/>
              </a:rPr>
              <a:t> and </a:t>
            </a:r>
            <a:r>
              <a:rPr lang="en-IN" sz="2400" b="1" dirty="0">
                <a:solidFill>
                  <a:schemeClr val="tx1">
                    <a:lumMod val="95000"/>
                    <a:lumOff val="5000"/>
                  </a:schemeClr>
                </a:solidFill>
                <a:latin typeface="Poppins" panose="00000500000000000000"/>
                <a:ea typeface="Poppins" panose="00000500000000000000"/>
                <a:cs typeface="Poppins" panose="00000500000000000000"/>
                <a:sym typeface="Poppins" panose="00000500000000000000"/>
              </a:rPr>
              <a:t>2017</a:t>
            </a:r>
            <a:r>
              <a:rPr lang="en-IN" sz="2400" dirty="0">
                <a:solidFill>
                  <a:schemeClr val="accent1"/>
                </a:solidFill>
                <a:latin typeface="Poppins" panose="00000500000000000000"/>
                <a:ea typeface="Poppins" panose="00000500000000000000"/>
                <a:cs typeface="Poppins" panose="00000500000000000000"/>
                <a:sym typeface="Poppins" panose="00000500000000000000"/>
              </a:rPr>
              <a:t>. </a:t>
            </a:r>
            <a:endParaRPr lang="en-IN" sz="2400" dirty="0">
              <a:solidFill>
                <a:schemeClr val="accent1"/>
              </a:solidFill>
              <a:latin typeface="Poppins" panose="00000500000000000000"/>
              <a:ea typeface="Poppins" panose="00000500000000000000"/>
              <a:cs typeface="Poppins" panose="00000500000000000000"/>
              <a:sym typeface="Poppins" panose="00000500000000000000"/>
            </a:endParaRPr>
          </a:p>
          <a:p>
            <a:endParaRPr lang="en-IN" sz="2400" dirty="0">
              <a:solidFill>
                <a:schemeClr val="accent1"/>
              </a:solidFill>
              <a:latin typeface="Poppins" panose="00000500000000000000"/>
              <a:cs typeface="Poppins" panose="00000500000000000000"/>
              <a:sym typeface="Poppins" panose="00000500000000000000"/>
            </a:endParaRPr>
          </a:p>
        </p:txBody>
      </p:sp>
      <p:sp>
        <p:nvSpPr>
          <p:cNvPr id="11" name="Google Shape;198;p2"/>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2/06/2024</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Data Cleaning</a:t>
            </a:r>
            <a:endParaRPr dirty="0">
              <a:solidFill>
                <a:schemeClr val="tx1"/>
              </a:solidFill>
            </a:endParaRPr>
          </a:p>
        </p:txBody>
      </p:sp>
      <p:sp>
        <p:nvSpPr>
          <p:cNvPr id="10" name="TextBox 9"/>
          <p:cNvSpPr txBox="1"/>
          <p:nvPr/>
        </p:nvSpPr>
        <p:spPr>
          <a:xfrm>
            <a:off x="1167491" y="1721846"/>
            <a:ext cx="9779182" cy="3785652"/>
          </a:xfrm>
          <a:prstGeom prst="rect">
            <a:avLst/>
          </a:prstGeom>
          <a:noFill/>
        </p:spPr>
        <p:txBody>
          <a:bodyPr wrap="square" rtlCol="0">
            <a:spAutoFit/>
          </a:bodyPr>
          <a:lstStyle/>
          <a:p>
            <a:r>
              <a:rPr lang="en-IN" sz="2400" dirty="0">
                <a:solidFill>
                  <a:schemeClr val="accent1"/>
                </a:solidFill>
                <a:latin typeface="Poppins" panose="00000500000000000000"/>
                <a:ea typeface="Poppins" panose="00000500000000000000"/>
                <a:cs typeface="Poppins" panose="00000500000000000000"/>
                <a:sym typeface="Poppins" panose="00000500000000000000"/>
              </a:rPr>
              <a:t>There were no Null values or blank fields</a:t>
            </a:r>
            <a:endParaRPr lang="en-IN" sz="2400" dirty="0">
              <a:solidFill>
                <a:schemeClr val="accent1"/>
              </a:solidFill>
              <a:latin typeface="Poppins" panose="00000500000000000000"/>
              <a:ea typeface="Poppins" panose="00000500000000000000"/>
              <a:cs typeface="Poppins" panose="00000500000000000000"/>
              <a:sym typeface="Poppins" panose="00000500000000000000"/>
            </a:endParaRPr>
          </a:p>
          <a:p>
            <a:endParaRPr lang="en-IN" sz="2400" dirty="0">
              <a:solidFill>
                <a:schemeClr val="accent1"/>
              </a:solidFill>
              <a:latin typeface="Poppins" panose="00000500000000000000"/>
              <a:cs typeface="Poppins" panose="00000500000000000000"/>
              <a:sym typeface="Poppins" panose="00000500000000000000"/>
            </a:endParaRPr>
          </a:p>
          <a:p>
            <a:r>
              <a:rPr lang="en-IN" sz="2400" dirty="0">
                <a:solidFill>
                  <a:schemeClr val="accent1"/>
                </a:solidFill>
                <a:latin typeface="Poppins" panose="00000500000000000000"/>
                <a:cs typeface="Poppins" panose="00000500000000000000"/>
                <a:sym typeface="Poppins" panose="00000500000000000000"/>
              </a:rPr>
              <a:t>Some values in ‘</a:t>
            </a:r>
            <a:r>
              <a:rPr lang="en-IN" sz="2400" b="1" dirty="0">
                <a:solidFill>
                  <a:schemeClr val="tx1">
                    <a:lumMod val="95000"/>
                    <a:lumOff val="5000"/>
                  </a:schemeClr>
                </a:solidFill>
                <a:latin typeface="Poppins" panose="00000500000000000000"/>
                <a:cs typeface="Poppins" panose="00000500000000000000"/>
                <a:sym typeface="Poppins" panose="00000500000000000000"/>
              </a:rPr>
              <a:t>Order</a:t>
            </a:r>
            <a:r>
              <a:rPr lang="en-IN" sz="2400" dirty="0">
                <a:solidFill>
                  <a:schemeClr val="accent1"/>
                </a:solidFill>
                <a:latin typeface="Poppins" panose="00000500000000000000"/>
                <a:cs typeface="Poppins" panose="00000500000000000000"/>
                <a:sym typeface="Poppins" panose="00000500000000000000"/>
              </a:rPr>
              <a:t> </a:t>
            </a:r>
            <a:r>
              <a:rPr lang="en-IN" sz="2400" b="1" dirty="0">
                <a:solidFill>
                  <a:schemeClr val="tx1">
                    <a:lumMod val="95000"/>
                    <a:lumOff val="5000"/>
                  </a:schemeClr>
                </a:solidFill>
                <a:latin typeface="Poppins" panose="00000500000000000000"/>
                <a:cs typeface="Poppins" panose="00000500000000000000"/>
                <a:sym typeface="Poppins" panose="00000500000000000000"/>
              </a:rPr>
              <a:t>Date</a:t>
            </a:r>
            <a:r>
              <a:rPr lang="en-IN" sz="2400" dirty="0">
                <a:solidFill>
                  <a:schemeClr val="accent1"/>
                </a:solidFill>
                <a:latin typeface="Poppins" panose="00000500000000000000"/>
                <a:cs typeface="Poppins" panose="00000500000000000000"/>
                <a:sym typeface="Poppins" panose="00000500000000000000"/>
              </a:rPr>
              <a:t>’ and ‘</a:t>
            </a:r>
            <a:r>
              <a:rPr lang="en-IN" sz="2400" b="1" dirty="0">
                <a:solidFill>
                  <a:schemeClr val="tx1">
                    <a:lumMod val="95000"/>
                    <a:lumOff val="5000"/>
                  </a:schemeClr>
                </a:solidFill>
                <a:latin typeface="Poppins" panose="00000500000000000000"/>
                <a:cs typeface="Poppins" panose="00000500000000000000"/>
                <a:sym typeface="Poppins" panose="00000500000000000000"/>
              </a:rPr>
              <a:t>Ship</a:t>
            </a:r>
            <a:r>
              <a:rPr lang="en-IN" sz="2400" dirty="0">
                <a:solidFill>
                  <a:schemeClr val="accent1"/>
                </a:solidFill>
                <a:latin typeface="Poppins" panose="00000500000000000000"/>
                <a:cs typeface="Poppins" panose="00000500000000000000"/>
                <a:sym typeface="Poppins" panose="00000500000000000000"/>
              </a:rPr>
              <a:t> </a:t>
            </a:r>
            <a:r>
              <a:rPr lang="en-IN" sz="2400" b="1" dirty="0">
                <a:solidFill>
                  <a:schemeClr val="tx1">
                    <a:lumMod val="95000"/>
                    <a:lumOff val="5000"/>
                  </a:schemeClr>
                </a:solidFill>
                <a:latin typeface="Poppins" panose="00000500000000000000"/>
                <a:cs typeface="Poppins" panose="00000500000000000000"/>
                <a:sym typeface="Poppins" panose="00000500000000000000"/>
              </a:rPr>
              <a:t>Date</a:t>
            </a:r>
            <a:r>
              <a:rPr lang="en-IN" sz="2400" dirty="0">
                <a:solidFill>
                  <a:schemeClr val="accent1"/>
                </a:solidFill>
                <a:latin typeface="Poppins" panose="00000500000000000000"/>
                <a:cs typeface="Poppins" panose="00000500000000000000"/>
                <a:sym typeface="Poppins" panose="00000500000000000000"/>
              </a:rPr>
              <a:t>’ columns are in String datatype. So we converted them to </a:t>
            </a:r>
            <a:r>
              <a:rPr lang="en-IN" sz="2400" b="1" dirty="0">
                <a:solidFill>
                  <a:schemeClr val="tx1">
                    <a:lumMod val="95000"/>
                    <a:lumOff val="5000"/>
                  </a:schemeClr>
                </a:solidFill>
                <a:latin typeface="Poppins" panose="00000500000000000000"/>
                <a:cs typeface="Poppins" panose="00000500000000000000"/>
                <a:sym typeface="Poppins" panose="00000500000000000000"/>
              </a:rPr>
              <a:t>datetime</a:t>
            </a:r>
            <a:r>
              <a:rPr lang="en-IN" sz="2400" dirty="0">
                <a:solidFill>
                  <a:schemeClr val="accent1"/>
                </a:solidFill>
                <a:latin typeface="Poppins" panose="00000500000000000000"/>
                <a:cs typeface="Poppins" panose="00000500000000000000"/>
                <a:sym typeface="Poppins" panose="00000500000000000000"/>
              </a:rPr>
              <a:t> datatype using </a:t>
            </a:r>
            <a:r>
              <a:rPr lang="en-IN" sz="2400" b="1" dirty="0">
                <a:solidFill>
                  <a:schemeClr val="tx1">
                    <a:lumMod val="95000"/>
                    <a:lumOff val="5000"/>
                  </a:schemeClr>
                </a:solidFill>
                <a:latin typeface="Poppins" panose="00000500000000000000"/>
                <a:cs typeface="Poppins" panose="00000500000000000000"/>
                <a:sym typeface="Poppins" panose="00000500000000000000"/>
              </a:rPr>
              <a:t>Python</a:t>
            </a:r>
            <a:endParaRPr lang="en-IN" sz="2400" b="1" dirty="0">
              <a:solidFill>
                <a:schemeClr val="tx1">
                  <a:lumMod val="95000"/>
                  <a:lumOff val="5000"/>
                </a:schemeClr>
              </a:solidFill>
              <a:latin typeface="Poppins" panose="00000500000000000000"/>
              <a:cs typeface="Poppins" panose="00000500000000000000"/>
              <a:sym typeface="Poppins" panose="00000500000000000000"/>
            </a:endParaRPr>
          </a:p>
          <a:p>
            <a:endParaRPr lang="en-IN" sz="2400" dirty="0">
              <a:solidFill>
                <a:schemeClr val="accent1"/>
              </a:solidFill>
              <a:latin typeface="Poppins" panose="00000500000000000000"/>
              <a:cs typeface="Poppins" panose="00000500000000000000"/>
              <a:sym typeface="Poppins" panose="00000500000000000000"/>
            </a:endParaRPr>
          </a:p>
          <a:p>
            <a:r>
              <a:rPr lang="en-IN" sz="2400" dirty="0">
                <a:solidFill>
                  <a:schemeClr val="accent1"/>
                </a:solidFill>
                <a:latin typeface="Poppins" panose="00000500000000000000"/>
                <a:cs typeface="Poppins" panose="00000500000000000000"/>
                <a:sym typeface="Poppins" panose="00000500000000000000"/>
              </a:rPr>
              <a:t>Most of the values in ‘</a:t>
            </a:r>
            <a:r>
              <a:rPr lang="en-IN" sz="2400" b="1" dirty="0">
                <a:solidFill>
                  <a:schemeClr val="tx1">
                    <a:lumMod val="95000"/>
                    <a:lumOff val="5000"/>
                  </a:schemeClr>
                </a:solidFill>
                <a:latin typeface="Poppins" panose="00000500000000000000"/>
                <a:cs typeface="Poppins" panose="00000500000000000000"/>
                <a:sym typeface="Poppins" panose="00000500000000000000"/>
              </a:rPr>
              <a:t>Total</a:t>
            </a:r>
            <a:r>
              <a:rPr lang="en-IN" sz="2400" dirty="0">
                <a:solidFill>
                  <a:schemeClr val="accent1"/>
                </a:solidFill>
                <a:latin typeface="Poppins" panose="00000500000000000000"/>
                <a:cs typeface="Poppins" panose="00000500000000000000"/>
                <a:sym typeface="Poppins" panose="00000500000000000000"/>
              </a:rPr>
              <a:t> </a:t>
            </a:r>
            <a:r>
              <a:rPr lang="en-IN" sz="2400" b="1" dirty="0">
                <a:solidFill>
                  <a:schemeClr val="tx1">
                    <a:lumMod val="95000"/>
                    <a:lumOff val="5000"/>
                  </a:schemeClr>
                </a:solidFill>
                <a:latin typeface="Poppins" panose="00000500000000000000"/>
                <a:cs typeface="Poppins" panose="00000500000000000000"/>
                <a:sym typeface="Poppins" panose="00000500000000000000"/>
              </a:rPr>
              <a:t>Revenue</a:t>
            </a:r>
            <a:r>
              <a:rPr lang="en-IN" sz="2400" dirty="0">
                <a:solidFill>
                  <a:schemeClr val="accent1"/>
                </a:solidFill>
                <a:latin typeface="Poppins" panose="00000500000000000000"/>
                <a:cs typeface="Poppins" panose="00000500000000000000"/>
                <a:sym typeface="Poppins" panose="00000500000000000000"/>
              </a:rPr>
              <a:t>’, ‘</a:t>
            </a:r>
            <a:r>
              <a:rPr lang="en-IN" sz="2400" b="1" dirty="0">
                <a:solidFill>
                  <a:schemeClr val="tx1">
                    <a:lumMod val="95000"/>
                    <a:lumOff val="5000"/>
                  </a:schemeClr>
                </a:solidFill>
                <a:latin typeface="Poppins" panose="00000500000000000000"/>
                <a:cs typeface="Poppins" panose="00000500000000000000"/>
                <a:sym typeface="Poppins" panose="00000500000000000000"/>
              </a:rPr>
              <a:t>Total</a:t>
            </a:r>
            <a:r>
              <a:rPr lang="en-IN" sz="2400" dirty="0">
                <a:solidFill>
                  <a:schemeClr val="accent1"/>
                </a:solidFill>
                <a:latin typeface="Poppins" panose="00000500000000000000"/>
                <a:cs typeface="Poppins" panose="00000500000000000000"/>
                <a:sym typeface="Poppins" panose="00000500000000000000"/>
              </a:rPr>
              <a:t> </a:t>
            </a:r>
            <a:r>
              <a:rPr lang="en-IN" sz="2400" b="1" dirty="0">
                <a:solidFill>
                  <a:schemeClr val="tx1">
                    <a:lumMod val="95000"/>
                    <a:lumOff val="5000"/>
                  </a:schemeClr>
                </a:solidFill>
                <a:latin typeface="Poppins" panose="00000500000000000000"/>
                <a:cs typeface="Poppins" panose="00000500000000000000"/>
                <a:sym typeface="Poppins" panose="00000500000000000000"/>
              </a:rPr>
              <a:t>Cost</a:t>
            </a:r>
            <a:r>
              <a:rPr lang="en-IN" sz="2400" dirty="0">
                <a:solidFill>
                  <a:schemeClr val="accent1"/>
                </a:solidFill>
                <a:latin typeface="Poppins" panose="00000500000000000000"/>
                <a:cs typeface="Poppins" panose="00000500000000000000"/>
                <a:sym typeface="Poppins" panose="00000500000000000000"/>
              </a:rPr>
              <a:t>’ and ‘</a:t>
            </a:r>
            <a:r>
              <a:rPr lang="en-IN" sz="2400" b="1" dirty="0">
                <a:solidFill>
                  <a:schemeClr val="tx1">
                    <a:lumMod val="95000"/>
                    <a:lumOff val="5000"/>
                  </a:schemeClr>
                </a:solidFill>
                <a:latin typeface="Poppins" panose="00000500000000000000"/>
                <a:cs typeface="Poppins" panose="00000500000000000000"/>
                <a:sym typeface="Poppins" panose="00000500000000000000"/>
              </a:rPr>
              <a:t>Total</a:t>
            </a:r>
            <a:r>
              <a:rPr lang="en-IN" sz="2400" dirty="0">
                <a:solidFill>
                  <a:schemeClr val="accent1"/>
                </a:solidFill>
                <a:latin typeface="Poppins" panose="00000500000000000000"/>
                <a:cs typeface="Poppins" panose="00000500000000000000"/>
                <a:sym typeface="Poppins" panose="00000500000000000000"/>
              </a:rPr>
              <a:t> </a:t>
            </a:r>
            <a:r>
              <a:rPr lang="en-IN" sz="2400" b="1" dirty="0">
                <a:solidFill>
                  <a:schemeClr val="tx1">
                    <a:lumMod val="95000"/>
                    <a:lumOff val="5000"/>
                  </a:schemeClr>
                </a:solidFill>
                <a:latin typeface="Poppins" panose="00000500000000000000"/>
                <a:cs typeface="Poppins" panose="00000500000000000000"/>
                <a:sym typeface="Poppins" panose="00000500000000000000"/>
              </a:rPr>
              <a:t>Profit</a:t>
            </a:r>
            <a:r>
              <a:rPr lang="en-IN" sz="2400" dirty="0">
                <a:solidFill>
                  <a:schemeClr val="accent1"/>
                </a:solidFill>
                <a:latin typeface="Poppins" panose="00000500000000000000"/>
                <a:cs typeface="Poppins" panose="00000500000000000000"/>
                <a:sym typeface="Poppins" panose="00000500000000000000"/>
              </a:rPr>
              <a:t>’ columns are written with two decimal places, so we make sure that each value in these columns have </a:t>
            </a:r>
            <a:r>
              <a:rPr lang="en-IN" sz="2400" b="1" dirty="0">
                <a:solidFill>
                  <a:schemeClr val="tx1">
                    <a:lumMod val="95000"/>
                    <a:lumOff val="5000"/>
                  </a:schemeClr>
                </a:solidFill>
                <a:latin typeface="Poppins" panose="00000500000000000000"/>
                <a:cs typeface="Poppins" panose="00000500000000000000"/>
                <a:sym typeface="Poppins" panose="00000500000000000000"/>
              </a:rPr>
              <a:t>two</a:t>
            </a:r>
            <a:r>
              <a:rPr lang="en-IN" sz="2400" dirty="0">
                <a:solidFill>
                  <a:schemeClr val="accent1"/>
                </a:solidFill>
                <a:latin typeface="Poppins" panose="00000500000000000000"/>
                <a:cs typeface="Poppins" panose="00000500000000000000"/>
                <a:sym typeface="Poppins" panose="00000500000000000000"/>
              </a:rPr>
              <a:t> </a:t>
            </a:r>
            <a:r>
              <a:rPr lang="en-IN" sz="2400" b="1" dirty="0">
                <a:solidFill>
                  <a:schemeClr val="tx1">
                    <a:lumMod val="95000"/>
                    <a:lumOff val="5000"/>
                  </a:schemeClr>
                </a:solidFill>
                <a:latin typeface="Poppins" panose="00000500000000000000"/>
                <a:cs typeface="Poppins" panose="00000500000000000000"/>
                <a:sym typeface="Poppins" panose="00000500000000000000"/>
              </a:rPr>
              <a:t>decimal</a:t>
            </a:r>
            <a:r>
              <a:rPr lang="en-IN" sz="2400" dirty="0">
                <a:solidFill>
                  <a:schemeClr val="accent1"/>
                </a:solidFill>
                <a:latin typeface="Poppins" panose="00000500000000000000"/>
                <a:cs typeface="Poppins" panose="00000500000000000000"/>
                <a:sym typeface="Poppins" panose="00000500000000000000"/>
              </a:rPr>
              <a:t> </a:t>
            </a:r>
            <a:r>
              <a:rPr lang="en-IN" sz="2400" b="1" dirty="0">
                <a:solidFill>
                  <a:schemeClr val="tx1">
                    <a:lumMod val="95000"/>
                    <a:lumOff val="5000"/>
                  </a:schemeClr>
                </a:solidFill>
                <a:latin typeface="Poppins" panose="00000500000000000000"/>
                <a:cs typeface="Poppins" panose="00000500000000000000"/>
                <a:sym typeface="Poppins" panose="00000500000000000000"/>
              </a:rPr>
              <a:t>places</a:t>
            </a:r>
            <a:r>
              <a:rPr lang="en-IN" sz="2400" dirty="0">
                <a:solidFill>
                  <a:schemeClr val="accent1"/>
                </a:solidFill>
                <a:latin typeface="Poppins" panose="00000500000000000000"/>
                <a:cs typeface="Poppins" panose="00000500000000000000"/>
                <a:sym typeface="Poppins" panose="00000500000000000000"/>
              </a:rPr>
              <a:t> by using </a:t>
            </a:r>
            <a:r>
              <a:rPr lang="en-IN" sz="2400" b="1" dirty="0">
                <a:solidFill>
                  <a:schemeClr val="tx1">
                    <a:lumMod val="95000"/>
                    <a:lumOff val="5000"/>
                  </a:schemeClr>
                </a:solidFill>
                <a:latin typeface="Poppins" panose="00000500000000000000"/>
                <a:cs typeface="Poppins" panose="00000500000000000000"/>
                <a:sym typeface="Poppins" panose="00000500000000000000"/>
              </a:rPr>
              <a:t>Excel</a:t>
            </a:r>
            <a:endParaRPr lang="en-IN" sz="2400" b="1" dirty="0">
              <a:solidFill>
                <a:schemeClr val="tx1">
                  <a:lumMod val="95000"/>
                  <a:lumOff val="5000"/>
                </a:schemeClr>
              </a:solidFill>
              <a:latin typeface="Poppins" panose="00000500000000000000"/>
              <a:cs typeface="Poppins" panose="00000500000000000000"/>
              <a:sym typeface="Poppins" panose="00000500000000000000"/>
            </a:endParaRPr>
          </a:p>
        </p:txBody>
      </p:sp>
      <p:sp>
        <p:nvSpPr>
          <p:cNvPr id="11" name="Google Shape;198;p2"/>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2/06/2024</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Data Analysis</a:t>
            </a:r>
            <a:endParaRPr dirty="0">
              <a:solidFill>
                <a:schemeClr val="tx1"/>
              </a:solidFill>
            </a:endParaRPr>
          </a:p>
        </p:txBody>
      </p:sp>
      <p:sp>
        <p:nvSpPr>
          <p:cNvPr id="18" name="Google Shape;196;p2"/>
          <p:cNvSpPr txBox="1"/>
          <p:nvPr/>
        </p:nvSpPr>
        <p:spPr>
          <a:xfrm>
            <a:off x="8043722" y="1739322"/>
            <a:ext cx="2719563"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a:solidFill>
                  <a:schemeClr val="tx1"/>
                </a:solidFill>
                <a:latin typeface="+mn-lt"/>
                <a:cs typeface="Poppins" panose="00000500000000000000" pitchFamily="2" charset="0"/>
              </a:rPr>
              <a:t>Total Sales by Year</a:t>
            </a:r>
            <a:endParaRPr lang="en-US" sz="1800" dirty="0">
              <a:solidFill>
                <a:schemeClr val="tx1"/>
              </a:solidFill>
              <a:latin typeface="+mn-lt"/>
              <a:cs typeface="Poppins" panose="00000500000000000000" pitchFamily="2" charset="0"/>
            </a:endParaRPr>
          </a:p>
        </p:txBody>
      </p:sp>
      <p:pic>
        <p:nvPicPr>
          <p:cNvPr id="12" name="Picture 11"/>
          <p:cNvPicPr>
            <a:picLocks noChangeAspect="1"/>
          </p:cNvPicPr>
          <p:nvPr/>
        </p:nvPicPr>
        <p:blipFill rotWithShape="1">
          <a:blip r:embed="rId1"/>
          <a:srcRect l="5349" t="18821" r="81191" b="28456"/>
          <a:stretch>
            <a:fillRect/>
          </a:stretch>
        </p:blipFill>
        <p:spPr>
          <a:xfrm>
            <a:off x="1167491" y="1683609"/>
            <a:ext cx="2054680" cy="4525168"/>
          </a:xfrm>
          <a:prstGeom prst="rect">
            <a:avLst/>
          </a:prstGeom>
        </p:spPr>
      </p:pic>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6" name="Picture 15"/>
          <p:cNvPicPr>
            <a:picLocks noChangeAspect="1"/>
          </p:cNvPicPr>
          <p:nvPr/>
        </p:nvPicPr>
        <p:blipFill rotWithShape="1">
          <a:blip r:embed="rId2"/>
          <a:srcRect l="29405" t="17762" r="9575" b="14691"/>
          <a:stretch>
            <a:fillRect/>
          </a:stretch>
        </p:blipFill>
        <p:spPr>
          <a:xfrm>
            <a:off x="3890645" y="1683385"/>
            <a:ext cx="6579870" cy="4272280"/>
          </a:xfrm>
          <a:prstGeom prst="rect">
            <a:avLst/>
          </a:prstGeom>
        </p:spPr>
      </p:pic>
      <p:sp>
        <p:nvSpPr>
          <p:cNvPr id="13" name="Google Shape;198;p2"/>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2/06/2024</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Data Analysis</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p:cNvPicPr>
            <a:picLocks noChangeAspect="1"/>
          </p:cNvPicPr>
          <p:nvPr/>
        </p:nvPicPr>
        <p:blipFill rotWithShape="1">
          <a:blip r:embed="rId1"/>
          <a:srcRect l="4405" t="16491" r="66471" b="14268"/>
          <a:stretch>
            <a:fillRect/>
          </a:stretch>
        </p:blipFill>
        <p:spPr>
          <a:xfrm>
            <a:off x="957943" y="1610178"/>
            <a:ext cx="3550816" cy="4746172"/>
          </a:xfrm>
          <a:prstGeom prst="rect">
            <a:avLst/>
          </a:prstGeom>
        </p:spPr>
      </p:pic>
      <p:pic>
        <p:nvPicPr>
          <p:cNvPr id="7" name="Picture 6"/>
          <p:cNvPicPr>
            <a:picLocks noChangeAspect="1"/>
          </p:cNvPicPr>
          <p:nvPr/>
        </p:nvPicPr>
        <p:blipFill rotWithShape="1">
          <a:blip r:embed="rId2"/>
          <a:srcRect l="9576" t="16703" r="31429" b="14057"/>
          <a:stretch>
            <a:fillRect/>
          </a:stretch>
        </p:blipFill>
        <p:spPr>
          <a:xfrm>
            <a:off x="4317365" y="1645920"/>
            <a:ext cx="6917055" cy="4711065"/>
          </a:xfrm>
          <a:prstGeom prst="rect">
            <a:avLst/>
          </a:prstGeom>
        </p:spPr>
      </p:pic>
      <mc:AlternateContent xmlns:mc="http://schemas.openxmlformats.org/markup-compatibility/2006" xmlns:p14="http://schemas.microsoft.com/office/powerpoint/2010/main">
        <mc:Choice Requires="p14">
          <p:contentPart r:id="rId3" p14:bwMode="auto">
            <p14:nvContentPartPr>
              <p14:cNvPr id="9" name="Ink 8"/>
              <p14:cNvContentPartPr/>
              <p14:nvPr/>
            </p14:nvContentPartPr>
            <p14:xfrm>
              <a:off x="11021634" y="5885937"/>
              <a:ext cx="357480" cy="313200"/>
            </p14:xfrm>
          </p:contentPart>
        </mc:Choice>
        <mc:Fallback xmlns="">
          <p:pic>
            <p:nvPicPr>
              <p:cNvPr id="9" name="Ink 8"/>
            </p:nvPicPr>
            <p:blipFill>
              <a:blip r:embed="rId4"/>
            </p:blipFill>
            <p:spPr>
              <a:xfrm>
                <a:off x="11021634" y="5885937"/>
                <a:ext cx="357480" cy="3132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1" name="Ink 10"/>
              <p14:cNvContentPartPr/>
              <p14:nvPr/>
            </p14:nvContentPartPr>
            <p14:xfrm>
              <a:off x="11001474" y="6091497"/>
              <a:ext cx="119520" cy="193320"/>
            </p14:xfrm>
          </p:contentPart>
        </mc:Choice>
        <mc:Fallback xmlns="">
          <p:pic>
            <p:nvPicPr>
              <p:cNvPr id="11" name="Ink 10"/>
            </p:nvPicPr>
            <p:blipFill>
              <a:blip r:embed="rId6"/>
            </p:blipFill>
            <p:spPr>
              <a:xfrm>
                <a:off x="11001474" y="6091497"/>
                <a:ext cx="119520" cy="19332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3" name="Ink 12"/>
              <p14:cNvContentPartPr/>
              <p14:nvPr/>
            </p14:nvContentPartPr>
            <p14:xfrm>
              <a:off x="10888794" y="5790897"/>
              <a:ext cx="457200" cy="401040"/>
            </p14:xfrm>
          </p:contentPart>
        </mc:Choice>
        <mc:Fallback xmlns="">
          <p:pic>
            <p:nvPicPr>
              <p:cNvPr id="13" name="Ink 12"/>
            </p:nvPicPr>
            <p:blipFill>
              <a:blip r:embed="rId8"/>
            </p:blipFill>
            <p:spPr>
              <a:xfrm>
                <a:off x="10888794" y="5790897"/>
                <a:ext cx="457200" cy="4010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4" name="Ink 13"/>
              <p14:cNvContentPartPr/>
              <p14:nvPr/>
            </p14:nvContentPartPr>
            <p14:xfrm>
              <a:off x="11060514" y="5811057"/>
              <a:ext cx="292680" cy="297720"/>
            </p14:xfrm>
          </p:contentPart>
        </mc:Choice>
        <mc:Fallback xmlns="">
          <p:pic>
            <p:nvPicPr>
              <p:cNvPr id="14" name="Ink 13"/>
            </p:nvPicPr>
            <p:blipFill>
              <a:blip r:embed="rId10"/>
            </p:blipFill>
            <p:spPr>
              <a:xfrm>
                <a:off x="11060514" y="5811057"/>
                <a:ext cx="292680" cy="29772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5" name="Ink 14"/>
              <p14:cNvContentPartPr/>
              <p14:nvPr/>
            </p14:nvContentPartPr>
            <p14:xfrm>
              <a:off x="10856034" y="5738337"/>
              <a:ext cx="556200" cy="488160"/>
            </p14:xfrm>
          </p:contentPart>
        </mc:Choice>
        <mc:Fallback xmlns="">
          <p:pic>
            <p:nvPicPr>
              <p:cNvPr id="15" name="Ink 14"/>
            </p:nvPicPr>
            <p:blipFill>
              <a:blip r:embed="rId12"/>
            </p:blipFill>
            <p:spPr>
              <a:xfrm>
                <a:off x="10856034" y="5738337"/>
                <a:ext cx="556200" cy="4881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0" name="Ink 19"/>
              <p14:cNvContentPartPr/>
              <p14:nvPr/>
            </p14:nvContentPartPr>
            <p14:xfrm>
              <a:off x="10943514" y="5723577"/>
              <a:ext cx="468720" cy="459360"/>
            </p14:xfrm>
          </p:contentPart>
        </mc:Choice>
        <mc:Fallback xmlns="">
          <p:pic>
            <p:nvPicPr>
              <p:cNvPr id="20" name="Ink 19"/>
            </p:nvPicPr>
            <p:blipFill>
              <a:blip r:embed="rId14"/>
            </p:blipFill>
            <p:spPr>
              <a:xfrm>
                <a:off x="10943514" y="5723577"/>
                <a:ext cx="468720" cy="459360"/>
              </a:xfrm>
              <a:prstGeom prst="rect"/>
            </p:spPr>
          </p:pic>
        </mc:Fallback>
      </mc:AlternateContent>
      <p:sp>
        <p:nvSpPr>
          <p:cNvPr id="18" name="Google Shape;198;p2"/>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2/06/2024</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Data Analysis</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p:cNvPicPr>
            <a:picLocks noChangeAspect="1"/>
          </p:cNvPicPr>
          <p:nvPr/>
        </p:nvPicPr>
        <p:blipFill rotWithShape="1">
          <a:blip r:embed="rId1"/>
          <a:srcRect l="37738" t="31308" r="10214" b="14903"/>
          <a:stretch>
            <a:fillRect/>
          </a:stretch>
        </p:blipFill>
        <p:spPr>
          <a:xfrm>
            <a:off x="1167765" y="1632585"/>
            <a:ext cx="8131810" cy="4434840"/>
          </a:xfrm>
          <a:prstGeom prst="rect">
            <a:avLst/>
          </a:prstGeom>
        </p:spPr>
      </p:pic>
      <p:sp>
        <p:nvSpPr>
          <p:cNvPr id="15" name="Google Shape;196;p2"/>
          <p:cNvSpPr txBox="1"/>
          <p:nvPr/>
        </p:nvSpPr>
        <p:spPr>
          <a:xfrm>
            <a:off x="5090727" y="6093207"/>
            <a:ext cx="3094695"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panose="020B0604020202020204"/>
              <a:buNone/>
              <a:defRPr sz="48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000" dirty="0">
                <a:solidFill>
                  <a:schemeClr val="tx1">
                    <a:lumMod val="75000"/>
                    <a:lumOff val="25000"/>
                  </a:schemeClr>
                </a:solidFill>
                <a:latin typeface="+mn-lt"/>
                <a:cs typeface="Poppins" panose="00000500000000000000" pitchFamily="2" charset="0"/>
              </a:rPr>
              <a:t>Total Sales by Channel</a:t>
            </a:r>
            <a:endParaRPr lang="en-US" sz="2000" dirty="0">
              <a:solidFill>
                <a:schemeClr val="tx1">
                  <a:lumMod val="75000"/>
                  <a:lumOff val="25000"/>
                </a:schemeClr>
              </a:solidFill>
              <a:latin typeface="+mn-lt"/>
              <a:cs typeface="Poppins" panose="00000500000000000000" pitchFamily="2" charset="0"/>
            </a:endParaRPr>
          </a:p>
        </p:txBody>
      </p:sp>
      <p:sp>
        <p:nvSpPr>
          <p:cNvPr id="12" name="Google Shape;198;p2"/>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2/06/2024</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lang="en-US"/>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lang="en-US"/>
          </a:p>
        </p:txBody>
      </p:sp>
      <p:sp>
        <p:nvSpPr>
          <p:cNvPr id="19" name="Google Shape;196;p2"/>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panose="020B0604020202020204"/>
              <a:buNone/>
            </a:pPr>
            <a:r>
              <a:rPr lang="en-US" dirty="0">
                <a:solidFill>
                  <a:schemeClr val="tx1"/>
                </a:solidFill>
              </a:rPr>
              <a:t>Data Analysis</a:t>
            </a:r>
            <a:endParaRPr dirty="0">
              <a:solidFill>
                <a:schemeClr val="tx1"/>
              </a:solidFill>
            </a:endParaRPr>
          </a:p>
        </p:txBody>
      </p:sp>
      <p:sp>
        <p:nvSpPr>
          <p:cNvPr id="17" name="Oval 16"/>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p:cNvPicPr>
            <a:picLocks noChangeAspect="1"/>
          </p:cNvPicPr>
          <p:nvPr/>
        </p:nvPicPr>
        <p:blipFill rotWithShape="1">
          <a:blip r:embed="rId1"/>
          <a:srcRect l="3239" t="17551" r="9576" b="21876"/>
          <a:stretch>
            <a:fillRect/>
          </a:stretch>
        </p:blipFill>
        <p:spPr>
          <a:xfrm>
            <a:off x="317106" y="1833154"/>
            <a:ext cx="10629567" cy="4152130"/>
          </a:xfrm>
          <a:prstGeom prst="rect">
            <a:avLst/>
          </a:prstGeom>
        </p:spPr>
      </p:pic>
      <p:sp>
        <p:nvSpPr>
          <p:cNvPr id="11" name="Google Shape;198;p2"/>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ltLang="en-US" dirty="0">
                <a:sym typeface="+mn-ea"/>
              </a:rPr>
              <a:t>2/06/2024</a:t>
            </a:r>
            <a:endParaRPr dirty="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3765</Words>
  <Application>WPS Presentation</Application>
  <PresentationFormat>Widescreen</PresentationFormat>
  <Paragraphs>282</Paragraphs>
  <Slides>18</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Arial</vt:lpstr>
      <vt:lpstr>Calibri</vt:lpstr>
      <vt:lpstr>Poppins</vt:lpstr>
      <vt:lpstr>Poppins</vt:lpstr>
      <vt:lpstr>Algerian</vt:lpstr>
      <vt:lpstr>Microsoft YaHei</vt:lpstr>
      <vt:lpstr>Arial Unicode MS</vt:lpstr>
      <vt:lpstr>Blue Waves</vt:lpstr>
      <vt:lpstr>Amazon Sales Data Analysis</vt:lpstr>
      <vt:lpstr>Objectives</vt:lpstr>
      <vt:lpstr>The Process</vt:lpstr>
      <vt:lpstr>Data Collection</vt:lpstr>
      <vt:lpstr>Data Cleaning</vt:lpstr>
      <vt:lpstr>Data Analysis</vt:lpstr>
      <vt:lpstr>Data Analysis</vt:lpstr>
      <vt:lpstr>Data Analysis</vt:lpstr>
      <vt:lpstr>Data Analysis</vt:lpstr>
      <vt:lpstr>Data Analysis</vt:lpstr>
      <vt:lpstr>Data Analysis</vt:lpstr>
      <vt:lpstr>Data Analysis</vt:lpstr>
      <vt:lpstr>Data Analysis</vt:lpstr>
      <vt:lpstr>Data Analysis</vt:lpstr>
      <vt:lpstr>Insights</vt:lpstr>
      <vt:lpstr>Summary</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NAVEEN SRINIVASAN</dc:creator>
  <cp:lastModifiedBy>Aishwarya Baiju</cp:lastModifiedBy>
  <cp:revision>41</cp:revision>
  <dcterms:created xsi:type="dcterms:W3CDTF">2022-12-29T06:36:00Z</dcterms:created>
  <dcterms:modified xsi:type="dcterms:W3CDTF">2024-06-03T14:50:21Z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948079D58AD342DDA22BD07B46A48690_13</vt:lpwstr>
  </property>
  <property fmtid="{D5CDD505-2E9C-101B-9397-08002B2CF9AE}" pid="4" name="KSOProductBuildVer">
    <vt:lpwstr>1033-12.2.0.13472</vt:lpwstr>
  </property>
</Properties>
</file>