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64" r:id="rId8"/>
    <p:sldId id="275" r:id="rId9"/>
    <p:sldId id="276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4" r:id="rId24"/>
    <p:sldId id="286" r:id="rId25"/>
    <p:sldId id="287" r:id="rId26"/>
    <p:sldId id="288" r:id="rId27"/>
    <p:sldId id="262" r:id="rId28"/>
  </p:sldIdLst>
  <p:sldSz cx="12192000" cy="6858000"/>
  <p:notesSz cx="6858000" cy="9144000"/>
  <p:embeddedFontLst>
    <p:embeddedFont>
      <p:font typeface="Calibri" panose="020F0502020204030204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" panose="0000050000000000000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12.fntdata"/><Relationship Id="rId42" Type="http://schemas.openxmlformats.org/officeDocument/2006/relationships/font" Target="fonts/font11.fntdata"/><Relationship Id="rId41" Type="http://schemas.openxmlformats.org/officeDocument/2006/relationships/font" Target="fonts/font10.fntdata"/><Relationship Id="rId40" Type="http://schemas.openxmlformats.org/officeDocument/2006/relationships/font" Target="fonts/font9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 panose="020B0604020202020204"/>
              <a:buNone/>
              <a:defRPr sz="4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2 Title and Content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 panose="020B0604020202020204"/>
              <a:buNone/>
              <a:defRPr sz="6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 panose="020B0604020202020204"/>
              <a:buNone/>
              <a:defRPr sz="4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0" y="1383665"/>
            <a:ext cx="1020572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</a:pPr>
            <a:r>
              <a:rPr lang="en-US" sz="5400" dirty="0"/>
              <a:t>Heart Health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549" y="1591454"/>
            <a:ext cx="8666251" cy="4854198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28" y="1509486"/>
            <a:ext cx="8770883" cy="4897307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373" y="1548268"/>
            <a:ext cx="8814057" cy="4878221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354" y="1494968"/>
            <a:ext cx="8800081" cy="4873463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678" y="1521963"/>
            <a:ext cx="8753722" cy="4899883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510" y="1627572"/>
            <a:ext cx="8637537" cy="4728778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176" y="1582056"/>
            <a:ext cx="8760074" cy="4875891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868" y="1694007"/>
            <a:ext cx="8551817" cy="4790100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980" y="1589878"/>
            <a:ext cx="8693365" cy="4869385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633" y="1575691"/>
            <a:ext cx="8746050" cy="4880241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/>
              <a:t>19/06/2024</a:t>
            </a:r>
            <a:endParaRPr lang="en-IN" altLang="en-US"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" name="Google Shape;196;p2"/>
          <p:cNvSpPr txBox="1"/>
          <p:nvPr/>
        </p:nvSpPr>
        <p:spPr>
          <a:xfrm>
            <a:off x="1167491" y="3043236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age group has the highest chances of getting heart disease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Relationship between Chest Pain Severity and Heart Disease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male are more prone to heart disease or female?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943" y="1582057"/>
            <a:ext cx="8623843" cy="4827183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23949" y="1816764"/>
            <a:ext cx="100520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Total number of patients are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1025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out of which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312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females and </a:t>
            </a:r>
            <a:r>
              <a:rPr lang="en-IN" sz="2000" b="1" dirty="0">
                <a:solidFill>
                  <a:srgbClr val="00B05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713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males.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average age of patients is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54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48.5%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of patients (13% females and 35.5% males) don’t have any kind of Chest Pain.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7.5%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(77 patients – 13 females and 64 males) have very severe Chest Pain.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Most of the patients between the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age of 55 and 65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have the highest Resting Blood Pressure (Diastolic value) which is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greater than 150mg/dl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 This shows they are more prone to High Blood Pressure.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67490" y="1816764"/>
            <a:ext cx="101149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total of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853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(267 females and 586 males), approx. </a:t>
            </a:r>
            <a:r>
              <a:rPr lang="en-IN" sz="2000" b="1" dirty="0">
                <a:solidFill>
                  <a:srgbClr val="00B05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83%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have Serum Cholesterol(SC) Value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greater than 200mg/dl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which increases the risk of Cardiovascular Diseases.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15%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(42 females and 111 males) have Fasting Blood Sugar levels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greater than 120mg/dl.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This indicates that they are either </a:t>
            </a:r>
            <a:r>
              <a:rPr lang="en-IN" sz="2000" b="1" dirty="0">
                <a:solidFill>
                  <a:srgbClr val="00B05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prediabetics or have Type-2 Diabetes.</a:t>
            </a:r>
            <a:endParaRPr lang="en-IN" sz="2000" b="1" dirty="0">
              <a:solidFill>
                <a:srgbClr val="00B05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1.5%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(11 females and 4 males) have Resting Electrocardiographic value of 2, which indicates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signs of Heart Attack.</a:t>
            </a:r>
            <a:endParaRPr lang="en-IN" sz="2000" b="1" dirty="0">
              <a:solidFill>
                <a:srgbClr val="C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48.5%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don’t have any kind of cardiac abnormalities.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5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Male patients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have good Resting Electrocardiographic Results as compared to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female patients.</a:t>
            </a:r>
            <a:endParaRPr lang="en-IN" sz="2000" b="1" dirty="0">
              <a:solidFill>
                <a:srgbClr val="C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67490" y="1816764"/>
            <a:ext cx="101149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34%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the patients (74 females and 271 males) have Exercise Induced Angina which means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they feel chest pain due to the insufficient blood flow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 the heart muscle during physical exercise.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390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have Oldpeak value of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0.8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which is not severe but have moderate level of </a:t>
            </a:r>
            <a:r>
              <a:rPr lang="en-IN" sz="2000" b="1" dirty="0">
                <a:solidFill>
                  <a:srgbClr val="00B05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ischemia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(reduced blood flow to the heart).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47%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have normal slope value of 1 as compared to 46% patients who have slope value of 2. But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7%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have a slope value of 0, which shows more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severe ischemia or coronary artery diseases.</a:t>
            </a:r>
            <a:endParaRPr lang="en-IN" sz="2000" b="1" dirty="0">
              <a:solidFill>
                <a:srgbClr val="C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18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(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 male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) have flourosopy level of 4, which is very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critical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requires immediate action.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56%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the patients have flourosopy value of 0, which indicate their heart works fine.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67490" y="1816764"/>
            <a:ext cx="101149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Around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93%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patients have Thallium Test value of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which shows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decreased blood flow to the heart or even a scar tissue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that region.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Approximately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21%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patients (105 females and 114 males) having Chest pain Severity of </a:t>
            </a:r>
            <a:r>
              <a:rPr lang="en-IN" sz="2000" b="1" dirty="0">
                <a:solidFill>
                  <a:srgbClr val="00B05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got diagnosed with Heart Disease. From the chart also we can see that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males are more prone to heart diseases.</a:t>
            </a:r>
            <a:endParaRPr lang="en-IN" sz="2000" b="1" dirty="0">
              <a:solidFill>
                <a:srgbClr val="C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51%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(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almost half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) of the patients are diagnosed with Heart Disease.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Patients within the age range of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40-45 and 50-60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have shown the signs of Heart Disease.</a:t>
            </a: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389744" y="223488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</a:pPr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/>
          <p:cNvSpPr txBox="1"/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7491" y="1866004"/>
            <a:ext cx="90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Heart Disease Data.csv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”. </a:t>
            </a:r>
            <a:endParaRPr lang="en-IN" sz="24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4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File contains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Heart Health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data of about 1025 people.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7491" y="1721846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Changed the column names to –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Age, Gender, CP, RPB(Diastolic), SC, FBS, RER, MHRA, EIA, Oldpeak, Slope, Flourosopy, Thallium Test, HD</a:t>
            </a:r>
            <a:endParaRPr lang="en-IN" sz="2400" b="1" dirty="0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CP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– Chest Pain Severity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RPB(Diastolic)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– Resting Blood Pressure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SC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– Serum Cholesterol in mg/dl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FBS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– Is Fasting Blood Glucose greater than 120mg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RER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– Resting Electrocardiographic Results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MHRA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– Maximum Heart Rate Achieved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EIA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– Exercise Induced Angina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7491" y="1721846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Oldpeak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- ST depression induced by exercise relative to rest</a:t>
            </a:r>
            <a:endParaRPr lang="en-IN" sz="24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Slope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- the slope of the peak exercise ST segment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Flourosopy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– Number of major vessels coloured by flourosopy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Thallium Test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– To check how well blood flows to the heart muscles. 0-Normal, 1-fixed defect, 2-reversable defect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Changed value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0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and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1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Gender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column to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Male and Female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respectively.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Some columns has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outliers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. Replaced those values with the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median of that column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using Python.</a:t>
            </a:r>
            <a:endParaRPr lang="en-IN" sz="2400" dirty="0">
              <a:solidFill>
                <a:schemeClr val="tx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7491" y="1721846"/>
            <a:ext cx="9779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Some values of Oldpeak column has value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zero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which is not possible in practical situation. It is always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greater than zero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 So, replaced those zero values with the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median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Oldpeak Column.</a:t>
            </a:r>
            <a:endParaRPr lang="en-IN" sz="24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According to dataset metadata, Thallium Test column should only have values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0,1 and 2.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But some rows has value 3, which is incorrect. So, I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replaced all the values of 3 with 2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575" y="1683696"/>
            <a:ext cx="8745766" cy="4693548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Ink 8"/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"/>
            </p:blipFill>
            <p:spPr>
              <a:xfrm>
                <a:off x="11021634" y="5885937"/>
                <a:ext cx="357480" cy="31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Ink 10"/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4"/>
            </p:blipFill>
            <p:spPr>
              <a:xfrm>
                <a:off x="11001474" y="6091497"/>
                <a:ext cx="119520" cy="193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Ink 12"/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6"/>
            </p:blipFill>
            <p:spPr>
              <a:xfrm>
                <a:off x="10888794" y="5790897"/>
                <a:ext cx="457200" cy="401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Ink 13"/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8"/>
            </p:blipFill>
            <p:spPr>
              <a:xfrm>
                <a:off x="11060514" y="5811057"/>
                <a:ext cx="292680" cy="29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Ink 14"/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0"/>
            </p:blipFill>
            <p:spPr>
              <a:xfrm>
                <a:off x="10856034" y="5738337"/>
                <a:ext cx="556200" cy="48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0" name="Ink 19"/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2"/>
            </p:blipFill>
            <p:spPr>
              <a:xfrm>
                <a:off x="10943514" y="5723577"/>
                <a:ext cx="468720" cy="459360"/>
              </a:xfrm>
              <a:prstGeom prst="rect"/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0234" y="1652651"/>
            <a:ext cx="8666566" cy="4799522"/>
          </a:xfrm>
          <a:prstGeom prst="rect">
            <a:avLst/>
          </a:prstGeom>
        </p:spPr>
      </p:pic>
      <p:sp>
        <p:nvSpPr>
          <p:cNvPr id="1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ym typeface="+mn-ea"/>
              </a:rPr>
              <a:t>19/06/2024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4509</Words>
  <Application>WPS Presentation</Application>
  <PresentationFormat>Widescreen</PresentationFormat>
  <Paragraphs>398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Arial</vt:lpstr>
      <vt:lpstr>Calibri</vt:lpstr>
      <vt:lpstr>Poppins</vt:lpstr>
      <vt:lpstr>Poppins</vt:lpstr>
      <vt:lpstr>Microsoft YaHei</vt:lpstr>
      <vt:lpstr>Arial Unicode MS</vt:lpstr>
      <vt:lpstr>Office Theme</vt:lpstr>
      <vt:lpstr>Heart Health Data Analysis</vt:lpstr>
      <vt:lpstr>Objectives</vt:lpstr>
      <vt:lpstr>The Process</vt:lpstr>
      <vt:lpstr>Data Collection</vt:lpstr>
      <vt:lpstr>Data Cleaning</vt:lpstr>
      <vt:lpstr>Data Cleaning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Aishwarya Baiju</cp:lastModifiedBy>
  <cp:revision>120</cp:revision>
  <dcterms:created xsi:type="dcterms:W3CDTF">2022-12-29T06:36:00Z</dcterms:created>
  <dcterms:modified xsi:type="dcterms:W3CDTF">2024-06-19T16:35:13Z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6AF9A23FA38E4B4BA20F31AEDDD88D24_12</vt:lpwstr>
  </property>
  <property fmtid="{D5CDD505-2E9C-101B-9397-08002B2CF9AE}" pid="4" name="KSOProductBuildVer">
    <vt:lpwstr>1033-12.2.0.13472</vt:lpwstr>
  </property>
</Properties>
</file>