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8c696e5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8c696e5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68c696e5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68c696e5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68c696e5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68c696e5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68c696e5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68c696e5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68c696e5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68c696e5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68c696e5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68c696e5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68c696e5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68c696e5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8c696e5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8c696e5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68c696e5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68c696e5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68c696e5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68c696e5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68c696e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8c696e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68c696e5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68c696e5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8c696e5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8c696e5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68c696e5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68c696e5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68c696e5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68c696e5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68c696e5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68c696e5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68c696e5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68c696e5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68c696e5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68c696e5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68c696e5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68c696e5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68c696e5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68c696e5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68c696e5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68c696e5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68c696e5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68c696e5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68c696e5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68c696e5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68c696e5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68c696e5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68c696e5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68c696e5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68c696e5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68c696e5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68c696e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68c696e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68c696e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8c696e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68c696e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8c696e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68c696e5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68c696e5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68c696e5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68c696e5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68c696e5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68c696e5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6000">
                <a:latin typeface="Verdana"/>
                <a:ea typeface="Verdana"/>
                <a:cs typeface="Verdana"/>
                <a:sym typeface="Verdana"/>
              </a:rPr>
              <a:t>ASP .NET ‘te State Yönetimi</a:t>
            </a:r>
            <a:endParaRPr sz="6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Ayşin Taşdelen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SessionID</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Her kullanıcı için bir session başlatılıyor ve o session’a özgü bilgiler bellekte Session nesnesinin temsil ettiği bir bölgede tutuluyor. Peki bir web uygulamasının aynı anda birden çok kullanıcısının olduğu ve HTTP’nin stateless bir protokol olduğu düşünülürse, herhangi bir t anında, hangi session bilgilerinin hangi kullanıcıya ait olduğu nasıl takip ediliyor? Daha açık bir ifade ile bir talebin hangi kullanıcıdan geldiğini nasıl bileceğiz ?</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Cevap : Server tarafında başlatılan her session için özel ve tekil bir bilgi oluşturulur. Bu bilgi session’ları benzersiz olarak tanımlamaya yarayan SessionID ‘dir. SessionID 120 bitlik, 20 adet rassal üretilmiş alfanümerik karakter içeren ve tekrar etme ihtimali çok çok düşük olan bir bilgidir.</a:t>
            </a:r>
            <a:endParaRPr sz="1400">
              <a:solidFill>
                <a:schemeClr val="dk1"/>
              </a:solidFill>
            </a:endParaRPr>
          </a:p>
          <a:p>
            <a:pPr indent="0" lvl="0" marL="0" rtl="0" algn="l">
              <a:spcBef>
                <a:spcPts val="1600"/>
              </a:spcBef>
              <a:spcAft>
                <a:spcPts val="1600"/>
              </a:spcAft>
              <a:buNone/>
            </a:pPr>
            <a:r>
              <a:rPr lang="en" sz="1400">
                <a:solidFill>
                  <a:schemeClr val="dk1"/>
                </a:solidFill>
                <a:latin typeface="Verdana"/>
                <a:ea typeface="Verdana"/>
                <a:cs typeface="Verdana"/>
                <a:sym typeface="Verdana"/>
              </a:rPr>
              <a:t>Yaratılan SessionID, client’taki bir cookie içerisinde, session sonlandırılana kadar tutulur. Gerçekte kullanıcılar web uygulamasına bir talep ilettikleri zaman, cookie içerisindeki SessionID bilgisi de server ‘a gönderilir. Uygulama gelen SessionID ile, o an elinde tuttuğu SessionID ‘leri karşılaştırır ve gelen talebin hangi kullanıcıdan geldiğini bu şekilde anlar. Sonra o kullanıcıyı doğru session ile ilişkilendirir. Yani söz konusu kullanıcı için tahsis edilmiş bellek bölgesi üzerinde çalışma bu şekilde sağlanır.</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3"/>
          <p:cNvPicPr preferRelativeResize="0"/>
          <p:nvPr/>
        </p:nvPicPr>
        <p:blipFill>
          <a:blip r:embed="rId3">
            <a:alphaModFix/>
          </a:blip>
          <a:stretch>
            <a:fillRect/>
          </a:stretch>
        </p:blipFill>
        <p:spPr>
          <a:xfrm>
            <a:off x="2170825" y="876250"/>
            <a:ext cx="4638675" cy="313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SessionID’ye programatik olarak erişim için Session.SessionID özelliği kullanılabilir. Örneğin aşağıda kullanıcı bazında tutulacak dosyalar için SessionID ile aynı isimde bir dizin açılmıştır.</a:t>
            </a:r>
            <a:endParaRPr sz="1400">
              <a:solidFill>
                <a:schemeClr val="dk1"/>
              </a:solidFill>
            </a:endParaRPr>
          </a:p>
          <a:p>
            <a:pPr indent="0" lvl="0" marL="0" rtl="0" algn="l">
              <a:spcBef>
                <a:spcPts val="1600"/>
              </a:spcBef>
              <a:spcAft>
                <a:spcPts val="0"/>
              </a:spcAft>
              <a:buNone/>
            </a:pPr>
            <a:r>
              <a:rPr lang="en" sz="1400">
                <a:solidFill>
                  <a:schemeClr val="dk1"/>
                </a:solidFill>
                <a:latin typeface="Verdana"/>
                <a:ea typeface="Verdana"/>
                <a:cs typeface="Verdana"/>
                <a:sym typeface="Verdana"/>
              </a:rPr>
              <a:t>Directory.CreateDirectory(Server.MapPath(Session.SessionID));  </a:t>
            </a:r>
            <a:endParaRPr sz="1400">
              <a:solidFill>
                <a:schemeClr val="dk1"/>
              </a:solidFill>
            </a:endParaRPr>
          </a:p>
          <a:p>
            <a:pPr indent="0" lvl="0" marL="0" rtl="0" algn="l">
              <a:spcBef>
                <a:spcPts val="1600"/>
              </a:spcBef>
              <a:spcAft>
                <a:spcPts val="0"/>
              </a:spcAft>
              <a:buNone/>
            </a:pPr>
            <a:r>
              <a:rPr b="1" lang="en" sz="1400">
                <a:solidFill>
                  <a:schemeClr val="dk1"/>
                </a:solidFill>
                <a:latin typeface="Verdana"/>
                <a:ea typeface="Verdana"/>
                <a:cs typeface="Verdana"/>
                <a:sym typeface="Verdana"/>
              </a:rPr>
              <a:t>İpucu :</a:t>
            </a:r>
            <a:r>
              <a:rPr lang="en" sz="1400">
                <a:solidFill>
                  <a:schemeClr val="dk1"/>
                </a:solidFill>
                <a:latin typeface="Verdana"/>
                <a:ea typeface="Verdana"/>
                <a:cs typeface="Verdana"/>
                <a:sym typeface="Verdana"/>
              </a:rPr>
              <a:t> ASP.NET runtime’ı SessionIDManager isimli bir HTTP modülü ile SessionID’yi default olarak üretmektedir. ISessionIDManager interface’ini implement eden bir sınıftır. Bunun yerine farklı bir http handler yazılarak SessionID bizim tarafımızdan da üretilebilir. Gerçekte default mekanizme %99 oranında ihtiyacı çözmek için yeterlidir. Ancak yine de SessionID custom olarak üretilebilir. Bunun yolu adı geçen interface’i implemente eden bir sınıf yazmaktır.</a:t>
            </a:r>
            <a:endParaRPr sz="1400">
              <a:solidFill>
                <a:schemeClr val="dk1"/>
              </a:solidFill>
              <a:latin typeface="Verdana"/>
              <a:ea typeface="Verdana"/>
              <a:cs typeface="Verdana"/>
              <a:sym typeface="Verdana"/>
            </a:endParaRPr>
          </a:p>
          <a:p>
            <a:pPr indent="0" lvl="0" marL="0" rtl="0" algn="l">
              <a:spcBef>
                <a:spcPts val="1600"/>
              </a:spcBef>
              <a:spcAft>
                <a:spcPts val="1600"/>
              </a:spcAft>
              <a:buNone/>
            </a:pPr>
            <a:r>
              <a:t/>
            </a:r>
            <a:endParaRPr sz="1000">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Konfigürasyonu</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600"/>
              </a:spcBef>
              <a:spcAft>
                <a:spcPts val="0"/>
              </a:spcAft>
              <a:buClr>
                <a:schemeClr val="dk1"/>
              </a:buClr>
              <a:buSzPts val="1100"/>
              <a:buFont typeface="Arial"/>
              <a:buNone/>
            </a:pPr>
            <a:r>
              <a:rPr b="1" lang="en" sz="1300">
                <a:solidFill>
                  <a:schemeClr val="dk1"/>
                </a:solidFill>
                <a:latin typeface="Verdana"/>
                <a:ea typeface="Verdana"/>
                <a:cs typeface="Verdana"/>
                <a:sym typeface="Verdana"/>
              </a:rPr>
              <a:t>Session Konfigürasyonu</a:t>
            </a:r>
            <a:endParaRPr b="1" sz="1300">
              <a:solidFill>
                <a:schemeClr val="dk1"/>
              </a:solidFill>
              <a:latin typeface="Verdana"/>
              <a:ea typeface="Verdana"/>
              <a:cs typeface="Verdana"/>
              <a:sym typeface="Verdana"/>
            </a:endParaRPr>
          </a:p>
          <a:p>
            <a:pPr indent="0" lvl="0" marL="0" rtl="0" algn="l">
              <a:spcBef>
                <a:spcPts val="400"/>
              </a:spcBef>
              <a:spcAft>
                <a:spcPts val="0"/>
              </a:spcAft>
              <a:buClr>
                <a:schemeClr val="dk1"/>
              </a:buClr>
              <a:buSzPts val="1100"/>
              <a:buFont typeface="Arial"/>
              <a:buNone/>
            </a:pPr>
            <a:r>
              <a:rPr lang="en" sz="1100">
                <a:solidFill>
                  <a:schemeClr val="dk1"/>
                </a:solidFill>
                <a:latin typeface="Verdana"/>
                <a:ea typeface="Verdana"/>
                <a:cs typeface="Verdana"/>
                <a:sym typeface="Verdana"/>
              </a:rPr>
              <a:t>Temelde web.config’de sessionState tag’i ile yapılan ayarlara dayanır.</a:t>
            </a:r>
            <a:endParaRPr sz="11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1600"/>
              </a:spcBef>
              <a:spcAft>
                <a:spcPts val="0"/>
              </a:spcAft>
              <a:buClr>
                <a:schemeClr val="dk1"/>
              </a:buClr>
              <a:buSzPts val="1100"/>
              <a:buFont typeface="Arial"/>
              <a:buNone/>
            </a:pPr>
            <a:r>
              <a:rPr b="1" lang="en" sz="1300">
                <a:solidFill>
                  <a:schemeClr val="dk1"/>
                </a:solidFill>
                <a:latin typeface="Verdana"/>
                <a:ea typeface="Verdana"/>
                <a:cs typeface="Verdana"/>
                <a:sym typeface="Verdana"/>
              </a:rPr>
              <a:t>Cookieless Session (ID’ler)</a:t>
            </a:r>
            <a:endParaRPr b="1" sz="1300">
              <a:solidFill>
                <a:schemeClr val="dk1"/>
              </a:solidFill>
              <a:latin typeface="Verdana"/>
              <a:ea typeface="Verdana"/>
              <a:cs typeface="Verdana"/>
              <a:sym typeface="Verdana"/>
            </a:endParaRPr>
          </a:p>
          <a:p>
            <a:pPr indent="0" lvl="0" marL="0" rtl="0" algn="l">
              <a:spcBef>
                <a:spcPts val="4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SessionID’lerin istemcide cookie’lerde tutulmasına dayalı mekanizma, cookie seçeneği kapatılmış olan browser’larda ya da hiç desteklenmeyen mobil borowser’larda uygulamanın çalışmamasına neden oluyordu. ASP ‘de sadece cookie’lerde tutulan SessionID, ASP .NET ‘te URL içerisinde de (şifreli) tutulabilir hale geldi. Default olarak yine cookie’de tutulsa da aşağıdaki gibi URL’e alınabilir.</a:t>
            </a:r>
            <a:endParaRPr sz="1100">
              <a:solidFill>
                <a:schemeClr val="dk1"/>
              </a:solidFill>
            </a:endParaRPr>
          </a:p>
          <a:p>
            <a:pPr indent="0" lvl="0" marL="0" rtl="0" algn="l">
              <a:spcBef>
                <a:spcPts val="1600"/>
              </a:spcBef>
              <a:spcAft>
                <a:spcPts val="1600"/>
              </a:spcAft>
              <a:buNone/>
            </a:pPr>
            <a:r>
              <a:rPr lang="en" sz="1000">
                <a:solidFill>
                  <a:schemeClr val="dk1"/>
                </a:solidFill>
                <a:latin typeface="Verdana"/>
                <a:ea typeface="Verdana"/>
                <a:cs typeface="Verdana"/>
                <a:sym typeface="Verdana"/>
              </a:rPr>
              <a:t>&lt;sessionState </a:t>
            </a:r>
            <a:r>
              <a:rPr b="1" lang="en" sz="1000">
                <a:solidFill>
                  <a:schemeClr val="dk1"/>
                </a:solidFill>
                <a:latin typeface="Verdana"/>
                <a:ea typeface="Verdana"/>
                <a:cs typeface="Verdana"/>
                <a:sym typeface="Verdana"/>
              </a:rPr>
              <a:t>cookieless="true" </a:t>
            </a:r>
            <a:r>
              <a:rPr lang="en" sz="1000">
                <a:solidFill>
                  <a:schemeClr val="dk1"/>
                </a:solidFill>
                <a:latin typeface="Verdana"/>
                <a:ea typeface="Verdana"/>
                <a:cs typeface="Verdana"/>
                <a:sym typeface="Verdana"/>
              </a:rPr>
              <a:t>/&gt;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Mekanizmasının Açılması ve Kapatılması</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Normalde session mekanizmasının kullanılabilmesi için açılması gerekir. Ancak machine.config ‘te default olarak zaten açılmış durumdadır. Öte yandan session’lara saldırı ile yapılan atakları önlemek ya da session kullanımına ihtiyaç duyulmaması halinde performans arttırımı için session mekanizması bilinçli olarak kapatılabilir. Bunun için sessionState tag’inin mode niteliği Off değerine çekilebilir. Bu sözkonusu web.config dosyasının etkilediği sayfaların tümünü ilgilendirir. Ya da yine web.config ‘te :</a:t>
            </a:r>
            <a:endParaRPr sz="1400">
              <a:solidFill>
                <a:schemeClr val="dk1"/>
              </a:solidFill>
              <a:latin typeface="Verdana"/>
              <a:ea typeface="Verdana"/>
              <a:cs typeface="Verdana"/>
              <a:sym typeface="Verdana"/>
            </a:endParaRPr>
          </a:p>
          <a:p>
            <a:pPr indent="457200" lvl="0" marL="182880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&lt;pages enableSessionState="</a:t>
            </a:r>
            <a:r>
              <a:rPr i="1" lang="en" sz="1400">
                <a:solidFill>
                  <a:schemeClr val="dk1"/>
                </a:solidFill>
                <a:latin typeface="Verdana"/>
                <a:ea typeface="Verdana"/>
                <a:cs typeface="Verdana"/>
                <a:sym typeface="Verdana"/>
              </a:rPr>
              <a:t>true, </a:t>
            </a:r>
            <a:r>
              <a:rPr i="1" lang="en" sz="1400" u="sng">
                <a:solidFill>
                  <a:schemeClr val="dk1"/>
                </a:solidFill>
                <a:latin typeface="Verdana"/>
                <a:ea typeface="Verdana"/>
                <a:cs typeface="Verdana"/>
                <a:sym typeface="Verdana"/>
              </a:rPr>
              <a:t>false</a:t>
            </a:r>
            <a:r>
              <a:rPr i="1" lang="en" sz="1400">
                <a:solidFill>
                  <a:schemeClr val="dk1"/>
                </a:solidFill>
                <a:latin typeface="Verdana"/>
                <a:ea typeface="Verdana"/>
                <a:cs typeface="Verdana"/>
                <a:sym typeface="Verdana"/>
              </a:rPr>
              <a:t>, ReadOnly</a:t>
            </a:r>
            <a:r>
              <a:rPr lang="en" sz="1400">
                <a:solidFill>
                  <a:schemeClr val="dk1"/>
                </a:solidFill>
                <a:latin typeface="Verdana"/>
                <a:ea typeface="Verdana"/>
                <a:cs typeface="Verdana"/>
                <a:sym typeface="Verdana"/>
              </a:rPr>
              <a:t>" /&gt;</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Aynı işlem sayfa bazında yapılacaksa:</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latin typeface="Verdana"/>
                <a:ea typeface="Verdana"/>
                <a:cs typeface="Verdana"/>
                <a:sym typeface="Verdana"/>
              </a:rPr>
              <a:t>Page direktifinde :</a:t>
            </a:r>
            <a:r>
              <a:rPr lang="en" sz="1400">
                <a:solidFill>
                  <a:schemeClr val="dk1"/>
                </a:solidFill>
                <a:latin typeface="Verdana"/>
                <a:ea typeface="Verdana"/>
                <a:cs typeface="Verdana"/>
                <a:sym typeface="Verdana"/>
              </a:rPr>
              <a:t> EnableSessionState = “true, false, ReadOnly”</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latin typeface="Verdana"/>
                <a:ea typeface="Verdana"/>
                <a:cs typeface="Verdana"/>
                <a:sym typeface="Verdana"/>
              </a:rPr>
              <a:t>True : </a:t>
            </a:r>
            <a:r>
              <a:rPr lang="en" sz="1400">
                <a:solidFill>
                  <a:schemeClr val="dk1"/>
                </a:solidFill>
                <a:latin typeface="Verdana"/>
                <a:ea typeface="Verdana"/>
                <a:cs typeface="Verdana"/>
                <a:sym typeface="Verdana"/>
              </a:rPr>
              <a:t>Default’tur.</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 sz="1400">
                <a:solidFill>
                  <a:schemeClr val="dk1"/>
                </a:solidFill>
                <a:latin typeface="Verdana"/>
                <a:ea typeface="Verdana"/>
                <a:cs typeface="Verdana"/>
                <a:sym typeface="Verdana"/>
              </a:rPr>
              <a:t>False : </a:t>
            </a:r>
            <a:r>
              <a:rPr lang="en" sz="1400">
                <a:solidFill>
                  <a:schemeClr val="dk1"/>
                </a:solidFill>
                <a:latin typeface="Verdana"/>
                <a:ea typeface="Verdana"/>
                <a:cs typeface="Verdana"/>
                <a:sym typeface="Verdana"/>
              </a:rPr>
              <a:t>Session nesnesine yapılan erişimlere hata verir.</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 sz="1400">
                <a:solidFill>
                  <a:schemeClr val="dk1"/>
                </a:solidFill>
                <a:latin typeface="Verdana"/>
                <a:ea typeface="Verdana"/>
                <a:cs typeface="Verdana"/>
                <a:sym typeface="Verdana"/>
              </a:rPr>
              <a:t>ReadOnly :</a:t>
            </a:r>
            <a:r>
              <a:rPr lang="en" sz="1400">
                <a:solidFill>
                  <a:schemeClr val="dk1"/>
                </a:solidFill>
                <a:latin typeface="Verdana"/>
                <a:ea typeface="Verdana"/>
                <a:cs typeface="Verdana"/>
                <a:sym typeface="Verdana"/>
              </a:rPr>
              <a:t> Session nesnesinde yapılacak güncellemeler görmezden gelinir.</a:t>
            </a:r>
            <a:endParaRPr sz="1400">
              <a:solidFill>
                <a:schemeClr val="dk1"/>
              </a:solidFill>
              <a:latin typeface="Verdana"/>
              <a:ea typeface="Verdana"/>
              <a:cs typeface="Verdana"/>
              <a:sym typeface="Verdana"/>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Sessionların Sonlandırılması</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	 	</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Kullanıcının browser’ını kapatması session’ı sonlandırmaz. Kullanıcı browser’ı kapatsa bile söz konusu session’a ait bilgiler web server ‘ın belleğinde belirli bir süre daha tutulmaya devam eder. Bir session’ının sonlanması için;</a:t>
            </a:r>
            <a:endParaRPr sz="1400">
              <a:solidFill>
                <a:schemeClr val="dk1"/>
              </a:solidFill>
            </a:endParaRPr>
          </a:p>
          <a:p>
            <a:pPr indent="-317500" lvl="0" marL="457200" rtl="0" algn="l">
              <a:spcBef>
                <a:spcPts val="1600"/>
              </a:spcBef>
              <a:spcAft>
                <a:spcPts val="0"/>
              </a:spcAft>
              <a:buClr>
                <a:schemeClr val="dk1"/>
              </a:buClr>
              <a:buSzPts val="1400"/>
              <a:buAutoNum type="arabicPeriod"/>
            </a:pPr>
            <a:r>
              <a:rPr lang="en" sz="1400">
                <a:solidFill>
                  <a:schemeClr val="dk1"/>
                </a:solidFill>
              </a:rPr>
              <a:t> </a:t>
            </a:r>
            <a:r>
              <a:rPr lang="en" sz="1400">
                <a:solidFill>
                  <a:schemeClr val="dk1"/>
                </a:solidFill>
                <a:latin typeface="Verdana"/>
                <a:ea typeface="Verdana"/>
                <a:cs typeface="Verdana"/>
                <a:sym typeface="Verdana"/>
              </a:rPr>
              <a:t>Session.Abandon() 	çağrılmalı veya</a:t>
            </a:r>
            <a:br>
              <a:rPr lang="en" sz="1400">
                <a:solidFill>
                  <a:schemeClr val="dk1"/>
                </a:solidFill>
                <a:latin typeface="Verdana"/>
                <a:ea typeface="Verdana"/>
                <a:cs typeface="Verdana"/>
                <a:sym typeface="Verdana"/>
              </a:rPr>
            </a:br>
            <a:r>
              <a:rPr lang="en"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latin typeface="Verdana"/>
                <a:ea typeface="Verdana"/>
                <a:cs typeface="Verdana"/>
                <a:sym typeface="Verdana"/>
              </a:rPr>
              <a:t>Web.config 	‘te belirlenen timeout süresi (dk cinsinden) dolmalıdır</a:t>
            </a:r>
            <a:br>
              <a:rPr lang="en" sz="1400">
                <a:solidFill>
                  <a:schemeClr val="dk1"/>
                </a:solidFill>
                <a:latin typeface="Verdana"/>
                <a:ea typeface="Verdana"/>
                <a:cs typeface="Verdana"/>
                <a:sym typeface="Verdana"/>
              </a:rPr>
            </a:br>
            <a:endParaRPr sz="14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&lt;sessionState </a:t>
            </a:r>
            <a:r>
              <a:rPr b="1" lang="en" sz="1400">
                <a:solidFill>
                  <a:schemeClr val="dk1"/>
                </a:solidFill>
                <a:latin typeface="Verdana"/>
                <a:ea typeface="Verdana"/>
                <a:cs typeface="Verdana"/>
                <a:sym typeface="Verdana"/>
              </a:rPr>
              <a:t>timeout="20" /&gt;</a:t>
            </a:r>
            <a:endParaRPr b="1" sz="1400">
              <a:solidFill>
                <a:schemeClr val="dk1"/>
              </a:solidFill>
              <a:latin typeface="Verdana"/>
              <a:ea typeface="Verdana"/>
              <a:cs typeface="Verdana"/>
              <a:sym typeface="Verdana"/>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State ve Ölçeklenebilirlik</a:t>
            </a:r>
            <a:endParaRPr/>
          </a:p>
        </p:txBody>
      </p:sp>
      <p:sp>
        <p:nvSpPr>
          <p:cNvPr id="144" name="Google Shape;144;p28"/>
          <p:cNvSpPr txBox="1"/>
          <p:nvPr>
            <p:ph idx="1" type="body"/>
          </p:nvPr>
        </p:nvSpPr>
        <p:spPr>
          <a:xfrm>
            <a:off x="165550" y="1124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1400">
                <a:solidFill>
                  <a:schemeClr val="dk1"/>
                </a:solidFill>
                <a:latin typeface="Verdana"/>
                <a:ea typeface="Verdana"/>
                <a:cs typeface="Verdana"/>
                <a:sym typeface="Verdana"/>
              </a:rPr>
              <a:t>Ölçeklenebilirlik</a:t>
            </a:r>
            <a:r>
              <a:rPr i="1" lang="en" sz="1400">
                <a:solidFill>
                  <a:schemeClr val="dk1"/>
                </a:solidFill>
                <a:latin typeface="Verdana"/>
                <a:ea typeface="Verdana"/>
                <a:cs typeface="Verdana"/>
                <a:sym typeface="Verdana"/>
              </a:rPr>
              <a:t> :</a:t>
            </a:r>
            <a:r>
              <a:rPr b="1" i="1" lang="en" sz="1400">
                <a:solidFill>
                  <a:schemeClr val="dk1"/>
                </a:solidFill>
                <a:latin typeface="Verdana"/>
                <a:ea typeface="Verdana"/>
                <a:cs typeface="Verdana"/>
                <a:sym typeface="Verdana"/>
              </a:rPr>
              <a:t> </a:t>
            </a:r>
            <a:r>
              <a:rPr i="1" lang="en" sz="1400">
                <a:solidFill>
                  <a:schemeClr val="dk1"/>
                </a:solidFill>
                <a:latin typeface="Verdana"/>
                <a:ea typeface="Verdana"/>
                <a:cs typeface="Verdana"/>
                <a:sym typeface="Verdana"/>
              </a:rPr>
              <a:t>Kullanıcı sayısı artan bir uygulamanın performansında ciddi bir değişim olmaksızın gelen taleplere cevap verebilme yeteneğidir.</a:t>
            </a:r>
            <a:endParaRPr i="1"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Web uygulamalarında, session state’in nerede ve nasıl tutulduğu ölçeklenebilirliği etkileyen bir faktör olarak karşımıza çıkar.</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Normalde (ve klasik ASP ‘de) session state’ler sadece uygulamanın da üzerinde çalıştığı web server’ın belleği üzerinde (yani in-proses) tutulur. Bu durumda session dataları aspnet_wp.exe’nin (ya da IIS 6 w3wp.exe’nin) proses alanı içinde durur.</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Fakat bu durum belirli bir noktadan sonra yani uygulamayı aynı anda kullanan, kullanıcı sayısının artması ile birlikte bellek yetersizliğine neden olmaya başlar. Bu durumda devreye giren sanal bellek kullanımı da performansı olumsuz etkileyecektir. Ayrıca web server’ın çökmesi halinde session dataları da kaybolacaktır.</a:t>
            </a:r>
            <a:endParaRPr sz="1400">
              <a:solidFill>
                <a:schemeClr val="dk1"/>
              </a:solidFill>
              <a:latin typeface="Verdana"/>
              <a:ea typeface="Verdana"/>
              <a:cs typeface="Verdana"/>
              <a:sym typeface="Verdana"/>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Ölçeklendirme Yöntemleri</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ASP .NET ‘te ise session state’ler; in-proses tutulabilmenin yanı sıra farklı server ‘lar üzerinde ölçeklendirilebilir. Bu noktada 3 farklı yöntemden söz etmek mümkündür :</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1200"/>
              </a:spcBef>
              <a:spcAft>
                <a:spcPts val="0"/>
              </a:spcAft>
              <a:buClr>
                <a:schemeClr val="dk1"/>
              </a:buClr>
              <a:buSzPts val="1400"/>
              <a:buAutoNum type="arabicPeriod"/>
            </a:pPr>
            <a:r>
              <a:rPr lang="en" sz="1400">
                <a:solidFill>
                  <a:schemeClr val="dk1"/>
                </a:solidFill>
              </a:rPr>
              <a:t> </a:t>
            </a:r>
            <a:r>
              <a:rPr lang="en" sz="1400">
                <a:solidFill>
                  <a:schemeClr val="dk1"/>
                </a:solidFill>
                <a:latin typeface="Verdana"/>
                <a:ea typeface="Verdana"/>
                <a:cs typeface="Verdana"/>
                <a:sym typeface="Verdana"/>
              </a:rPr>
              <a:t>In-Process : (Default)</a:t>
            </a:r>
            <a:br>
              <a:rPr lang="en" sz="1400">
                <a:solidFill>
                  <a:schemeClr val="dk1"/>
                </a:solidFill>
                <a:latin typeface="Verdana"/>
                <a:ea typeface="Verdana"/>
                <a:cs typeface="Verdana"/>
                <a:sym typeface="Verdana"/>
              </a:rPr>
            </a:br>
            <a:r>
              <a:rPr lang="en"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latin typeface="Verdana"/>
                <a:ea typeface="Verdana"/>
                <a:cs typeface="Verdana"/>
                <a:sym typeface="Verdana"/>
              </a:rPr>
              <a:t>Out-of-process 	: Session state’lerin uygulamanın üzerinde çalıştığı web server’ın kendi belleği üzerinde değil de başka bir server’ın belleği üzerinde tutulması.</a:t>
            </a:r>
            <a:br>
              <a:rPr lang="en" sz="1400">
                <a:solidFill>
                  <a:schemeClr val="dk1"/>
                </a:solidFill>
                <a:latin typeface="Verdana"/>
                <a:ea typeface="Verdana"/>
                <a:cs typeface="Verdana"/>
                <a:sym typeface="Verdana"/>
              </a:rPr>
            </a:br>
            <a:r>
              <a:rPr lang="en"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latin typeface="Verdana"/>
                <a:ea typeface="Verdana"/>
                <a:cs typeface="Verdana"/>
                <a:sym typeface="Verdana"/>
              </a:rPr>
              <a:t>SQL Server </a:t>
            </a:r>
            <a:r>
              <a:rPr lang="en" sz="1400">
                <a:solidFill>
                  <a:schemeClr val="dk1"/>
                </a:solidFill>
              </a:rPr>
              <a:t>	</a:t>
            </a:r>
            <a:br>
              <a:rPr lang="en" sz="1400">
                <a:solidFill>
                  <a:schemeClr val="dk1"/>
                </a:solidFill>
              </a:rPr>
            </a:br>
            <a:r>
              <a:rPr lang="en" sz="1400">
                <a:solidFill>
                  <a:schemeClr val="dk1"/>
                </a:solidFill>
              </a:rPr>
              <a:t> 	</a:t>
            </a:r>
            <a:endParaRPr sz="1400">
              <a:solidFill>
                <a:schemeClr val="dk1"/>
              </a:solidFill>
            </a:endParaRPr>
          </a:p>
          <a:p>
            <a:pPr indent="-298450" lvl="0" marL="457200" rtl="0" algn="l">
              <a:spcBef>
                <a:spcPts val="0"/>
              </a:spcBef>
              <a:spcAft>
                <a:spcPts val="0"/>
              </a:spcAft>
              <a:buClr>
                <a:schemeClr val="dk1"/>
              </a:buClr>
              <a:buSzPts val="1100"/>
              <a:buAutoNum type="arabicPeriod"/>
            </a:pPr>
            <a:r>
              <a:rPr lang="en" sz="1400">
                <a:solidFill>
                  <a:schemeClr val="dk1"/>
                </a:solidFill>
                <a:latin typeface="Verdana"/>
                <a:ea typeface="Verdana"/>
                <a:cs typeface="Verdana"/>
                <a:sym typeface="Verdana"/>
              </a:rPr>
              <a:t>Custom bir şekilde örneğin oracle veritabanında.</a:t>
            </a:r>
            <a:br>
              <a:rPr lang="en" sz="1100">
                <a:solidFill>
                  <a:schemeClr val="dk1"/>
                </a:solidFill>
                <a:latin typeface="Verdana"/>
                <a:ea typeface="Verdana"/>
                <a:cs typeface="Verdana"/>
                <a:sym typeface="Verdana"/>
              </a:rPr>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Out-of Process Çalışma</a:t>
            </a:r>
            <a:endParaRPr/>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600"/>
              </a:spcBef>
              <a:spcAft>
                <a:spcPts val="0"/>
              </a:spcAft>
              <a:buNone/>
            </a:pPr>
            <a:r>
              <a:rPr lang="en" sz="1400">
                <a:solidFill>
                  <a:schemeClr val="dk1"/>
                </a:solidFill>
                <a:latin typeface="Verdana"/>
                <a:ea typeface="Verdana"/>
                <a:cs typeface="Verdana"/>
                <a:sym typeface="Verdana"/>
              </a:rPr>
              <a:t>ASP .NET ‘te session bilgileri istenirse, farklı bir web server’ın belleği üzerinde tutulabilir. State Server olarak adlandırılan bu diğer makinede ASP .NET State Service isimli bir sistem servisinin çalışıyor durumda olması gerekir. Bu durumda session dataları bu servise ait prosesin (aspnet_state.exe) bellek alanında tutulur.</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400">
              <a:solidFill>
                <a:schemeClr val="dk1"/>
              </a:solidFill>
              <a:latin typeface="Verdana"/>
              <a:ea typeface="Verdana"/>
              <a:cs typeface="Verdana"/>
              <a:sym typeface="Verdana"/>
            </a:endParaRPr>
          </a:p>
          <a:p>
            <a:pPr indent="0" lvl="0" marL="0" rtl="0" algn="l">
              <a:spcBef>
                <a:spcPts val="0"/>
              </a:spcBef>
              <a:spcAft>
                <a:spcPts val="1600"/>
              </a:spcAft>
              <a:buNone/>
            </a:pPr>
            <a:r>
              <a:rPr lang="en" sz="1400">
                <a:solidFill>
                  <a:schemeClr val="dk1"/>
                </a:solidFill>
                <a:latin typeface="Verdana"/>
                <a:ea typeface="Verdana"/>
                <a:cs typeface="Verdana"/>
                <a:sym typeface="Verdana"/>
              </a:rPr>
              <a:t>Şayet uygulamanın çalıştığı web server çökerse cluster edilmiş başka bir server, state server’dan session datalarını alıp çalışmaya devam edebilir. Ancak bu tip sistemlerin yönetimi için Application Center ya da HP OpenView gibi yazılım tabanlı çözümler ya da </a:t>
            </a:r>
            <a:r>
              <a:rPr i="1" lang="en" sz="1400">
                <a:solidFill>
                  <a:schemeClr val="dk1"/>
                </a:solidFill>
                <a:latin typeface="Verdana"/>
                <a:ea typeface="Verdana"/>
                <a:cs typeface="Verdana"/>
                <a:sym typeface="Verdana"/>
              </a:rPr>
              <a:t>cisco, nortel</a:t>
            </a:r>
            <a:r>
              <a:rPr lang="en" sz="1400">
                <a:solidFill>
                  <a:schemeClr val="dk1"/>
                </a:solidFill>
                <a:latin typeface="Verdana"/>
                <a:ea typeface="Verdana"/>
                <a:cs typeface="Verdana"/>
                <a:sym typeface="Verdana"/>
              </a:rPr>
              <a:t> gibi firmalara ait donanımsal (swictch, router) çözümler kullanılmalıdır. Böylece load balancing yapmak ve daha sağlam çalışan kurumsal uygulamalar geliştirmek mümkün olur. Bu türlü bir çalışma biçiminin adına bazı yerlerde “aktif aktif çalışma” denmektedir.</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Out-of process Çalışmanın Konfigürasyonu</a:t>
            </a:r>
            <a:endParaRPr/>
          </a:p>
        </p:txBody>
      </p:sp>
      <p:sp>
        <p:nvSpPr>
          <p:cNvPr id="162" name="Google Shape;16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Bu işlem web.config içerisinde yapılır.</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&lt;sessionState</a:t>
            </a:r>
            <a:endParaRPr sz="14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mode="StateServer"</a:t>
            </a:r>
            <a:endParaRPr sz="14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stateConnectionString="tcpip=127.0.0.1:42424"</a:t>
            </a:r>
            <a:endParaRPr sz="14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/&gt;</a:t>
            </a:r>
            <a:endParaRPr sz="1400">
              <a:solidFill>
                <a:schemeClr val="dk1"/>
              </a:solidFill>
            </a:endParaRPr>
          </a:p>
          <a:p>
            <a:pPr indent="0" lvl="0" marL="0" rtl="0" algn="l">
              <a:spcBef>
                <a:spcPts val="1600"/>
              </a:spcBef>
              <a:spcAft>
                <a:spcPts val="1600"/>
              </a:spcAft>
              <a:buNone/>
            </a:pPr>
            <a:r>
              <a:rPr lang="en" sz="1400">
                <a:solidFill>
                  <a:schemeClr val="dk1"/>
                </a:solidFill>
                <a:latin typeface="Verdana"/>
                <a:ea typeface="Verdana"/>
                <a:cs typeface="Verdana"/>
                <a:sym typeface="Verdana"/>
              </a:rPr>
              <a:t>stateConnectionString="tcpip=127.0.0.1:42424" te StateServer’ın IP nosu girilir. 42424 ise default port numarasıdır.</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nedir?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Bir web uygulaması tarafından uygulamanın tüm kullanıcıları arasında, ya da kullanıcı bazında tutulması gereken çeşitli bilgilere </a:t>
            </a:r>
            <a:r>
              <a:rPr b="1" lang="en" sz="1400">
                <a:solidFill>
                  <a:schemeClr val="dk1"/>
                </a:solidFill>
                <a:latin typeface="Verdana"/>
                <a:ea typeface="Verdana"/>
                <a:cs typeface="Verdana"/>
                <a:sym typeface="Verdana"/>
              </a:rPr>
              <a:t>State</a:t>
            </a:r>
            <a:r>
              <a:rPr lang="en" sz="1400">
                <a:solidFill>
                  <a:schemeClr val="dk1"/>
                </a:solidFill>
                <a:latin typeface="Verdana"/>
                <a:ea typeface="Verdana"/>
                <a:cs typeface="Verdana"/>
                <a:sym typeface="Verdana"/>
              </a:rPr>
              <a:t> denir. </a:t>
            </a:r>
            <a:endParaRPr sz="1400">
              <a:solidFill>
                <a:schemeClr val="dk1"/>
              </a:solidFill>
              <a:latin typeface="Verdana"/>
              <a:ea typeface="Verdana"/>
              <a:cs typeface="Verdana"/>
              <a:sym typeface="Verdana"/>
            </a:endParaRPr>
          </a:p>
          <a:p>
            <a:pPr indent="0" lvl="0" marL="457200" rtl="0" algn="l">
              <a:spcBef>
                <a:spcPts val="0"/>
              </a:spcBef>
              <a:spcAft>
                <a:spcPts val="0"/>
              </a:spcAft>
              <a:buNone/>
            </a:pPr>
            <a:r>
              <a:t/>
            </a:r>
            <a:endParaRPr sz="1400">
              <a:solidFill>
                <a:schemeClr val="dk1"/>
              </a:solidFill>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Web sayfaları genelde stateless aygıtlar olarak anılırlar. Bunun anlamı sayfanın görüntülenme, yok edilme ve tekrar görüntülenme gibi farklı olaylar sırasında içerdiği bilgileri kaybediyor olmasıdır.</a:t>
            </a:r>
            <a:endParaRPr sz="1400">
              <a:solidFill>
                <a:schemeClr val="dk1"/>
              </a:solidFill>
              <a:latin typeface="Verdana"/>
              <a:ea typeface="Verdana"/>
              <a:cs typeface="Verdana"/>
              <a:sym typeface="Verdana"/>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Bunun nedeni web ortamının kurallarını ortaya koyan protokolün (HTTP) stateless tasarlanmış olmasıdır.</a:t>
            </a:r>
            <a:endParaRPr sz="1400">
              <a:solidFill>
                <a:schemeClr val="dk1"/>
              </a:solidFill>
              <a:latin typeface="Verdana"/>
              <a:ea typeface="Verdana"/>
              <a:cs typeface="Verdana"/>
              <a:sym typeface="Verdana"/>
            </a:endParaRPr>
          </a:p>
          <a:p>
            <a:pPr indent="0" lvl="0" marL="457200" rtl="0" algn="l">
              <a:spcBef>
                <a:spcPts val="0"/>
              </a:spcBef>
              <a:spcAft>
                <a:spcPts val="0"/>
              </a:spcAft>
              <a:buNone/>
            </a:pPr>
            <a:r>
              <a:t/>
            </a:r>
            <a:endParaRPr sz="1400">
              <a:solidFill>
                <a:schemeClr val="dk1"/>
              </a:solidFill>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Sırf bu sebeple bizler roundtripler esnasında kontrol içeriklerini korumak, sayfadan sayfaya bilgi taşımak ya da uygulama düzeyinde çeşitli bigileri tutabilmek için türlü işlemler yapmak zorunda kalırız.</a:t>
            </a:r>
            <a:endParaRPr sz="1400">
              <a:solidFill>
                <a:schemeClr val="dk1"/>
              </a:solidFill>
              <a:latin typeface="Verdana"/>
              <a:ea typeface="Verdana"/>
              <a:cs typeface="Verdana"/>
              <a:sym typeface="Verdana"/>
            </a:endParaRPr>
          </a:p>
          <a:p>
            <a:pPr indent="0" lvl="0" marL="457200" rtl="0" algn="l">
              <a:spcBef>
                <a:spcPts val="0"/>
              </a:spcBef>
              <a:spcAft>
                <a:spcPts val="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Farm ve Web Garden Kavramları</a:t>
            </a:r>
            <a:endParaRPr/>
          </a:p>
        </p:txBody>
      </p:sp>
      <p:sp>
        <p:nvSpPr>
          <p:cNvPr id="168" name="Google Shape;16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Web Farm farklı fiziksel server’lar üzerinde çalışan bir uygulamayı ifade eder. Web farm’a dahil edilmiş makineler yazılımsal ya da donanımsal çözümlerle load balancing yapabilmelidir.</a:t>
            </a:r>
            <a:endParaRPr sz="14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Web Garden ise çok işlemcili tek bir server üzerinde çalışan bir uygulamayı ifade eder.</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Dikkat : Application state’ler web farm veya web garden’lar da paylaşılamaz.</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3 – SQL Server Üzerinde Session State’lerin Tutulması</a:t>
            </a:r>
            <a:endParaRPr sz="1400">
              <a:solidFill>
                <a:schemeClr val="dk1"/>
              </a:solidFill>
              <a:latin typeface="Verdana"/>
              <a:ea typeface="Verdana"/>
              <a:cs typeface="Verdana"/>
              <a:sym typeface="Verdana"/>
            </a:endParaRPr>
          </a:p>
          <a:p>
            <a:pPr indent="0" lvl="0" marL="0" rtl="0" algn="ctr">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&lt;sessionState</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mode="SQLServer"</a:t>
            </a:r>
            <a:endParaRPr sz="14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sqlConnectionString="data source=127.0.0.1; Trusted_Connection=yes"</a:t>
            </a:r>
            <a:endParaRPr sz="14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/&gt;</a:t>
            </a:r>
            <a:endParaRPr sz="14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t/>
            </a:r>
            <a:endParaRPr sz="11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t/>
            </a:r>
            <a:endParaRPr sz="11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Web Farm ve Web Garden Kavramları</a:t>
            </a:r>
            <a:endParaRPr/>
          </a:p>
          <a:p>
            <a:pPr indent="0" lvl="0" marL="0" rtl="0" algn="l">
              <a:spcBef>
                <a:spcPts val="0"/>
              </a:spcBef>
              <a:spcAft>
                <a:spcPts val="0"/>
              </a:spcAft>
              <a:buNone/>
            </a:pPr>
            <a:r>
              <a:t/>
            </a:r>
            <a:endParaRPr/>
          </a:p>
        </p:txBody>
      </p:sp>
      <p:sp>
        <p:nvSpPr>
          <p:cNvPr id="174" name="Google Shape;17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Session state’lerin tutulacağı veri tabanının oluşturulması için ise;</a:t>
            </a:r>
            <a:endParaRPr sz="14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400">
                <a:solidFill>
                  <a:schemeClr val="dk1"/>
                </a:solidFill>
              </a:rPr>
              <a:t>“</a:t>
            </a:r>
            <a:r>
              <a:rPr lang="en" sz="1400">
                <a:solidFill>
                  <a:schemeClr val="dk1"/>
                </a:solidFill>
                <a:latin typeface="Verdana"/>
                <a:ea typeface="Verdana"/>
                <a:cs typeface="Verdana"/>
                <a:sym typeface="Verdana"/>
              </a:rPr>
              <a:t>\Windows\Microsoft .NET\Framework\vXX\InstallSqlState.sql” dosyası bulunup, çalıştırılırsa</a:t>
            </a:r>
            <a:endParaRPr sz="14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ASPState isimli bir veri tabanı oluşur. TempDB ‘de ilgili tablolarda session state’ler tutulur.</a:t>
            </a:r>
            <a:endParaRPr sz="1400">
              <a:solidFill>
                <a:schemeClr val="dk1"/>
              </a:solidFill>
            </a:endParaRPr>
          </a:p>
          <a:p>
            <a:pPr indent="0" lvl="0" marL="0" rtl="0" algn="l">
              <a:spcBef>
                <a:spcPts val="1600"/>
              </a:spcBef>
              <a:spcAft>
                <a:spcPts val="1600"/>
              </a:spcAft>
              <a:buClr>
                <a:schemeClr val="dk1"/>
              </a:buClr>
              <a:buSzPts val="1100"/>
              <a:buFont typeface="Arial"/>
              <a:buNone/>
            </a:pPr>
            <a:r>
              <a:rPr lang="en" sz="1400">
                <a:solidFill>
                  <a:schemeClr val="dk1"/>
                </a:solidFill>
                <a:latin typeface="Verdana"/>
                <a:ea typeface="Verdana"/>
                <a:cs typeface="Verdana"/>
                <a:sym typeface="Verdana"/>
              </a:rPr>
              <a:t>Bu veri tabanının kaldırılması için ise; “\Windows\Microsoft .NET\Framework\vxx\UninstallSqlState.sql” çalıştırılmalıdır.</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Hangi Yöntem Daha İyidir</a:t>
            </a:r>
            <a:endParaRPr/>
          </a:p>
        </p:txBody>
      </p:sp>
      <p:sp>
        <p:nvSpPr>
          <p:cNvPr id="180" name="Google Shape;18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latin typeface="Verdana"/>
                <a:ea typeface="Verdana"/>
                <a:cs typeface="Verdana"/>
                <a:sym typeface="Verdana"/>
              </a:rPr>
              <a:t>Bu 3 yöntemden birisinin diğerine göre mutlak anlamda bir üstünlüğü yoktur. Ve bu soruya verilecek cevap farklı durumlara göre değişir.</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latin typeface="Verdana"/>
                <a:ea typeface="Verdana"/>
                <a:cs typeface="Verdana"/>
                <a:sym typeface="Verdana"/>
              </a:rPr>
              <a:t>Hız açısından sıralama :</a:t>
            </a:r>
            <a:endParaRPr sz="1100">
              <a:solidFill>
                <a:schemeClr val="dk1"/>
              </a:solidFill>
            </a:endParaRPr>
          </a:p>
          <a:p>
            <a:pPr indent="-298450" lvl="0" marL="457200" rtl="0" algn="l">
              <a:spcBef>
                <a:spcPts val="1600"/>
              </a:spcBef>
              <a:spcAft>
                <a:spcPts val="0"/>
              </a:spcAft>
              <a:buClr>
                <a:schemeClr val="dk1"/>
              </a:buClr>
              <a:buSzPts val="1100"/>
              <a:buAutoNum type="arabicPeriod"/>
            </a:pPr>
            <a:r>
              <a:rPr lang="en" sz="1100">
                <a:solidFill>
                  <a:schemeClr val="dk1"/>
                </a:solidFill>
              </a:rPr>
              <a:t> </a:t>
            </a:r>
            <a:r>
              <a:rPr lang="en" sz="1100">
                <a:solidFill>
                  <a:schemeClr val="dk1"/>
                </a:solidFill>
                <a:latin typeface="Verdana"/>
                <a:ea typeface="Verdana"/>
                <a:cs typeface="Verdana"/>
                <a:sym typeface="Verdana"/>
              </a:rPr>
              <a:t>In-Process</a:t>
            </a:r>
            <a:br>
              <a:rPr lang="en" sz="1100">
                <a:solidFill>
                  <a:schemeClr val="dk1"/>
                </a:solidFill>
                <a:latin typeface="Verdana"/>
                <a:ea typeface="Verdana"/>
                <a:cs typeface="Verdana"/>
                <a:sym typeface="Verdana"/>
              </a:rPr>
            </a:b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latin typeface="Verdana"/>
                <a:ea typeface="Verdana"/>
                <a:cs typeface="Verdana"/>
                <a:sym typeface="Verdana"/>
              </a:rPr>
              <a:t>Out-of-Process</a:t>
            </a:r>
            <a:br>
              <a:rPr lang="en" sz="1100">
                <a:solidFill>
                  <a:schemeClr val="dk1"/>
                </a:solidFill>
                <a:latin typeface="Verdana"/>
                <a:ea typeface="Verdana"/>
                <a:cs typeface="Verdana"/>
                <a:sym typeface="Verdana"/>
              </a:rPr>
            </a:b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latin typeface="Verdana"/>
                <a:ea typeface="Verdana"/>
                <a:cs typeface="Verdana"/>
                <a:sym typeface="Verdana"/>
              </a:rPr>
              <a:t>SQL Server</a:t>
            </a:r>
            <a:br>
              <a:rPr lang="en" sz="1100">
                <a:solidFill>
                  <a:schemeClr val="dk1"/>
                </a:solidFill>
                <a:latin typeface="Verdana"/>
                <a:ea typeface="Verdana"/>
                <a:cs typeface="Verdana"/>
                <a:sym typeface="Verdana"/>
              </a:rPr>
            </a:br>
            <a:endParaRPr sz="11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Hangi Yöntem Daha İyidir</a:t>
            </a:r>
            <a:endParaRPr/>
          </a:p>
          <a:p>
            <a:pPr indent="0" lvl="0" marL="0" rtl="0" algn="l">
              <a:spcBef>
                <a:spcPts val="0"/>
              </a:spcBef>
              <a:spcAft>
                <a:spcPts val="0"/>
              </a:spcAft>
              <a:buNone/>
            </a:pPr>
            <a:r>
              <a:t/>
            </a:r>
            <a:endParaRPr/>
          </a:p>
        </p:txBody>
      </p:sp>
      <p:sp>
        <p:nvSpPr>
          <p:cNvPr id="186" name="Google Shape;18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100">
                <a:solidFill>
                  <a:schemeClr val="dk1"/>
                </a:solidFill>
                <a:latin typeface="Verdana"/>
                <a:ea typeface="Verdana"/>
                <a:cs typeface="Verdana"/>
                <a:sym typeface="Verdana"/>
              </a:rPr>
              <a:t>In-process en hızlı çünkü session state’ler herhangi bir yere taşınmıyor, aynı makinenin belleği üzerinde. State server’da araya network girdiği için hız düşer, SQL Server’da ise Disk I/O yüzünden en yavaş çözümdür.</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latin typeface="Verdana"/>
                <a:ea typeface="Verdana"/>
                <a:cs typeface="Verdana"/>
                <a:sym typeface="Verdana"/>
              </a:rPr>
              <a:t>Ölçeklenebilirlik açısından :</a:t>
            </a:r>
            <a:endParaRPr sz="1100">
              <a:solidFill>
                <a:schemeClr val="dk1"/>
              </a:solidFill>
            </a:endParaRPr>
          </a:p>
          <a:p>
            <a:pPr indent="-298450" lvl="0" marL="457200" rtl="0" algn="l">
              <a:spcBef>
                <a:spcPts val="1600"/>
              </a:spcBef>
              <a:spcAft>
                <a:spcPts val="0"/>
              </a:spcAft>
              <a:buClr>
                <a:schemeClr val="dk1"/>
              </a:buClr>
              <a:buSzPts val="1100"/>
              <a:buAutoNum type="arabicPeriod"/>
            </a:pPr>
            <a:r>
              <a:rPr lang="en" sz="1100">
                <a:solidFill>
                  <a:schemeClr val="dk1"/>
                </a:solidFill>
              </a:rPr>
              <a:t> </a:t>
            </a:r>
            <a:r>
              <a:rPr lang="en" sz="1100">
                <a:solidFill>
                  <a:schemeClr val="dk1"/>
                </a:solidFill>
                <a:latin typeface="Verdana"/>
                <a:ea typeface="Verdana"/>
                <a:cs typeface="Verdana"/>
                <a:sym typeface="Verdana"/>
              </a:rPr>
              <a:t>Out-of-process</a:t>
            </a:r>
            <a:br>
              <a:rPr lang="en" sz="1100">
                <a:solidFill>
                  <a:schemeClr val="dk1"/>
                </a:solidFill>
                <a:latin typeface="Verdana"/>
                <a:ea typeface="Verdana"/>
                <a:cs typeface="Verdana"/>
                <a:sym typeface="Verdana"/>
              </a:rPr>
            </a:b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latin typeface="Verdana"/>
                <a:ea typeface="Verdana"/>
                <a:cs typeface="Verdana"/>
                <a:sym typeface="Verdana"/>
              </a:rPr>
              <a:t>SQL Server</a:t>
            </a:r>
            <a:br>
              <a:rPr lang="en" sz="1100">
                <a:solidFill>
                  <a:schemeClr val="dk1"/>
                </a:solidFill>
                <a:latin typeface="Verdana"/>
                <a:ea typeface="Verdana"/>
                <a:cs typeface="Verdana"/>
                <a:sym typeface="Verdana"/>
              </a:rPr>
            </a:b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latin typeface="Verdana"/>
                <a:ea typeface="Verdana"/>
                <a:cs typeface="Verdana"/>
                <a:sym typeface="Verdana"/>
              </a:rPr>
              <a:t>In-Process</a:t>
            </a:r>
            <a:br>
              <a:rPr lang="en" sz="1100">
                <a:solidFill>
                  <a:schemeClr val="dk1"/>
                </a:solidFill>
                <a:latin typeface="Verdana"/>
                <a:ea typeface="Verdana"/>
                <a:cs typeface="Verdana"/>
                <a:sym typeface="Verdana"/>
              </a:rPr>
            </a:br>
            <a:endParaRPr sz="11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Hangi Yöntem Daha İyidir</a:t>
            </a:r>
            <a:endParaRPr/>
          </a:p>
          <a:p>
            <a:pPr indent="0" lvl="0" marL="0" rtl="0" algn="l">
              <a:spcBef>
                <a:spcPts val="0"/>
              </a:spcBef>
              <a:spcAft>
                <a:spcPts val="0"/>
              </a:spcAft>
              <a:buNone/>
            </a:pPr>
            <a:r>
              <a:t/>
            </a:r>
            <a:endParaRPr/>
          </a:p>
        </p:txBody>
      </p:sp>
      <p:sp>
        <p:nvSpPr>
          <p:cNvPr id="192" name="Google Shape;19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100">
                <a:solidFill>
                  <a:schemeClr val="dk1"/>
                </a:solidFill>
                <a:latin typeface="Verdana"/>
                <a:ea typeface="Verdana"/>
                <a:cs typeface="Verdana"/>
                <a:sym typeface="Verdana"/>
              </a:rPr>
              <a:t>Burada ise hız düşüyor çünkü araya network giriyor. Fakat ölçeklenebilirlik ve sağlamlık artıyor.</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latin typeface="Verdana"/>
                <a:ea typeface="Verdana"/>
                <a:cs typeface="Verdana"/>
                <a:sym typeface="Verdana"/>
              </a:rPr>
              <a:t>Durability açısından :</a:t>
            </a:r>
            <a:endParaRPr sz="1100">
              <a:solidFill>
                <a:schemeClr val="dk1"/>
              </a:solidFill>
            </a:endParaRPr>
          </a:p>
          <a:p>
            <a:pPr indent="-298450" lvl="0" marL="457200" rtl="0" algn="l">
              <a:spcBef>
                <a:spcPts val="1600"/>
              </a:spcBef>
              <a:spcAft>
                <a:spcPts val="0"/>
              </a:spcAft>
              <a:buClr>
                <a:schemeClr val="dk1"/>
              </a:buClr>
              <a:buSzPts val="1100"/>
              <a:buAutoNum type="arabicPeriod"/>
            </a:pPr>
            <a:r>
              <a:rPr lang="en" sz="1100">
                <a:solidFill>
                  <a:schemeClr val="dk1"/>
                </a:solidFill>
              </a:rPr>
              <a:t> </a:t>
            </a:r>
            <a:r>
              <a:rPr lang="en" sz="1100">
                <a:solidFill>
                  <a:schemeClr val="dk1"/>
                </a:solidFill>
                <a:latin typeface="Verdana"/>
                <a:ea typeface="Verdana"/>
                <a:cs typeface="Verdana"/>
                <a:sym typeface="Verdana"/>
              </a:rPr>
              <a:t>SQL server</a:t>
            </a:r>
            <a:br>
              <a:rPr lang="en" sz="1100">
                <a:solidFill>
                  <a:schemeClr val="dk1"/>
                </a:solidFill>
                <a:latin typeface="Verdana"/>
                <a:ea typeface="Verdana"/>
                <a:cs typeface="Verdana"/>
                <a:sym typeface="Verdana"/>
              </a:rPr>
            </a:b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latin typeface="Verdana"/>
                <a:ea typeface="Verdana"/>
                <a:cs typeface="Verdana"/>
                <a:sym typeface="Verdana"/>
              </a:rPr>
              <a:t>Out-of-process</a:t>
            </a:r>
            <a:br>
              <a:rPr lang="en" sz="1100">
                <a:solidFill>
                  <a:schemeClr val="dk1"/>
                </a:solidFill>
                <a:latin typeface="Verdana"/>
                <a:ea typeface="Verdana"/>
                <a:cs typeface="Verdana"/>
                <a:sym typeface="Verdana"/>
              </a:rPr>
            </a:b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latin typeface="Verdana"/>
                <a:ea typeface="Verdana"/>
                <a:cs typeface="Verdana"/>
                <a:sym typeface="Verdana"/>
              </a:rPr>
              <a:t>In-Process</a:t>
            </a:r>
            <a:br>
              <a:rPr lang="en" sz="1100">
                <a:solidFill>
                  <a:schemeClr val="dk1"/>
                </a:solidFill>
                <a:latin typeface="Verdana"/>
                <a:ea typeface="Verdana"/>
                <a:cs typeface="Verdana"/>
                <a:sym typeface="Verdana"/>
              </a:rPr>
            </a:br>
            <a:endParaRPr sz="11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Burada ise hız düşüyor çünkü araya network giriyor. Fakat sağlamlık artıyor.</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311700" y="32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	 	 	</a:t>
            </a:r>
            <a:endParaRPr sz="1100"/>
          </a:p>
          <a:p>
            <a:pPr indent="0" lvl="0" marL="0" rtl="0" algn="l">
              <a:lnSpc>
                <a:spcPct val="115000"/>
              </a:lnSpc>
              <a:spcBef>
                <a:spcPts val="0"/>
              </a:spcBef>
              <a:spcAft>
                <a:spcPts val="0"/>
              </a:spcAft>
              <a:buNone/>
            </a:pPr>
            <a:r>
              <a:rPr lang="en"/>
              <a:t>Application State ve HttpApplicationState Sınıfı</a:t>
            </a:r>
            <a:endParaRPr/>
          </a:p>
        </p:txBody>
      </p:sp>
      <p:sp>
        <p:nvSpPr>
          <p:cNvPr id="198" name="Google Shape;19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Uygulama düzeyinde yani uygulamanın tüm kullanıcılarının ortaklaşa kullanabilecekleri verileri tutmak için Application nesnesi kullanılır. Application state’ler web farm veya web garden’lar da paylaşılamaz.</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Bunun en klasik örneği herhangi bir t anında sitedeki ziyaretçi sayısının hesaplanmasıdır.</a:t>
            </a:r>
            <a:endParaRPr sz="14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Uygulama başladığında (yani ilk kullanıcı ilk talebi ilettiği sırada) Application_Start event’i oluşur. Bu event global.asax ‘te handle edilir.</a:t>
            </a:r>
            <a:endParaRPr sz="1400">
              <a:solidFill>
                <a:schemeClr val="dk1"/>
              </a:solidFill>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Application_Start event handler’ında Application nesnesinde counter isimli bir anahtara 0 değeri atanır.</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Siteye giren her kullanıcı için bir session başlatılacağına göre, Session_Start event’inde bu sayaca 1 eklenir.</a:t>
            </a:r>
            <a:endParaRPr sz="1400">
              <a:solidFill>
                <a:schemeClr val="dk1"/>
              </a:solidFill>
              <a:latin typeface="Verdana"/>
              <a:ea typeface="Verdana"/>
              <a:cs typeface="Verdana"/>
              <a:sym typeface="Verdana"/>
            </a:endParaRPr>
          </a:p>
          <a:p>
            <a:pPr indent="0" lvl="0" marL="0" rtl="0" algn="l">
              <a:spcBef>
                <a:spcPts val="1600"/>
              </a:spcBef>
              <a:spcAft>
                <a:spcPts val="1600"/>
              </a:spcAft>
              <a:buNone/>
            </a:pPr>
            <a:r>
              <a:rPr lang="en" sz="1400">
                <a:solidFill>
                  <a:schemeClr val="dk1"/>
                </a:solidFill>
                <a:latin typeface="Verdana"/>
                <a:ea typeface="Verdana"/>
                <a:cs typeface="Verdana"/>
                <a:sym typeface="Verdana"/>
              </a:rPr>
              <a:t>Session’lar sonlandığında ise Session_End event’i oluşur ve sayaç 1 eksiltilir.</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38"/>
          <p:cNvPicPr preferRelativeResize="0"/>
          <p:nvPr/>
        </p:nvPicPr>
        <p:blipFill>
          <a:blip r:embed="rId3">
            <a:alphaModFix/>
          </a:blip>
          <a:stretch>
            <a:fillRect/>
          </a:stretch>
        </p:blipFill>
        <p:spPr>
          <a:xfrm>
            <a:off x="757925" y="277688"/>
            <a:ext cx="5076825" cy="4657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9"/>
          <p:cNvPicPr preferRelativeResize="0"/>
          <p:nvPr/>
        </p:nvPicPr>
        <p:blipFill>
          <a:blip r:embed="rId3">
            <a:alphaModFix/>
          </a:blip>
          <a:stretch>
            <a:fillRect/>
          </a:stretch>
        </p:blipFill>
        <p:spPr>
          <a:xfrm>
            <a:off x="1565300" y="1206763"/>
            <a:ext cx="5095875" cy="2409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Verdana"/>
                <a:ea typeface="Verdana"/>
                <a:cs typeface="Verdana"/>
                <a:sym typeface="Verdana"/>
              </a:rPr>
              <a:t>ApplicationLock() ve ApplicationUnLock() Metotları : </a:t>
            </a:r>
            <a:r>
              <a:rPr lang="en" sz="1400">
                <a:solidFill>
                  <a:schemeClr val="dk1"/>
                </a:solidFill>
                <a:latin typeface="Verdana"/>
                <a:ea typeface="Verdana"/>
                <a:cs typeface="Verdana"/>
                <a:sym typeface="Verdana"/>
              </a:rPr>
              <a:t>Birden thread’in application nesnesindeki aynı veriye simultene erişmesinin engellenmesi gerekir. Thread senkronizasyonu. Bu engelleme için Lock() metodu ile Application nesnesindeki veriler kilitlenebilir. Fakat ölçeklenebilirliği düşürmemek adına, koyulan kilit yapılan iş biter bitmez UnLock() ile açıkça kaldırılmalıdır. Unlock() açıkça çağrılmazsa</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1200"/>
              </a:spcBef>
              <a:spcAft>
                <a:spcPts val="0"/>
              </a:spcAft>
              <a:buClr>
                <a:schemeClr val="dk1"/>
              </a:buClr>
              <a:buSzPts val="1400"/>
              <a:buAutoNum type="arabicPeriod"/>
            </a:pPr>
            <a:r>
              <a:rPr lang="en" sz="1400">
                <a:solidFill>
                  <a:schemeClr val="dk1"/>
                </a:solidFill>
                <a:latin typeface="Verdana"/>
                <a:ea typeface="Verdana"/>
                <a:cs typeface="Verdana"/>
                <a:sym typeface="Verdana"/>
              </a:rPr>
              <a:t>Talep 	tamamlandığında,</a:t>
            </a:r>
            <a:br>
              <a:rPr lang="en" sz="1400">
                <a:solidFill>
                  <a:schemeClr val="dk1"/>
                </a:solidFill>
                <a:latin typeface="Verdana"/>
                <a:ea typeface="Verdana"/>
                <a:cs typeface="Verdana"/>
                <a:sym typeface="Verdana"/>
              </a:rPr>
            </a:br>
            <a:r>
              <a:rPr lang="en"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latin typeface="Verdana"/>
                <a:ea typeface="Verdana"/>
                <a:cs typeface="Verdana"/>
                <a:sym typeface="Verdana"/>
              </a:rPr>
              <a:t>Talep 	time-out olduğunda,</a:t>
            </a:r>
            <a:br>
              <a:rPr lang="en" sz="1400">
                <a:solidFill>
                  <a:schemeClr val="dk1"/>
                </a:solidFill>
                <a:latin typeface="Verdana"/>
                <a:ea typeface="Verdana"/>
                <a:cs typeface="Verdana"/>
                <a:sym typeface="Verdana"/>
              </a:rPr>
            </a:br>
            <a:r>
              <a:rPr lang="en"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latin typeface="Verdana"/>
                <a:ea typeface="Verdana"/>
                <a:cs typeface="Verdana"/>
                <a:sym typeface="Verdana"/>
              </a:rPr>
              <a:t>Talep 	işlenirken exception oluştuğunda, kilit otomatik olarak kalkar. </a:t>
            </a:r>
            <a:r>
              <a:rPr lang="en" sz="1400">
                <a:solidFill>
                  <a:schemeClr val="dk1"/>
                </a:solidFill>
              </a:rPr>
              <a:t>	</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chemeClr val="dk1"/>
                </a:solidFill>
                <a:latin typeface="Verdana"/>
                <a:ea typeface="Verdana"/>
                <a:cs typeface="Verdana"/>
                <a:sym typeface="Verdana"/>
              </a:rPr>
              <a:t>Örneğe İlişkin Notlar :</a:t>
            </a:r>
            <a:endParaRPr b="1" sz="10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317500" lvl="0" marL="457200" rtl="0" algn="l">
              <a:spcBef>
                <a:spcPts val="1200"/>
              </a:spcBef>
              <a:spcAft>
                <a:spcPts val="0"/>
              </a:spcAft>
              <a:buClr>
                <a:schemeClr val="dk1"/>
              </a:buClr>
              <a:buSzPts val="1400"/>
              <a:buAutoNum type="arabicPeriod"/>
            </a:pPr>
            <a:r>
              <a:rPr lang="en" sz="1400">
                <a:solidFill>
                  <a:schemeClr val="dk1"/>
                </a:solidFill>
              </a:rPr>
              <a:t> </a:t>
            </a:r>
            <a:r>
              <a:rPr lang="en" sz="1400">
                <a:solidFill>
                  <a:schemeClr val="dk1"/>
                </a:solidFill>
                <a:latin typeface="Verdana"/>
                <a:ea typeface="Verdana"/>
                <a:cs typeface="Verdana"/>
                <a:sym typeface="Verdana"/>
              </a:rPr>
              <a:t>Duyarlılığı arttırmak için Session time-out süresini 1 dk ‘ya indirin.</a:t>
            </a:r>
            <a:br>
              <a:rPr lang="en" sz="1400">
                <a:solidFill>
                  <a:schemeClr val="dk1"/>
                </a:solidFill>
                <a:latin typeface="Verdana"/>
                <a:ea typeface="Verdana"/>
                <a:cs typeface="Verdana"/>
                <a:sym typeface="Verdana"/>
              </a:rPr>
            </a:br>
            <a:r>
              <a:rPr lang="en"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latin typeface="Verdana"/>
                <a:ea typeface="Verdana"/>
                <a:cs typeface="Verdana"/>
                <a:sym typeface="Verdana"/>
              </a:rPr>
              <a:t>Farklı kullanıcılar olduğu hissini yaratmak için aynı uygulamayı birkaç üst üste derleyin.</a:t>
            </a:r>
            <a:br>
              <a:rPr lang="en" sz="1400">
                <a:solidFill>
                  <a:schemeClr val="dk1"/>
                </a:solidFill>
                <a:latin typeface="Verdana"/>
                <a:ea typeface="Verdana"/>
                <a:cs typeface="Verdana"/>
                <a:sym typeface="Verdana"/>
              </a:rPr>
            </a:br>
            <a:r>
              <a:rPr lang="en"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latin typeface="Verdana"/>
                <a:ea typeface="Verdana"/>
                <a:cs typeface="Verdana"/>
                <a:sym typeface="Verdana"/>
              </a:rPr>
              <a:t>Linke tıklayarak çıkınca diğerlerinde refresh ile yeni durumu gözlemleyin.</a:t>
            </a:r>
            <a:br>
              <a:rPr lang="en" sz="1400">
                <a:solidFill>
                  <a:schemeClr val="dk1"/>
                </a:solidFill>
                <a:latin typeface="Verdana"/>
                <a:ea typeface="Verdana"/>
                <a:cs typeface="Verdana"/>
                <a:sym typeface="Verdana"/>
              </a:rPr>
            </a:br>
            <a:r>
              <a:rPr lang="en"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latin typeface="Verdana"/>
                <a:ea typeface="Verdana"/>
                <a:cs typeface="Verdana"/>
                <a:sym typeface="Verdana"/>
              </a:rPr>
              <a:t>Linke tıklanmadan (browser’ı kapatarak) çıkınca hala eski kullanıcı sayısının görüldüğüne dikkat çek. Bu sayı ancak 1 dk sonra 	güncellenir.</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State nedir?</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State yönetimi istemci tarafında veya sunucu tarafında olabilir. Her biri için ayrı yöntem ve mekanizmalar söz konudur.</a:t>
            </a:r>
            <a:endParaRPr/>
          </a:p>
        </p:txBody>
      </p:sp>
      <p:pic>
        <p:nvPicPr>
          <p:cNvPr id="68" name="Google Shape;68;p15"/>
          <p:cNvPicPr preferRelativeResize="0"/>
          <p:nvPr/>
        </p:nvPicPr>
        <p:blipFill>
          <a:blip r:embed="rId3">
            <a:alphaModFix/>
          </a:blip>
          <a:stretch>
            <a:fillRect/>
          </a:stretch>
        </p:blipFill>
        <p:spPr>
          <a:xfrm>
            <a:off x="3096875" y="2571750"/>
            <a:ext cx="3048000" cy="1028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İstemci Taraflı State(Durum) Yönetimi</a:t>
            </a:r>
            <a:endParaRPr/>
          </a:p>
        </p:txBody>
      </p:sp>
      <p:sp>
        <p:nvSpPr>
          <p:cNvPr id="226" name="Google Shape;226;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t/>
            </a:r>
            <a:endParaRPr b="1" sz="1400">
              <a:solidFill>
                <a:schemeClr val="dk1"/>
              </a:solidFill>
              <a:latin typeface="Verdana"/>
              <a:ea typeface="Verdana"/>
              <a:cs typeface="Verdana"/>
              <a:sym typeface="Verdana"/>
            </a:endParaRPr>
          </a:p>
          <a:p>
            <a:pPr indent="0" lvl="0" marL="0" rtl="0" algn="l">
              <a:spcBef>
                <a:spcPts val="1100"/>
              </a:spcBef>
              <a:spcAft>
                <a:spcPts val="0"/>
              </a:spcAft>
              <a:buClr>
                <a:schemeClr val="dk1"/>
              </a:buClr>
              <a:buSzPts val="1100"/>
              <a:buFont typeface="Arial"/>
              <a:buNone/>
            </a:pPr>
            <a:r>
              <a:rPr b="1" lang="en" sz="1400">
                <a:solidFill>
                  <a:schemeClr val="dk1"/>
                </a:solidFill>
                <a:latin typeface="Verdana"/>
                <a:ea typeface="Verdana"/>
                <a:cs typeface="Verdana"/>
                <a:sym typeface="Verdana"/>
              </a:rPr>
              <a:t>Cookie Kullanımı</a:t>
            </a:r>
            <a:endParaRPr b="1" sz="1400">
              <a:solidFill>
                <a:schemeClr val="dk1"/>
              </a:solidFill>
              <a:latin typeface="Verdana"/>
              <a:ea typeface="Verdana"/>
              <a:cs typeface="Verdana"/>
              <a:sym typeface="Verdana"/>
            </a:endParaRPr>
          </a:p>
          <a:p>
            <a:pPr indent="0" lvl="0" marL="0" rtl="0" algn="ctr">
              <a:spcBef>
                <a:spcPts val="20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Cookie’ler client’ın makinesi üzerinde çeşitli bilgiler tutmamızı sağlayan özel text dosyalardır. Asp .NET ‘te cookie işlemleri </a:t>
            </a:r>
            <a:r>
              <a:rPr b="1" lang="en" sz="1400">
                <a:solidFill>
                  <a:schemeClr val="dk1"/>
                </a:solidFill>
                <a:latin typeface="Verdana"/>
                <a:ea typeface="Verdana"/>
                <a:cs typeface="Verdana"/>
                <a:sym typeface="Verdana"/>
              </a:rPr>
              <a:t>HttpCookie</a:t>
            </a:r>
            <a:r>
              <a:rPr lang="en" sz="1400">
                <a:solidFill>
                  <a:schemeClr val="dk1"/>
                </a:solidFill>
                <a:latin typeface="Verdana"/>
                <a:ea typeface="Verdana"/>
                <a:cs typeface="Verdana"/>
                <a:sym typeface="Verdana"/>
              </a:rPr>
              <a:t> isimli bir sınıf sayesinde yapılır. Çeşitli özellikleri yapılandırılan bir cookie‘nin client’a gönderilebilmesi için Response nesnesinin Cookies kolleksiyonuna eklenmelidir. Böylece cookie’ler Http çıktısının Set-Cookie header’ında client’a gönderilir.</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İstemci Taraflı State(Durum) Yönetimi</a:t>
            </a:r>
            <a:endParaRPr/>
          </a:p>
        </p:txBody>
      </p:sp>
      <p:sp>
        <p:nvSpPr>
          <p:cNvPr id="232" name="Google Shape;232;p43"/>
          <p:cNvSpPr txBox="1"/>
          <p:nvPr>
            <p:ph idx="1" type="body"/>
          </p:nvPr>
        </p:nvSpPr>
        <p:spPr>
          <a:xfrm>
            <a:off x="513550" y="1215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HttpCookie cookie = new HttpCookie("LastVisit");</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 LastVisit : Cookie’nin ismi</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2F2F2"/>
              </a:highlight>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cookie.Value = DateTime.Now.ToString();</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 Cookie’nin içerisine yazılan veri</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2F2F2"/>
              </a:highlight>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cookie.Expires = DateTime.Now.AddHours(1);</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 1 saat sonra cookie expire olacak.</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2F2F2"/>
              </a:highlight>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Response.Cookies.Add(cookie);</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 Sayfa çıktısında cookie ‘nin gönderilmesi.</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 Response.Cookies kolleksiyonuna ekleniyor.</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2F2F2"/>
              </a:highlight>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Response.Write(Request.Cookies["LastVisit"].Value);</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 Cookie ‘nin içeriği ekrana yazılsın.</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latin typeface="Verdana"/>
                <a:ea typeface="Verdana"/>
                <a:cs typeface="Verdana"/>
                <a:sym typeface="Verdana"/>
              </a:rPr>
              <a:t>Not : </a:t>
            </a:r>
            <a:r>
              <a:rPr lang="en" sz="1000">
                <a:solidFill>
                  <a:schemeClr val="dk1"/>
                </a:solidFill>
                <a:latin typeface="Verdana"/>
                <a:ea typeface="Verdana"/>
                <a:cs typeface="Verdana"/>
                <a:sym typeface="Verdana"/>
              </a:rPr>
              <a:t>“</a:t>
            </a:r>
            <a:r>
              <a:rPr lang="en" sz="1000" u="sng">
                <a:solidFill>
                  <a:srgbClr val="0000FF"/>
                </a:solidFill>
                <a:latin typeface="Verdana"/>
                <a:ea typeface="Verdana"/>
                <a:cs typeface="Verdana"/>
                <a:sym typeface="Verdana"/>
              </a:rPr>
              <a:t>Kullanici@localhost</a:t>
            </a:r>
            <a:r>
              <a:rPr lang="en" sz="1000">
                <a:solidFill>
                  <a:schemeClr val="dk1"/>
                </a:solidFill>
                <a:latin typeface="Verdana"/>
                <a:ea typeface="Verdana"/>
                <a:cs typeface="Verdana"/>
                <a:sym typeface="Verdana"/>
              </a:rPr>
              <a:t>” isminde bir cookie oluşur.</a:t>
            </a:r>
            <a:endParaRPr sz="1000">
              <a:solidFill>
                <a:schemeClr val="dk1"/>
              </a:solidFill>
              <a:latin typeface="Verdana"/>
              <a:ea typeface="Verdana"/>
              <a:cs typeface="Verdana"/>
              <a:sym typeface="Verdana"/>
            </a:endParaRPr>
          </a:p>
          <a:p>
            <a:pPr indent="0" lvl="0" marL="0" rtl="0" algn="l">
              <a:spcBef>
                <a:spcPts val="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latin typeface="Verdana"/>
                <a:ea typeface="Verdana"/>
                <a:cs typeface="Verdana"/>
                <a:sym typeface="Verdana"/>
              </a:rPr>
              <a:t>Örnek : Kullanıcı isminin cookie içerisine yazılması.</a:t>
            </a:r>
            <a:endParaRPr/>
          </a:p>
        </p:txBody>
      </p:sp>
      <p:sp>
        <p:nvSpPr>
          <p:cNvPr id="238" name="Google Shape;23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private void Page_Load(object sender, System.EventArgs e)</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	Response.Cookies["Usr_Name"].Value = "Aykut";</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	Response.Cookies["Usr_Name"].Expires = DateTime.Now.AddDays(3);</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00">
              <a:solidFill>
                <a:schemeClr val="dk1"/>
              </a:solidFill>
              <a:highlight>
                <a:srgbClr val="F2F2F2"/>
              </a:highlight>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	if (Request.Cookies["Usr_Name"] != null)</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 Cookie varsa</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		Response.Write("Welcome " + Request.Cookies["Usr_Name"].Value);</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	else</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		Response.Write("There is no any cookie");</a:t>
            </a:r>
            <a:endParaRPr sz="11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2F2F2"/>
                </a:highlight>
                <a:latin typeface="Verdana"/>
                <a:ea typeface="Verdana"/>
                <a:cs typeface="Verdana"/>
                <a:sym typeface="Verdana"/>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311700" y="2083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b="1" lang="en">
                <a:latin typeface="Verdana"/>
                <a:ea typeface="Verdana"/>
                <a:cs typeface="Verdana"/>
                <a:sym typeface="Verdana"/>
              </a:rPr>
              <a:t>ViewState İçerisinde Bilgi Saklamak</a:t>
            </a:r>
            <a:endParaRPr/>
          </a:p>
        </p:txBody>
      </p:sp>
      <p:sp>
        <p:nvSpPr>
          <p:cNvPr id="244" name="Google Shape;24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Verdana"/>
              <a:ea typeface="Verdana"/>
              <a:cs typeface="Verdana"/>
              <a:sym typeface="Verdana"/>
            </a:endParaRPr>
          </a:p>
          <a:p>
            <a:pPr indent="0" lvl="0" marL="0" rtl="0" algn="l">
              <a:spcBef>
                <a:spcPts val="0"/>
              </a:spcBef>
              <a:spcAft>
                <a:spcPts val="0"/>
              </a:spcAft>
              <a:buNone/>
            </a:pPr>
            <a:r>
              <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Bildiğiniz gibi server side çalışan listbox, dropdownlist, datagrid gibi kontroller, __ViewState isimli gizli alanda durumlarını saklayarak, otomatik durum yönetimi yapma yeteneğini bize sunuyordu.</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Aslında ViewState içerisinde bilgiler, </a:t>
            </a:r>
            <a:r>
              <a:rPr b="1" lang="en" sz="1400">
                <a:solidFill>
                  <a:schemeClr val="dk1"/>
                </a:solidFill>
                <a:latin typeface="Verdana"/>
                <a:ea typeface="Verdana"/>
                <a:cs typeface="Verdana"/>
                <a:sym typeface="Verdana"/>
              </a:rPr>
              <a:t>StateBag sınıfı </a:t>
            </a:r>
            <a:r>
              <a:rPr lang="en" sz="1400">
                <a:solidFill>
                  <a:schemeClr val="dk1"/>
                </a:solidFill>
                <a:latin typeface="Verdana"/>
                <a:ea typeface="Verdana"/>
                <a:cs typeface="Verdana"/>
                <a:sym typeface="Verdana"/>
              </a:rPr>
              <a:t>türündeki nesneler biçiminde tutulur.</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highlight>
                  <a:srgbClr val="F2F2F2"/>
                </a:highlight>
                <a:latin typeface="Verdana"/>
                <a:ea typeface="Verdana"/>
                <a:cs typeface="Verdana"/>
                <a:sym typeface="Verdana"/>
              </a:rPr>
              <a:t>ViewState[“anahtar”] = “değer”;</a:t>
            </a:r>
            <a:endParaRPr sz="1400">
              <a:solidFill>
                <a:schemeClr val="dk1"/>
              </a:solidFill>
              <a:highlight>
                <a:srgbClr val="F2F2F2"/>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2F2F2"/>
              </a:highlight>
            </a:endParaRPr>
          </a:p>
          <a:p>
            <a:pPr indent="0" lvl="0" marL="0" rtl="0" algn="l">
              <a:spcBef>
                <a:spcPts val="0"/>
              </a:spcBef>
              <a:spcAft>
                <a:spcPts val="0"/>
              </a:spcAft>
              <a:buClr>
                <a:schemeClr val="dk1"/>
              </a:buClr>
              <a:buSzPts val="1100"/>
              <a:buFont typeface="Arial"/>
              <a:buNone/>
            </a:pPr>
            <a:r>
              <a:rPr lang="en" sz="1400">
                <a:solidFill>
                  <a:schemeClr val="dk1"/>
                </a:solidFill>
                <a:highlight>
                  <a:srgbClr val="F2F2F2"/>
                </a:highlight>
                <a:latin typeface="Verdana"/>
                <a:ea typeface="Verdana"/>
                <a:cs typeface="Verdana"/>
                <a:sym typeface="Verdana"/>
              </a:rPr>
              <a:t>Response.Write(ViewState[“anahtar”]);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State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Session (oturum) kavramı aslında bir kullanıcının web uygulamasına herhangi bir sayfayla girmesi ile başlayan, bir zaman aşımı ya da kullanıcının bilinçli olarak kapatması ile son bulan bir süreci ifade eder. İşte web uygulamalarında session state yönetimi; bu süreçte kullanıcı bazlı verilerin saklanmasıdır.</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Web ortamında request’ler birbirlerinden bağımsızdır. Dolayısı ile bu taleplere cevap olarak gönderilen sayfalar da birbirlerinin durumlarından habersiz olacaklardır. Ancak bu durum web uygulamaları için aşılması gereken ciddi bir sorundur. Çünkü pek çok uygulama da bir sayfadan alınan bir verinin diğer bir sayfada kullanılması kaçınılmazdır.</a:t>
            </a:r>
            <a:endParaRPr sz="1400">
              <a:solidFill>
                <a:schemeClr val="dk1"/>
              </a:solidFill>
              <a:latin typeface="Verdana"/>
              <a:ea typeface="Verdana"/>
              <a:cs typeface="Verdana"/>
              <a:sym typeface="Verdana"/>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Örnek</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Örneğin bir sepet uygulaması düşünün. Müşteri temizlik malzemeleri sayfasından 3 ürün siparişi vermiş, süt ürünleri kısmına geçip 2 ürün sipariş etmiş, içecekler sayfasından 1 ürün sipariş etmiş (burada siparişler state bilgisidir) en son aşamada ise farklı bir sayfada kredi kartı ve teslimat bilgilerini girecek. Bu sayfaya gelinceye kadar, önceki sayfalarda verdiği sipariş bilgilerinin uygulama tarafından hatırlanması gerekir.</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Ya da uçak rezervasyonu sitesi. Önce bir gidiş uçuşu aramak, (bu uçuş nosunu bir kağıda yazmak), sonra bir dönüş uçuşu aramak (bu uçuş nosunu da kağıda yazmak) ve sonra bilet almak için başka bir sayfaya bu numaraları elle girmek kabul edilebilir bir şey değildir. Uygulamanın bu verileri otomatik olarak hatırlaması gerekirdi. (Hatta aynı anda uygulamayı kullanan diğer kullanıcılardan bu verinin izole edilmesi de gerekir! Aksi halde rezervasyonlar karışır ve kendinizi farklı bir yere gidiyor durumda bulabilirsiniz.)</a:t>
            </a:r>
            <a:endParaRPr sz="1400">
              <a:solidFill>
                <a:schemeClr val="dk1"/>
              </a:solidFill>
              <a:latin typeface="Verdana"/>
              <a:ea typeface="Verdana"/>
              <a:cs typeface="Verdana"/>
              <a:sym typeface="Verdana"/>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State &amp; Session State Management</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Verdana"/>
              <a:ea typeface="Verdana"/>
              <a:cs typeface="Verdana"/>
              <a:sym typeface="Verdana"/>
            </a:endParaRPr>
          </a:p>
          <a:p>
            <a:pPr indent="0" lvl="0" marL="0" rtl="0" algn="l">
              <a:spcBef>
                <a:spcPts val="0"/>
              </a:spcBef>
              <a:spcAft>
                <a:spcPts val="0"/>
              </a:spcAft>
              <a:buNone/>
            </a:pPr>
            <a:r>
              <a:t/>
            </a:r>
            <a:endParaRPr sz="1400">
              <a:solidFill>
                <a:schemeClr val="dk1"/>
              </a:solidFill>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İşte web uygulamalarının her bir kullanıcı bazında tutmak zorunda olduğu verilere </a:t>
            </a:r>
            <a:r>
              <a:rPr b="1" lang="en" sz="1400">
                <a:solidFill>
                  <a:schemeClr val="dk1"/>
                </a:solidFill>
                <a:latin typeface="Verdana"/>
                <a:ea typeface="Verdana"/>
                <a:cs typeface="Verdana"/>
                <a:sym typeface="Verdana"/>
              </a:rPr>
              <a:t>session state</a:t>
            </a:r>
            <a:endParaRPr b="1" sz="1400">
              <a:solidFill>
                <a:schemeClr val="dk1"/>
              </a:solidFill>
              <a:latin typeface="Verdana"/>
              <a:ea typeface="Verdana"/>
              <a:cs typeface="Verdana"/>
              <a:sym typeface="Verdana"/>
            </a:endParaRPr>
          </a:p>
          <a:p>
            <a:pPr indent="0" lvl="0" marL="457200" rtl="0" algn="l">
              <a:spcBef>
                <a:spcPts val="0"/>
              </a:spcBef>
              <a:spcAft>
                <a:spcPts val="0"/>
              </a:spcAft>
              <a:buNone/>
            </a:pPr>
            <a:r>
              <a:t/>
            </a:r>
            <a:endParaRPr b="1" sz="1400">
              <a:solidFill>
                <a:schemeClr val="dk1"/>
              </a:solidFill>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bu verilerin hatırlanmasına ise </a:t>
            </a:r>
            <a:r>
              <a:rPr b="1" lang="en" sz="1400">
                <a:solidFill>
                  <a:schemeClr val="dk1"/>
                </a:solidFill>
                <a:latin typeface="Verdana"/>
                <a:ea typeface="Verdana"/>
                <a:cs typeface="Verdana"/>
                <a:sym typeface="Verdana"/>
              </a:rPr>
              <a:t>session state management</a:t>
            </a:r>
            <a:r>
              <a:rPr lang="en" sz="1400">
                <a:solidFill>
                  <a:schemeClr val="dk1"/>
                </a:solidFill>
                <a:latin typeface="Verdana"/>
                <a:ea typeface="Verdana"/>
                <a:cs typeface="Verdana"/>
                <a:sym typeface="Verdana"/>
              </a:rPr>
              <a:t> denilir.</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Mekanizması</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ASP .NET ‘te bir kullanıcı uygulamaya ilişkin herhangi bir sayfayı talep ettiğinde, o kullanıcıya özgü bir oturum (session) başlatılır. Kullanıcının oturum boyunca üzerinde çalıştığı bilgiler, söz konusu kullanıcı için tahsis edilmiş bir bellek bölgesinde (asp.net worker prosesinin adreslediği alanda) ve diğer kullanıcılardan izole bir şekilde tutulur.</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Bir kullanıcının, kendisi için başlatılmış olan session ile programatik olarak ilişkilendirilmesi için Session nesnesi kullanılır. Bu nesne </a:t>
            </a:r>
            <a:r>
              <a:rPr b="1" lang="en" sz="1400">
                <a:solidFill>
                  <a:schemeClr val="dk1"/>
                </a:solidFill>
                <a:latin typeface="Verdana"/>
                <a:ea typeface="Verdana"/>
                <a:cs typeface="Verdana"/>
                <a:sym typeface="Verdana"/>
              </a:rPr>
              <a:t>HttpSessionState sınıfı</a:t>
            </a:r>
            <a:r>
              <a:rPr lang="en" sz="1400">
                <a:solidFill>
                  <a:schemeClr val="dk1"/>
                </a:solidFill>
                <a:latin typeface="Verdana"/>
                <a:ea typeface="Verdana"/>
                <a:cs typeface="Verdana"/>
                <a:sym typeface="Verdana"/>
              </a:rPr>
              <a:t> türünde ve dictionary-based çalışan bir nesnedir.</a:t>
            </a:r>
            <a:endParaRPr sz="14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rgbClr val="871F78"/>
                </a:solidFill>
                <a:highlight>
                  <a:srgbClr val="F7F7FF"/>
                </a:highlight>
                <a:latin typeface="Verdana"/>
                <a:ea typeface="Verdana"/>
                <a:cs typeface="Verdana"/>
                <a:sym typeface="Verdana"/>
              </a:rPr>
              <a:t>public</a:t>
            </a:r>
            <a:r>
              <a:rPr lang="en" sz="1400">
                <a:solidFill>
                  <a:srgbClr val="000066"/>
                </a:solidFill>
                <a:highlight>
                  <a:srgbClr val="F7F7FF"/>
                </a:highlight>
                <a:latin typeface="Verdana"/>
                <a:ea typeface="Verdana"/>
                <a:cs typeface="Verdana"/>
                <a:sym typeface="Verdana"/>
              </a:rPr>
              <a:t> </a:t>
            </a:r>
            <a:r>
              <a:rPr b="1" lang="en" sz="1400">
                <a:solidFill>
                  <a:srgbClr val="871F78"/>
                </a:solidFill>
                <a:highlight>
                  <a:srgbClr val="F7F7FF"/>
                </a:highlight>
                <a:latin typeface="Verdana"/>
                <a:ea typeface="Verdana"/>
                <a:cs typeface="Verdana"/>
                <a:sym typeface="Verdana"/>
              </a:rPr>
              <a:t>sealed</a:t>
            </a:r>
            <a:r>
              <a:rPr lang="en" sz="1400">
                <a:solidFill>
                  <a:srgbClr val="000066"/>
                </a:solidFill>
                <a:highlight>
                  <a:srgbClr val="F7F7FF"/>
                </a:highlight>
                <a:latin typeface="Verdana"/>
                <a:ea typeface="Verdana"/>
                <a:cs typeface="Verdana"/>
                <a:sym typeface="Verdana"/>
              </a:rPr>
              <a:t> </a:t>
            </a:r>
            <a:r>
              <a:rPr b="1" lang="en" sz="1400">
                <a:solidFill>
                  <a:srgbClr val="871F78"/>
                </a:solidFill>
                <a:highlight>
                  <a:srgbClr val="F7F7FF"/>
                </a:highlight>
                <a:latin typeface="Verdana"/>
                <a:ea typeface="Verdana"/>
                <a:cs typeface="Verdana"/>
                <a:sym typeface="Verdana"/>
              </a:rPr>
              <a:t>class</a:t>
            </a:r>
            <a:r>
              <a:rPr lang="en" sz="1400">
                <a:solidFill>
                  <a:srgbClr val="000066"/>
                </a:solidFill>
                <a:highlight>
                  <a:srgbClr val="F7F7FF"/>
                </a:highlight>
                <a:latin typeface="Verdana"/>
                <a:ea typeface="Verdana"/>
                <a:cs typeface="Verdana"/>
                <a:sym typeface="Verdana"/>
              </a:rPr>
              <a:t> HttpSessionState : ICollection, IEnumerable</a:t>
            </a:r>
            <a:endParaRPr sz="1400">
              <a:solidFill>
                <a:srgbClr val="000066"/>
              </a:solidFill>
              <a:highlight>
                <a:srgbClr val="F7F7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Her ASP .NET sayfası, o an ki geçerli kullanıcı için session nesnesine erişim sağlayan </a:t>
            </a:r>
            <a:r>
              <a:rPr b="1" lang="en" sz="1400">
                <a:solidFill>
                  <a:schemeClr val="dk1"/>
                </a:solidFill>
                <a:latin typeface="Verdana"/>
                <a:ea typeface="Verdana"/>
                <a:cs typeface="Verdana"/>
                <a:sym typeface="Verdana"/>
              </a:rPr>
              <a:t>Session isimli bir property’e</a:t>
            </a:r>
            <a:r>
              <a:rPr lang="en" sz="1400">
                <a:solidFill>
                  <a:schemeClr val="dk1"/>
                </a:solidFill>
                <a:latin typeface="Verdana"/>
                <a:ea typeface="Verdana"/>
                <a:cs typeface="Verdana"/>
                <a:sym typeface="Verdana"/>
              </a:rPr>
              <a:t> sahiptir. Bu özellik kullanılarak, sayfalar arasında (kullanıcı bazında) paylaşılabilen veriler tutulabilir.</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2358750" y="757925"/>
            <a:ext cx="4248150" cy="343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382100" y="1634900"/>
            <a:ext cx="3362325" cy="1457325"/>
          </a:xfrm>
          <a:prstGeom prst="rect">
            <a:avLst/>
          </a:prstGeom>
          <a:noFill/>
          <a:ln>
            <a:noFill/>
          </a:ln>
        </p:spPr>
      </p:pic>
      <p:sp>
        <p:nvSpPr>
          <p:cNvPr id="103" name="Google Shape;103;p21"/>
          <p:cNvSpPr txBox="1"/>
          <p:nvPr/>
        </p:nvSpPr>
        <p:spPr>
          <a:xfrm>
            <a:off x="5039100" y="2436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b="1" lang="en" sz="1200">
                <a:solidFill>
                  <a:schemeClr val="dk1"/>
                </a:solidFill>
                <a:latin typeface="Verdana"/>
                <a:ea typeface="Verdana"/>
                <a:cs typeface="Verdana"/>
                <a:sym typeface="Verdana"/>
              </a:rPr>
              <a:t>Not :</a:t>
            </a:r>
            <a:r>
              <a:rPr lang="en" sz="1200">
                <a:solidFill>
                  <a:schemeClr val="dk1"/>
                </a:solidFill>
                <a:latin typeface="Verdana"/>
                <a:ea typeface="Verdana"/>
                <a:cs typeface="Verdana"/>
                <a:sym typeface="Verdana"/>
              </a:rPr>
              <a:t> ASP.NET ‘te session nesnesinin kullanımı benzer teknolojilerden (PHP, JSP) daha kolaydır. Kolaylığının yanı sıra session mekanizmasının yetenekleri de çok daha fazla, robust bir nesnedir.</a:t>
            </a:r>
            <a:endParaRPr sz="1200">
              <a:solidFill>
                <a:schemeClr val="dk1"/>
              </a:solidFill>
              <a:latin typeface="Verdana"/>
              <a:ea typeface="Verdana"/>
              <a:cs typeface="Verdana"/>
              <a:sym typeface="Verdana"/>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latin typeface="Verdana"/>
                <a:ea typeface="Verdana"/>
                <a:cs typeface="Verdana"/>
                <a:sym typeface="Verdana"/>
              </a:rPr>
              <a:t>Örneğin PHP’de her session kullanımından önce start(); fonksiyonu çağrılmalıdır.</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latin typeface="Verdana"/>
                <a:ea typeface="Verdana"/>
                <a:cs typeface="Verdana"/>
                <a:sym typeface="Verdana"/>
              </a:rPr>
              <a:t>&lt;?php</a:t>
            </a:r>
            <a:endParaRPr sz="1100">
              <a:solidFill>
                <a:schemeClr val="dk1"/>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	session_start();</a:t>
            </a:r>
            <a:endParaRPr sz="1100">
              <a:solidFill>
                <a:schemeClr val="dk1"/>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	$_Session[“Anahtar”] = değer;	</a:t>
            </a:r>
            <a:endParaRPr sz="1100">
              <a:solidFill>
                <a:schemeClr val="dk1"/>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?&gt;</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latin typeface="Verdana"/>
                <a:ea typeface="Verdana"/>
                <a:cs typeface="Verdana"/>
                <a:sym typeface="Verdana"/>
              </a:rPr>
              <a:t>JSP’de ise kullanım yine görece zordur;</a:t>
            </a:r>
            <a:endParaRPr sz="1100">
              <a:solidFill>
                <a:schemeClr val="dk1"/>
              </a:solidFill>
              <a:latin typeface="Verdana"/>
              <a:ea typeface="Verdana"/>
              <a:cs typeface="Verdana"/>
              <a:sym typeface="Verdana"/>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latin typeface="Verdana"/>
                <a:ea typeface="Verdana"/>
                <a:cs typeface="Verdana"/>
                <a:sym typeface="Verdana"/>
              </a:rPr>
              <a:t>&lt;%</a:t>
            </a:r>
            <a:endParaRPr sz="1100">
              <a:solidFill>
                <a:schemeClr val="dk1"/>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	HttpSession oturum = request.getSession(true);</a:t>
            </a:r>
            <a:endParaRPr sz="1100">
              <a:solidFill>
                <a:schemeClr val="dk1"/>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	oturum.putValue(“anahtar”, değer);</a:t>
            </a:r>
            <a:endParaRPr sz="1100">
              <a:solidFill>
                <a:schemeClr val="dk1"/>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	out.println(oturum.getValue(“anahtar”));</a:t>
            </a:r>
            <a:endParaRPr sz="1100">
              <a:solidFill>
                <a:schemeClr val="dk1"/>
              </a:solidFill>
              <a:latin typeface="Verdana"/>
              <a:ea typeface="Verdana"/>
              <a:cs typeface="Verdana"/>
              <a:sym typeface="Verdana"/>
            </a:endParaRPr>
          </a:p>
          <a:p>
            <a:pPr indent="0" lvl="0" marL="0" rtl="0" algn="l">
              <a:spcBef>
                <a:spcPts val="0"/>
              </a:spcBef>
              <a:spcAft>
                <a:spcPts val="0"/>
              </a:spcAft>
              <a:buNone/>
            </a:pPr>
            <a:r>
              <a:rPr lang="en" sz="1100">
                <a:solidFill>
                  <a:schemeClr val="dk1"/>
                </a:solidFill>
                <a:latin typeface="Verdana"/>
                <a:ea typeface="Verdana"/>
                <a:cs typeface="Verdana"/>
                <a:sym typeface="Verdana"/>
              </a:rPr>
              <a:t>%&gt;</a:t>
            </a:r>
            <a:endParaRPr sz="110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