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68c696e5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68c696e5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68c696e5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68c696e5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68c696e5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68c696e5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68c696e5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68c696e5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8c696e5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68c696e5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8c696e5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8c696e5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8c696e5e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8c696e5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6c599caa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6c599caa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8c696e5e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8c696e5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68c696e5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68c696e5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8c696e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8c696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68c696e5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68c696e5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68c696e5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68c696e5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68c696e5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68c696e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8c696e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8c696e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68c696e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68c696e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68c696e5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8c696e5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6c599caa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6c599caa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68c696e5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68c696e5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6000" b="1">
                <a:latin typeface="Verdana"/>
                <a:ea typeface="Verdana"/>
                <a:cs typeface="Verdana"/>
                <a:sym typeface="Verdana"/>
              </a:rPr>
              <a:t>ASP .NET Güvenlik</a:t>
            </a:r>
            <a:endParaRPr sz="6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Ayşin Taşdelen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latin typeface="Verdana"/>
                <a:ea typeface="Verdana"/>
                <a:cs typeface="Verdana"/>
                <a:sym typeface="Verdana"/>
              </a:rPr>
              <a:t>Authentication ve Authorization  Adımları</a:t>
            </a:r>
            <a:endParaRPr dirty="0"/>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a:solidFill>
                <a:schemeClr val="dk1"/>
              </a:solidFill>
              <a:latin typeface="Verdana"/>
              <a:ea typeface="Verdana"/>
              <a:cs typeface="Verdana"/>
              <a:sym typeface="Verdana"/>
            </a:endParaRPr>
          </a:p>
          <a:p>
            <a:pPr marL="457200" lvl="0" indent="-317500" algn="l" rtl="0">
              <a:spcBef>
                <a:spcPts val="160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Kullanıcı bir sayfayı talep eder.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Eğer credential’ları içeren bir cookie varsa; Authentication ve Authorization işlemleri gerçekleşir ve kullanıcı talep ettiği sayfaya ulaşır.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Eğer credential’ları içeren cookie yoksa; Kullanıcı credential’ları gireceği bir login sayfasına yönlendirilir.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Girdiği bilgiler doğru ise Authentication ve Authorization işlemleri gerçekleşir ve kullanıcı talep ettiği sayfaya ulaşır. İstenirse bu bilgiler bir cookie’ye kaydedilir.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Girdiği bilgiler yanlış ise Authentication işlemi başarısız olur ve erişim engellenir.</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130450"/>
            <a:ext cx="8520600" cy="5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Örnek</a:t>
            </a:r>
            <a:endParaRPr/>
          </a:p>
        </p:txBody>
      </p:sp>
      <p:sp>
        <p:nvSpPr>
          <p:cNvPr id="114" name="Google Shape;114;p23"/>
          <p:cNvSpPr txBox="1">
            <a:spLocks noGrp="1"/>
          </p:cNvSpPr>
          <p:nvPr>
            <p:ph type="body" idx="1"/>
          </p:nvPr>
        </p:nvSpPr>
        <p:spPr>
          <a:xfrm>
            <a:off x="311700" y="783600"/>
            <a:ext cx="8520600" cy="378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Kullanıcı default.aspx’i talep eder.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Kimliği belirli bir kullanıcı ise, default.aspx’e erişebilir.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Değilse login.aspx’e yönlendirilir.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Güvenlik bilgilerini doğru girerse, default.aspx’e yönlendirilir.Page Nesnesinin User Property ‘si : Bu property; IPrincipal interface ‘i türünde ve readonly bir property’dir. Taşıdığı değer; talebin geldiği kullanıcıyı temsil eder. (Bu property aslında HttpContext sınıfının User isimli property’sini kullanarak çalışmaktadır.)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(IPrincipal Interface’i : Bu interface Identity isminde bir property ile IsInRole() isminde bir fonksiyon içerir)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User.Identity Property’si : IIdentity interface’i türünde readonly bir property’dir. Bu interface’e ilişkin üyeler ile kullanıcıya ait birtakım kimlik bilgilerini içerir.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IIdentity Interface ‘inin Üyeleri :</a:t>
            </a:r>
            <a:endParaRPr sz="1400"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Identity.Name Property’si : Kullanıcının ismi ?</a:t>
            </a:r>
            <a:endParaRPr sz="1400"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Identity.IsAuthenticated Property’si : Kullanıcının kimliği belirlenmiş mi ? (true ya da false)</a:t>
            </a:r>
            <a:endParaRPr sz="1400"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Identity.AuthenticationType : Authentication metodu nedir ? String olarak forms, windows ya da</a:t>
            </a:r>
            <a:r>
              <a:rPr lang="en" dirty="0">
                <a:solidFill>
                  <a:schemeClr val="dk1"/>
                </a:solidFill>
                <a:latin typeface="Verdana"/>
                <a:ea typeface="Verdana"/>
                <a:cs typeface="Verdana"/>
                <a:sym typeface="Verdana"/>
              </a:rPr>
              <a:t> </a:t>
            </a:r>
            <a:r>
              <a:rPr lang="en" sz="1400" dirty="0">
                <a:solidFill>
                  <a:schemeClr val="dk1"/>
                </a:solidFill>
                <a:latin typeface="Verdana"/>
                <a:ea typeface="Verdana"/>
                <a:cs typeface="Verdana"/>
                <a:sym typeface="Verdana"/>
              </a:rPr>
              <a:t>passport değerlerini içerir.</a:t>
            </a:r>
            <a:endParaRPr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User.IsInRole(string role) Fonksiyonu : Kullanıcı, parametrede belirlenen role (gruba) dahil midir ?</a:t>
            </a:r>
            <a:endParaRPr sz="1400" dirty="0">
              <a:solidFill>
                <a:schemeClr val="dk1"/>
              </a:solidFill>
              <a:latin typeface="Verdana"/>
              <a:ea typeface="Verdana"/>
              <a:cs typeface="Verdana"/>
              <a:sym typeface="Verdana"/>
            </a:endParaRPr>
          </a:p>
          <a:p>
            <a:pPr marL="457200" lvl="0" indent="0" algn="l" rtl="0">
              <a:spcBef>
                <a:spcPts val="1600"/>
              </a:spcBef>
              <a:spcAft>
                <a:spcPts val="0"/>
              </a:spcAft>
              <a:buNone/>
            </a:pPr>
            <a:endParaRPr sz="1400" dirty="0">
              <a:solidFill>
                <a:schemeClr val="dk1"/>
              </a:solidFill>
              <a:latin typeface="Verdana"/>
              <a:ea typeface="Verdana"/>
              <a:cs typeface="Verdana"/>
              <a:sym typeface="Verdana"/>
            </a:endParaRPr>
          </a:p>
          <a:p>
            <a:pPr marL="0" lvl="0" indent="0" algn="l" rtl="0">
              <a:spcBef>
                <a:spcPts val="1600"/>
              </a:spcBef>
              <a:spcAft>
                <a:spcPts val="0"/>
              </a:spcAft>
              <a:buNone/>
            </a:pPr>
            <a:endParaRPr sz="1400" dirty="0">
              <a:solidFill>
                <a:schemeClr val="dk1"/>
              </a:solidFill>
              <a:latin typeface="Verdana"/>
              <a:ea typeface="Verdana"/>
              <a:cs typeface="Verdana"/>
              <a:sym typeface="Verdana"/>
            </a:endParaRPr>
          </a:p>
          <a:p>
            <a:pPr marL="0" lvl="0" indent="0" algn="l" rtl="0">
              <a:spcBef>
                <a:spcPts val="1600"/>
              </a:spcBef>
              <a:spcAft>
                <a:spcPts val="1600"/>
              </a:spcAft>
              <a:buNone/>
            </a:pPr>
            <a:endParaRPr sz="1000" dirty="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FormsAuthentication Sınıfı</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Authenticate() metodu : Parametrelerine girilen kullanıcı adı ve şifrenin, web.config dosyasında</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tanımlı olan şifreler ile eşleşip eşleşmediğini gösteren bool bir değer döndürür.</a:t>
            </a:r>
            <a:endParaRPr sz="1100">
              <a:solidFill>
                <a:schemeClr val="dk1"/>
              </a:solidFill>
            </a:endParaRPr>
          </a:p>
          <a:p>
            <a:pPr marL="0" lvl="0" indent="0" algn="l" rtl="0">
              <a:spcBef>
                <a:spcPts val="1600"/>
              </a:spcBef>
              <a:spcAft>
                <a:spcPts val="0"/>
              </a:spcAft>
              <a:buNone/>
            </a:pP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RedirectFromLoginPage() metodu : Kimliği doğrulanmış bir kullanıcıyı talep ettiği sayfaya</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yönlendirir.</a:t>
            </a:r>
            <a:endParaRPr sz="1100">
              <a:solidFill>
                <a:schemeClr val="dk1"/>
              </a:solidFill>
            </a:endParaRPr>
          </a:p>
          <a:p>
            <a:pPr marL="0" lvl="0" indent="0" algn="l" rtl="0">
              <a:spcBef>
                <a:spcPts val="1600"/>
              </a:spcBef>
              <a:spcAft>
                <a:spcPts val="1600"/>
              </a:spcAft>
              <a:buNone/>
            </a:pPr>
            <a:endParaRPr sz="1100">
              <a:solidFill>
                <a:schemeClr val="dk1"/>
              </a:solidFill>
            </a:endParaRPr>
          </a:p>
        </p:txBody>
      </p:sp>
      <p:pic>
        <p:nvPicPr>
          <p:cNvPr id="121" name="Google Shape;121;p24"/>
          <p:cNvPicPr preferRelativeResize="0"/>
          <p:nvPr/>
        </p:nvPicPr>
        <p:blipFill>
          <a:blip r:embed="rId3">
            <a:alphaModFix/>
          </a:blip>
          <a:stretch>
            <a:fillRect/>
          </a:stretch>
        </p:blipFill>
        <p:spPr>
          <a:xfrm>
            <a:off x="732747" y="1972122"/>
            <a:ext cx="3125125" cy="837725"/>
          </a:xfrm>
          <a:prstGeom prst="rect">
            <a:avLst/>
          </a:prstGeom>
          <a:noFill/>
          <a:ln>
            <a:noFill/>
          </a:ln>
        </p:spPr>
      </p:pic>
      <p:pic>
        <p:nvPicPr>
          <p:cNvPr id="122" name="Google Shape;122;p24"/>
          <p:cNvPicPr preferRelativeResize="0"/>
          <p:nvPr/>
        </p:nvPicPr>
        <p:blipFill>
          <a:blip r:embed="rId4">
            <a:alphaModFix/>
          </a:blip>
          <a:stretch>
            <a:fillRect/>
          </a:stretch>
        </p:blipFill>
        <p:spPr>
          <a:xfrm>
            <a:off x="732750" y="3560400"/>
            <a:ext cx="3557200" cy="8823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FormsAuthentication Sınıfı</a:t>
            </a:r>
            <a:endParaRPr/>
          </a:p>
          <a:p>
            <a:pPr marL="0" lvl="0" indent="0" algn="l" rtl="0">
              <a:spcBef>
                <a:spcPts val="0"/>
              </a:spcBef>
              <a:spcAft>
                <a:spcPts val="0"/>
              </a:spcAft>
              <a:buNone/>
            </a:pP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1600"/>
              </a:spcBef>
              <a:spcAft>
                <a:spcPts val="0"/>
              </a:spcAft>
              <a:buNone/>
            </a:pPr>
            <a:r>
              <a:rPr lang="en" sz="1400">
                <a:solidFill>
                  <a:schemeClr val="dk1"/>
                </a:solidFill>
                <a:latin typeface="Verdana"/>
                <a:ea typeface="Verdana"/>
                <a:cs typeface="Verdana"/>
                <a:sym typeface="Verdana"/>
              </a:rPr>
              <a:t>İlk parametresi kullanıcı ismidir. </a:t>
            </a: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2. parametresi ise, güvenlik bilgilerinin kalıcı bir cookie içerisinde saklanıp saklanmayacağını belirtir. True geçilirse; söz konusu bilgiler kalıcı bir cookie içerisinde saklanır, ve cookie silinene ya da expire olana kadar aynı bilgilerin tekrar girilmesi önlenmiş olur. False geçilirse bu bilgiler aslında geçici bir cookie içerisinde saklanır.</a:t>
            </a: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Pratikte bir checkbox kullanılarak, bu bilgilerin cookie içersinde saklanıp saklanmayacağına kullanıcının karar vermesi istenir. (Beni hatırla !)</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Soru</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    </a:t>
            </a:r>
            <a:r>
              <a:rPr lang="en" sz="1400" b="1">
                <a:solidFill>
                  <a:schemeClr val="dk1"/>
                </a:solidFill>
              </a:rPr>
              <a:t>Soru : Bu metot kullanıcıyı talep ettiği sayfaya otomatik olarak nasıl yönlendiriyor ?</a:t>
            </a:r>
            <a:endParaRPr sz="1400" b="1">
              <a:solidFill>
                <a:schemeClr val="dk1"/>
              </a:solidFill>
            </a:endParaRPr>
          </a:p>
          <a:p>
            <a:pPr marL="0" lvl="0" indent="0" algn="l" rtl="0">
              <a:spcBef>
                <a:spcPts val="1600"/>
              </a:spcBef>
              <a:spcAft>
                <a:spcPts val="0"/>
              </a:spcAft>
              <a:buClr>
                <a:schemeClr val="dk1"/>
              </a:buClr>
              <a:buSzPts val="1100"/>
              <a:buFont typeface="Arial"/>
              <a:buNone/>
            </a:pPr>
            <a:r>
              <a:rPr lang="en" sz="1100" b="1">
                <a:solidFill>
                  <a:schemeClr val="dk1"/>
                </a:solidFill>
              </a:rPr>
              <a:t>    </a:t>
            </a:r>
            <a:r>
              <a:rPr lang="en" sz="1400" b="1">
                <a:solidFill>
                  <a:schemeClr val="dk1"/>
                </a:solidFill>
              </a:rPr>
              <a:t>Cevap</a:t>
            </a:r>
            <a:r>
              <a:rPr lang="en" sz="1100">
                <a:solidFill>
                  <a:schemeClr val="dk1"/>
                </a:solidFill>
              </a:rPr>
              <a:t> : Metot bunu query string’ten anlıyor. Örneğin; Default.aspx ‘i talep eden ve kimliği belirsiz bir kullanıcı  Login.aspx’e       yönlendirildiğinde, url ‘e bakılırsa ReturnUrl diye bir anahtarın değeri biçiminde talep edilen sayfa görülür.</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http://localhost/Guvenlik/Login.aspx?ReturnUrl=/Guvenlik/Default.aspx</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SetAuthCookie() metodu : RedirectFromLoginPage() metodu ile aynı görevi yapar ama otomatik olarak yönlendirme yeteneği yoktur.</a:t>
            </a: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Signout() Metodu : Client’taki cookie’yi siler.</a:t>
            </a:r>
            <a:endParaRPr sz="1100">
              <a:solidFill>
                <a:schemeClr val="dk1"/>
              </a:solidFill>
            </a:endParaRPr>
          </a:p>
          <a:p>
            <a:pPr marL="0" lvl="0" indent="0" algn="l" rtl="0">
              <a:spcBef>
                <a:spcPts val="1600"/>
              </a:spcBef>
              <a:spcAft>
                <a:spcPts val="1600"/>
              </a:spcAft>
              <a:buNone/>
            </a:pPr>
            <a:endParaRPr/>
          </a:p>
        </p:txBody>
      </p:sp>
      <p:pic>
        <p:nvPicPr>
          <p:cNvPr id="135" name="Google Shape;135;p26"/>
          <p:cNvPicPr preferRelativeResize="0"/>
          <p:nvPr/>
        </p:nvPicPr>
        <p:blipFill>
          <a:blip r:embed="rId3">
            <a:alphaModFix/>
          </a:blip>
          <a:stretch>
            <a:fillRect/>
          </a:stretch>
        </p:blipFill>
        <p:spPr>
          <a:xfrm>
            <a:off x="449050" y="3048825"/>
            <a:ext cx="2831524" cy="7955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Örnek 2</a:t>
            </a:r>
            <a:endParaRPr/>
          </a:p>
        </p:txBody>
      </p:sp>
      <p:sp>
        <p:nvSpPr>
          <p:cNvPr id="141" name="Google Shape;141;p27"/>
          <p:cNvSpPr txBox="1">
            <a:spLocks noGrp="1"/>
          </p:cNvSpPr>
          <p:nvPr>
            <p:ph type="body" idx="1"/>
          </p:nvPr>
        </p:nvSpPr>
        <p:spPr>
          <a:xfrm>
            <a:off x="165550" y="1124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Verdana"/>
                <a:ea typeface="Verdana"/>
                <a:cs typeface="Verdana"/>
                <a:sym typeface="Verdana"/>
              </a:rPr>
              <a:t>Bir önceki  örnekte Default.aspx ‘e erişmek isteyen bir kullanıcının authenticate olması gerekmektedir. Bunun nedeni; web.config ‘te anonim kullanıcıların uygulama bazında deny edilmiş olmasıdır.</a:t>
            </a:r>
            <a:endParaRPr sz="1400" b="1" i="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b="1" i="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Ancak pratikte Default.aspx gibi dosyalar anonim erişime açık olması gereken dosyalardır. Örneğin aspnedir.com ‘da siteye giren her kullanıcı (anonim ya da değil) default.aspx ‘e ulaşabilir. Diğer sayfalar ise, örneğin; makale gösteren sayfalar authentication olmayı gerektirir. Bu amaçla; web.config’te location tagı kullanılarak, sadece belirli sayfalar üzerinde güvenlik işlemleri uygulanmalıdır.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Anonim ya da tanımlı bir kullanıcı default.aspx ‘e erişir. Makale okumasını sağlayacak btnRead butonuna tıklarsa,</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Tanımlı bir kullanıcı ise; Makale.aspx ‘e yönlendirilir. Anonim kullanıcı ise; Login.aspx ’e yönlendirilir. Burada doğru bilgileri girerse, Makale.aspx ‘e yönlendirilir. Bu uygulamada web.config incelenirse; sadece Makale.aspx için anonim kullanıcıların deny edileceğini gösteren bir location tagı görülecektir.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b="1" i="1">
              <a:solidFill>
                <a:schemeClr val="dk1"/>
              </a:solidFill>
              <a:latin typeface="Verdana"/>
              <a:ea typeface="Verdana"/>
              <a:cs typeface="Verdana"/>
              <a:sym typeface="Verdana"/>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274600" y="4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Veri Tabanında Güvenlik Bilgilerinin Tutuluşu</a:t>
            </a:r>
            <a:endParaRPr/>
          </a:p>
          <a:p>
            <a:pPr marL="0" lvl="0" indent="0" algn="l" rtl="0">
              <a:spcBef>
                <a:spcPts val="0"/>
              </a:spcBef>
              <a:spcAft>
                <a:spcPts val="0"/>
              </a:spcAft>
              <a:buClr>
                <a:schemeClr val="dk1"/>
              </a:buClr>
              <a:buSzPts val="1100"/>
              <a:buFont typeface="Arial"/>
              <a:buNone/>
            </a:pPr>
            <a:r>
              <a:rPr lang="en"/>
              <a:t>Authorization</a:t>
            </a:r>
            <a:endParaRPr/>
          </a:p>
          <a:p>
            <a:pPr marL="0" lvl="0" indent="0" algn="l" rtl="0">
              <a:spcBef>
                <a:spcPts val="0"/>
              </a:spcBef>
              <a:spcAft>
                <a:spcPts val="0"/>
              </a:spcAft>
              <a:buNone/>
            </a:pPr>
            <a:endParaRPr/>
          </a:p>
        </p:txBody>
      </p:sp>
      <p:sp>
        <p:nvSpPr>
          <p:cNvPr id="147" name="Google Shape;147;p28"/>
          <p:cNvSpPr txBox="1">
            <a:spLocks noGrp="1"/>
          </p:cNvSpPr>
          <p:nvPr>
            <p:ph type="body" idx="1"/>
          </p:nvPr>
        </p:nvSpPr>
        <p:spPr>
          <a:xfrm>
            <a:off x="311700" y="1595750"/>
            <a:ext cx="8520600" cy="29730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endParaRPr sz="1400">
              <a:solidFill>
                <a:schemeClr val="dk1"/>
              </a:solidFill>
              <a:latin typeface="Verdana"/>
              <a:ea typeface="Verdana"/>
              <a:cs typeface="Verdana"/>
              <a:sym typeface="Verdana"/>
            </a:endParaRPr>
          </a:p>
          <a:p>
            <a:pPr marL="457200" lvl="0" indent="0" algn="l" rtl="0">
              <a:spcBef>
                <a:spcPts val="1200"/>
              </a:spcBef>
              <a:spcAft>
                <a:spcPts val="0"/>
              </a:spcAft>
              <a:buNone/>
            </a:pPr>
            <a:r>
              <a:rPr lang="en" sz="1400">
                <a:solidFill>
                  <a:schemeClr val="dk1"/>
                </a:solidFill>
                <a:latin typeface="Verdana"/>
                <a:ea typeface="Verdana"/>
                <a:cs typeface="Verdana"/>
                <a:sym typeface="Verdana"/>
              </a:rPr>
              <a:t>Kullanıcının talep ettiği kaynağa (sayfaya) erişip erişemeyeceği kararının verilmesidir.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NTFS – Access Control Lists’s (ACL’s) authorization. </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ACL Authorization : NTFS üzerinde verilen dosya izinlerine bağımlı bir tekniktir. Windows authentication ile kullanılmaktadır. Impersonation gerektirmez.</a:t>
            </a:r>
            <a:endParaRPr sz="1400">
              <a:solidFill>
                <a:schemeClr val="dk1"/>
              </a:solidFill>
              <a:latin typeface="Verdana"/>
              <a:ea typeface="Verdana"/>
              <a:cs typeface="Verdana"/>
              <a:sym typeface="Verdana"/>
            </a:endParaRPr>
          </a:p>
          <a:p>
            <a:pPr marL="457200" lvl="0" indent="0" algn="l" rtl="0">
              <a:spcBef>
                <a:spcPts val="1200"/>
              </a:spcBef>
              <a:spcAft>
                <a:spcPts val="1200"/>
              </a:spcAft>
              <a:buNone/>
            </a:pPr>
            <a:r>
              <a:rPr lang="en" sz="1400">
                <a:solidFill>
                  <a:schemeClr val="dk1"/>
                </a:solidFill>
                <a:latin typeface="Verdana"/>
                <a:ea typeface="Verdana"/>
                <a:cs typeface="Verdana"/>
                <a:sym typeface="Verdana"/>
              </a:rPr>
              <a:t>URL Based Authorization : web.config üzerinde, kullanıcı ya da gruplara verilen izinlere bağımlı çalışır. Forms authentication ile kullanılmaktadır.</a:t>
            </a: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271475"/>
            <a:ext cx="8520600" cy="7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Veri Tabanında Güvenlik Bilgilerinin Tutuluşu</a:t>
            </a:r>
            <a:endParaRPr/>
          </a:p>
          <a:p>
            <a:pPr marL="0" lvl="0" indent="0" algn="l" rtl="0">
              <a:spcBef>
                <a:spcPts val="0"/>
              </a:spcBef>
              <a:spcAft>
                <a:spcPts val="0"/>
              </a:spcAft>
              <a:buClr>
                <a:schemeClr val="dk1"/>
              </a:buClr>
              <a:buSzPts val="1100"/>
              <a:buFont typeface="Arial"/>
              <a:buNone/>
            </a:pPr>
            <a:r>
              <a:rPr lang="en"/>
              <a:t>Authorization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t>      </a:t>
            </a:r>
            <a:r>
              <a:rPr lang="en" sz="1400" dirty="0">
                <a:solidFill>
                  <a:schemeClr val="dk1"/>
                </a:solidFill>
                <a:latin typeface="Verdana"/>
                <a:ea typeface="Verdana"/>
                <a:cs typeface="Verdana"/>
                <a:sym typeface="Verdana"/>
              </a:rPr>
              <a:t>&lt;Authorization&gt; tagı içerisine yazılan &lt;allow&gt; ve &lt;deny&gt; tagları içerdikleri değerler sayesinde kullanıcılara bireysel ya da grup (rol) bazında yetkilendirme yapmayı sağlar.</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Daha önceki örneklerde belirli bir sayfa (location ile) ya da tüm uygulama üzerinde </a:t>
            </a:r>
            <a:r>
              <a:rPr lang="en" sz="1400" dirty="0" smtClean="0">
                <a:solidFill>
                  <a:schemeClr val="dk1"/>
                </a:solidFill>
                <a:latin typeface="Verdana"/>
                <a:ea typeface="Verdana"/>
                <a:cs typeface="Verdana"/>
                <a:sym typeface="Verdana"/>
              </a:rPr>
              <a:t>anonim</a:t>
            </a:r>
            <a:r>
              <a:rPr lang="tr-TR"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kullanıcıların </a:t>
            </a:r>
            <a:r>
              <a:rPr lang="en" sz="1400" dirty="0">
                <a:solidFill>
                  <a:schemeClr val="dk1"/>
                </a:solidFill>
                <a:latin typeface="Verdana"/>
                <a:ea typeface="Verdana"/>
                <a:cs typeface="Verdana"/>
                <a:sym typeface="Verdana"/>
              </a:rPr>
              <a:t>erişimini kısıtlamak üzere kullandığımız &lt;deny users = “?”&gt; satırları buna bir örnektir.</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Örneğin aşağıdaki web.config’ten yapılan alıntıda Makale.aspx ‘e anonim kullanıcıların </a:t>
            </a:r>
            <a:r>
              <a:rPr lang="en" sz="1400" dirty="0" smtClean="0">
                <a:solidFill>
                  <a:schemeClr val="dk1"/>
                </a:solidFill>
                <a:latin typeface="Verdana"/>
                <a:ea typeface="Verdana"/>
                <a:cs typeface="Verdana"/>
                <a:sym typeface="Verdana"/>
              </a:rPr>
              <a:t>girişi</a:t>
            </a:r>
            <a:r>
              <a:rPr lang="tr-TR"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engellenmiştir</a:t>
            </a:r>
            <a:r>
              <a:rPr lang="en" sz="1400" dirty="0">
                <a:solidFill>
                  <a:schemeClr val="dk1"/>
                </a:solidFill>
                <a:latin typeface="Verdana"/>
                <a:ea typeface="Verdana"/>
                <a:cs typeface="Verdana"/>
                <a:sym typeface="Verdana"/>
              </a:rPr>
              <a:t>.</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Admin.aspx ‘i ise &lt;allow&gt; ile izin verilmiş olan sadece aykut ve mustafa isimli kullanıcılar görebilir.</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Bu sayfa ayrıca &lt;deny users = “*” /&gt; satırı ile anonim ya da kimliği belirli diğer tüm </a:t>
            </a:r>
            <a:r>
              <a:rPr lang="en" sz="1400" dirty="0" smtClean="0">
                <a:solidFill>
                  <a:schemeClr val="dk1"/>
                </a:solidFill>
                <a:latin typeface="Verdana"/>
                <a:ea typeface="Verdana"/>
                <a:cs typeface="Verdana"/>
                <a:sym typeface="Verdana"/>
              </a:rPr>
              <a:t>kullanıcılara</a:t>
            </a:r>
            <a:r>
              <a:rPr lang="tr-TR" sz="1400" dirty="0">
                <a:solidFill>
                  <a:schemeClr val="dk1"/>
                </a:solidFill>
                <a:latin typeface="Verdana"/>
                <a:ea typeface="Verdana"/>
                <a:cs typeface="Verdana"/>
                <a:sym typeface="Verdana"/>
              </a:rPr>
              <a:t> </a:t>
            </a:r>
            <a:r>
              <a:rPr lang="en" sz="1400" smtClean="0">
                <a:solidFill>
                  <a:schemeClr val="dk1"/>
                </a:solidFill>
                <a:latin typeface="Verdana"/>
                <a:ea typeface="Verdana"/>
                <a:cs typeface="Verdana"/>
                <a:sym typeface="Verdana"/>
              </a:rPr>
              <a:t>kapatılmış </a:t>
            </a:r>
            <a:r>
              <a:rPr lang="en" sz="1400" dirty="0">
                <a:solidFill>
                  <a:schemeClr val="dk1"/>
                </a:solidFill>
                <a:latin typeface="Verdana"/>
                <a:ea typeface="Verdana"/>
                <a:cs typeface="Verdana"/>
                <a:sym typeface="Verdana"/>
              </a:rPr>
              <a:t>durumdadır.</a:t>
            </a:r>
            <a:endParaRPr sz="1400" dirty="0">
              <a:solidFill>
                <a:schemeClr val="dk1"/>
              </a:solidFill>
              <a:latin typeface="Verdana"/>
              <a:ea typeface="Verdana"/>
              <a:cs typeface="Verdana"/>
              <a:sym typeface="Verdana"/>
            </a:endParaRPr>
          </a:p>
          <a:p>
            <a:pPr marL="0" lvl="0" indent="0" algn="l" rtl="0">
              <a:spcBef>
                <a:spcPts val="1200"/>
              </a:spcBef>
              <a:spcAft>
                <a:spcPts val="1600"/>
              </a:spcAft>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 Yöntemlerinin Kısıtlanması</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Allow ve deny tag’ları users ve roles niteliklerinden farklı olarak verb niteliğini de içerebilir. Bu</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niteliğe atanan POST, GET, HEAD değerleri kullanılarak HTTP işlemlerinin kısıtlanması sağlanır.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Aykut ve Mustafa veri gönderebilir.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Tüm kullanıcılar veri alabilir.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(Aykut ve Mustafa hariç) hiçbir kullanıcı veri gönderemez !</a:t>
            </a:r>
            <a:endParaRPr sz="1400">
              <a:solidFill>
                <a:schemeClr val="dk1"/>
              </a:solidFill>
              <a:latin typeface="Verdana"/>
              <a:ea typeface="Verdana"/>
              <a:cs typeface="Verdana"/>
              <a:sym typeface="Verdana"/>
            </a:endParaRPr>
          </a:p>
          <a:p>
            <a:pPr marL="457200" lvl="0" indent="0" algn="l" rtl="0">
              <a:spcBef>
                <a:spcPts val="1200"/>
              </a:spcBef>
              <a:spcAft>
                <a:spcPts val="1200"/>
              </a:spcAft>
              <a:buNone/>
            </a:pPr>
            <a:endParaRPr sz="1000" b="1">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 .NET ve Rol Tabanlı Güvenlik</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Örnek : Bu uygulamada farklı rollere sahip kullanıcılar için uygulamanın farklı davranış </a:t>
            </a:r>
            <a:r>
              <a:rPr lang="en" sz="1400" dirty="0" smtClean="0">
                <a:solidFill>
                  <a:schemeClr val="dk1"/>
                </a:solidFill>
                <a:latin typeface="Verdana"/>
                <a:ea typeface="Verdana"/>
                <a:cs typeface="Verdana"/>
                <a:sym typeface="Verdana"/>
              </a:rPr>
              <a:t>göstermesi</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amaçlanmaktadır</a:t>
            </a:r>
            <a:r>
              <a:rPr lang="en" sz="1400" dirty="0">
                <a:solidFill>
                  <a:schemeClr val="dk1"/>
                </a:solidFill>
                <a:latin typeface="Verdana"/>
                <a:ea typeface="Verdana"/>
                <a:cs typeface="Verdana"/>
                <a:sym typeface="Verdana"/>
              </a:rPr>
              <a:t>. Rol bilgileri Guvenlik.mdb/Uyeler tablosundaki Rol isimli alandan alınmaktadır.</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Senaryo : Default.aspx ‘e giren kullanıcı “Makale Onayla” isminde bir link görecektir. Bu </a:t>
            </a:r>
            <a:r>
              <a:rPr lang="en" sz="1400" dirty="0" smtClean="0">
                <a:solidFill>
                  <a:schemeClr val="dk1"/>
                </a:solidFill>
                <a:latin typeface="Verdana"/>
                <a:ea typeface="Verdana"/>
                <a:cs typeface="Verdana"/>
                <a:sym typeface="Verdana"/>
              </a:rPr>
              <a:t>link’in</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açacağı </a:t>
            </a:r>
            <a:r>
              <a:rPr lang="en" sz="1400" dirty="0">
                <a:solidFill>
                  <a:schemeClr val="dk1"/>
                </a:solidFill>
                <a:latin typeface="Verdana"/>
                <a:ea typeface="Verdana"/>
                <a:cs typeface="Verdana"/>
                <a:sym typeface="Verdana"/>
              </a:rPr>
              <a:t>sayfa “Onay.aspx” isimli secure bir sayfadır. Bu sayfada editör ve moderatörlerin </a:t>
            </a:r>
            <a:r>
              <a:rPr lang="en" sz="1400" dirty="0" smtClean="0">
                <a:solidFill>
                  <a:schemeClr val="dk1"/>
                </a:solidFill>
                <a:latin typeface="Verdana"/>
                <a:ea typeface="Verdana"/>
                <a:cs typeface="Verdana"/>
                <a:sym typeface="Verdana"/>
              </a:rPr>
              <a:t>makalelere</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onay </a:t>
            </a:r>
            <a:r>
              <a:rPr lang="en" sz="1400" dirty="0">
                <a:solidFill>
                  <a:schemeClr val="dk1"/>
                </a:solidFill>
                <a:latin typeface="Verdana"/>
                <a:ea typeface="Verdana"/>
                <a:cs typeface="Verdana"/>
                <a:sym typeface="Verdana"/>
              </a:rPr>
              <a:t>verebilmesini sağlayan iki link vardır. Her iki link te visible özellikleri false </a:t>
            </a:r>
            <a:r>
              <a:rPr lang="en" sz="1400" dirty="0" smtClean="0">
                <a:solidFill>
                  <a:schemeClr val="dk1"/>
                </a:solidFill>
                <a:latin typeface="Verdana"/>
                <a:ea typeface="Verdana"/>
                <a:cs typeface="Verdana"/>
                <a:sym typeface="Verdana"/>
              </a:rPr>
              <a:t>yapılarak</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başlangıçta </a:t>
            </a:r>
            <a:r>
              <a:rPr lang="en" sz="1400" dirty="0">
                <a:solidFill>
                  <a:schemeClr val="dk1"/>
                </a:solidFill>
                <a:latin typeface="Verdana"/>
                <a:ea typeface="Verdana"/>
                <a:cs typeface="Verdana"/>
                <a:sym typeface="Verdana"/>
              </a:rPr>
              <a:t>gösterilmemektedir.</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Amaç; editor rolüne sahip bir kullanıcının bu sayfayı talep ettiğinde editör onayı ver linkini</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göstermek, moderator rolüne sahip bir kullanıcının bu sayfayı talep ettiğinde ise moderatör onayı verlinkini </a:t>
            </a:r>
            <a:r>
              <a:rPr lang="en" sz="1400" dirty="0" smtClean="0">
                <a:solidFill>
                  <a:schemeClr val="dk1"/>
                </a:solidFill>
                <a:latin typeface="Verdana"/>
                <a:ea typeface="Verdana"/>
                <a:cs typeface="Verdana"/>
                <a:sym typeface="Verdana"/>
              </a:rPr>
              <a:t>göstermektir.</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Onay.aspx </a:t>
            </a:r>
            <a:r>
              <a:rPr lang="en" sz="1400" dirty="0">
                <a:solidFill>
                  <a:schemeClr val="dk1"/>
                </a:solidFill>
                <a:latin typeface="Verdana"/>
                <a:ea typeface="Verdana"/>
                <a:cs typeface="Verdana"/>
                <a:sym typeface="Verdana"/>
              </a:rPr>
              <a:t>‘te ise; Request.IsAuthenticate ile; kullanıcının kimliği belirlenmiş bir kullanıcı </a:t>
            </a:r>
            <a:r>
              <a:rPr lang="en" sz="1400" dirty="0" smtClean="0">
                <a:solidFill>
                  <a:schemeClr val="dk1"/>
                </a:solidFill>
                <a:latin typeface="Verdana"/>
                <a:ea typeface="Verdana"/>
                <a:cs typeface="Verdana"/>
                <a:sym typeface="Verdana"/>
              </a:rPr>
              <a:t>olup</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olmadığına </a:t>
            </a:r>
            <a:r>
              <a:rPr lang="en" sz="1400" dirty="0">
                <a:solidFill>
                  <a:schemeClr val="dk1"/>
                </a:solidFill>
                <a:latin typeface="Verdana"/>
                <a:ea typeface="Verdana"/>
                <a:cs typeface="Verdana"/>
                <a:sym typeface="Verdana"/>
              </a:rPr>
              <a:t>bakılır.</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Eğer kullanıcı kimliği belirlenmiş bir kullanıcı ise, Login.aspx ‘te Session’a atılan primary key</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bilgisi ile söz konusu kullanıcıya ilişkin rol bilgisi sorgulanır. Veri tabanından alınan rol </a:t>
            </a:r>
            <a:r>
              <a:rPr lang="en" sz="1400" dirty="0" smtClean="0">
                <a:solidFill>
                  <a:schemeClr val="dk1"/>
                </a:solidFill>
                <a:latin typeface="Verdana"/>
                <a:ea typeface="Verdana"/>
                <a:cs typeface="Verdana"/>
                <a:sym typeface="Verdana"/>
              </a:rPr>
              <a:t>bilgisine</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göre </a:t>
            </a:r>
            <a:r>
              <a:rPr lang="en" sz="1400" dirty="0">
                <a:solidFill>
                  <a:schemeClr val="dk1"/>
                </a:solidFill>
                <a:latin typeface="Verdana"/>
                <a:ea typeface="Verdana"/>
                <a:cs typeface="Verdana"/>
                <a:sym typeface="Verdana"/>
              </a:rPr>
              <a:t>hangi link’in gösterileceğine karar verilir.</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b="1"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Asp.Net Güvenlik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Aslında yazılım mühendisliğinde güvenlik birbirinden çok farklı ve geniş anlamlar ifade eden bir kavramdır. Fakat güvenliği ASP .NET özelinde ele alırsak, konu “erişim kontrolü” olarak anılan bir kavram üzerinde yoğunlaşıyor.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b="1">
                <a:solidFill>
                  <a:schemeClr val="dk1"/>
                </a:solidFill>
                <a:latin typeface="Verdana"/>
                <a:ea typeface="Verdana"/>
                <a:cs typeface="Verdana"/>
                <a:sym typeface="Verdana"/>
              </a:rPr>
              <a:t>Erişim kontrolü</a:t>
            </a:r>
            <a:r>
              <a:rPr lang="en" sz="1400">
                <a:solidFill>
                  <a:schemeClr val="dk1"/>
                </a:solidFill>
                <a:latin typeface="Verdana"/>
                <a:ea typeface="Verdana"/>
                <a:cs typeface="Verdana"/>
                <a:sym typeface="Verdana"/>
              </a:rPr>
              <a:t> : Sunucu üzerindeki kaynaklara kimler erişebilir ? sorusunun cevabıdır. Bu soru authentication (kimlik belirleme) ve autharization (yetkilendirme) ile verilir.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Bu anlamda tek kullanıcılı uygulamalar için güvenlik, olmazsa olmaz, bir gereklilik değildir. Çünkü uygulamayı sadece bir kişi kullanmaktadır ve dolayısı ile onun kim olduğunu ya da hangi haklarla uygulamayı kullandığını belirlemeye gerek yoktur.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Sözünü ettiğimiz şey çok kullanıcılı bir web uygulaması ise; güvenlik belki de en çok dikkat edilmesi gereken noktadır. Genellikle web uygulamalarında kullanıcı sayısı o denli fazladır ki, uygulamayı tasarlayan kişinin bile kullanıcı sayısını tam olarak bilmesine imkan yoktur.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Erişim kontrolü, (örneğin internet bankacılığı gibi) kullanıcı sayısının ön görülemediği ve güvenlik açısından hassas işlerin yapıldığı web uygulamalarında en önemli konudur.</a:t>
            </a:r>
            <a:endParaRPr sz="1400">
              <a:solidFill>
                <a:schemeClr val="dk1"/>
              </a:solidFill>
              <a:latin typeface="Verdana"/>
              <a:ea typeface="Verdana"/>
              <a:cs typeface="Verdana"/>
              <a:sym typeface="Verdana"/>
            </a:endParaRPr>
          </a:p>
          <a:p>
            <a:pPr marL="457200" lvl="0" indent="0" algn="l" rtl="0">
              <a:spcBef>
                <a:spcPts val="0"/>
              </a:spcBef>
              <a:spcAft>
                <a:spcPts val="0"/>
              </a:spcAft>
              <a:buNone/>
            </a:pPr>
            <a:endParaRPr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latin typeface="Verdana"/>
                <a:ea typeface="Verdana"/>
                <a:cs typeface="Verdana"/>
                <a:sym typeface="Verdana"/>
              </a:rPr>
              <a:t>Impersonation</a:t>
            </a:r>
            <a:endParaRPr/>
          </a:p>
        </p:txBody>
      </p:sp>
      <p:sp>
        <p:nvSpPr>
          <p:cNvPr id="171" name="Google Shape;17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ASP .NET rol tabanlı güvenlik modelinin uygulanabildiği bir teknolojidir. Rol tabanlı güvenlik</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modelinde, kullanıcıların hangi rolle ilişkili olduğu kontrol edilerek, uygulamanın farklı </a:t>
            </a:r>
            <a:r>
              <a:rPr lang="en" sz="1400" dirty="0" smtClean="0">
                <a:solidFill>
                  <a:schemeClr val="dk1"/>
                </a:solidFill>
                <a:latin typeface="Verdana"/>
                <a:ea typeface="Verdana"/>
                <a:cs typeface="Verdana"/>
                <a:sym typeface="Verdana"/>
              </a:rPr>
              <a:t>kullanıcılar</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için </a:t>
            </a:r>
            <a:r>
              <a:rPr lang="en" sz="1400" dirty="0">
                <a:solidFill>
                  <a:schemeClr val="dk1"/>
                </a:solidFill>
                <a:latin typeface="Verdana"/>
                <a:ea typeface="Verdana"/>
                <a:cs typeface="Verdana"/>
                <a:sym typeface="Verdana"/>
              </a:rPr>
              <a:t>farklı davranışlar göstermesi sağlanabilir.</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Bu anlamda Impersonation; uygulamaya talepte bulunan kullanıcıların, farklı bir kullanıcı adını </a:t>
            </a:r>
            <a:r>
              <a:rPr lang="en" sz="1400" dirty="0" smtClean="0">
                <a:solidFill>
                  <a:schemeClr val="dk1"/>
                </a:solidFill>
                <a:latin typeface="Verdana"/>
                <a:ea typeface="Verdana"/>
                <a:cs typeface="Verdana"/>
                <a:sym typeface="Verdana"/>
              </a:rPr>
              <a:t>ve</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dolayısı </a:t>
            </a:r>
            <a:r>
              <a:rPr lang="en" sz="1400" dirty="0">
                <a:solidFill>
                  <a:schemeClr val="dk1"/>
                </a:solidFill>
                <a:latin typeface="Verdana"/>
                <a:ea typeface="Verdana"/>
                <a:cs typeface="Verdana"/>
                <a:sym typeface="Verdana"/>
              </a:rPr>
              <a:t>ile o kullanıcının yetkilerini kullanarak, sistem kaynaklarına ya da dosyalara </a:t>
            </a:r>
            <a:r>
              <a:rPr lang="en" sz="1400" dirty="0" smtClean="0">
                <a:solidFill>
                  <a:schemeClr val="dk1"/>
                </a:solidFill>
                <a:latin typeface="Verdana"/>
                <a:ea typeface="Verdana"/>
                <a:cs typeface="Verdana"/>
                <a:sym typeface="Verdana"/>
              </a:rPr>
              <a:t>erişebilmesini</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sağlar</a:t>
            </a:r>
            <a:r>
              <a:rPr lang="en" sz="1400" dirty="0">
                <a:solidFill>
                  <a:schemeClr val="dk1"/>
                </a:solidFill>
                <a:latin typeface="Verdana"/>
                <a:ea typeface="Verdana"/>
                <a:cs typeface="Verdana"/>
                <a:sym typeface="Verdana"/>
              </a:rPr>
              <a:t>. (Bu durum windows’taki runas komutunun çalışmasına benzetilebilir) </a:t>
            </a:r>
            <a:r>
              <a:rPr lang="en" sz="1400" dirty="0" smtClean="0">
                <a:solidFill>
                  <a:schemeClr val="dk1"/>
                </a:solidFill>
                <a:latin typeface="Verdana"/>
                <a:ea typeface="Verdana"/>
                <a:cs typeface="Verdana"/>
                <a:sym typeface="Verdana"/>
              </a:rPr>
              <a:t>Impersonation</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seçeneğini </a:t>
            </a:r>
            <a:r>
              <a:rPr lang="en" sz="1400" dirty="0">
                <a:solidFill>
                  <a:schemeClr val="dk1"/>
                </a:solidFill>
                <a:latin typeface="Verdana"/>
                <a:ea typeface="Verdana"/>
                <a:cs typeface="Verdana"/>
                <a:sym typeface="Verdana"/>
              </a:rPr>
              <a:t>açık hale getirmek için, web.config dosyasında :</a:t>
            </a: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Klasik ASP ‘de impersonation default olarak uygulanır, ancak asp.net ’te yukarıda anlatıldığı </a:t>
            </a:r>
            <a:r>
              <a:rPr lang="en" sz="1400" dirty="0" smtClean="0">
                <a:solidFill>
                  <a:schemeClr val="dk1"/>
                </a:solidFill>
                <a:latin typeface="Verdana"/>
                <a:ea typeface="Verdana"/>
                <a:cs typeface="Verdana"/>
                <a:sym typeface="Verdana"/>
              </a:rPr>
              <a:t>şekilde</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açılana </a:t>
            </a:r>
            <a:r>
              <a:rPr lang="en" sz="1400" dirty="0">
                <a:solidFill>
                  <a:schemeClr val="dk1"/>
                </a:solidFill>
                <a:latin typeface="Verdana"/>
                <a:ea typeface="Verdana"/>
                <a:cs typeface="Verdana"/>
                <a:sym typeface="Verdana"/>
              </a:rPr>
              <a:t>kadar kapalıdır</a:t>
            </a:r>
            <a:r>
              <a:rPr lang="en" sz="1400" dirty="0" smtClean="0">
                <a:solidFill>
                  <a:schemeClr val="dk1"/>
                </a:solidFill>
                <a:latin typeface="Verdana"/>
                <a:ea typeface="Verdana"/>
                <a:cs typeface="Verdana"/>
                <a:sym typeface="Verdana"/>
              </a:rPr>
              <a:t>.</a:t>
            </a:r>
          </a:p>
          <a:p>
            <a:pPr marL="0" lvl="0" indent="0" algn="l" rtl="0">
              <a:spcBef>
                <a:spcPts val="0"/>
              </a:spcBef>
              <a:spcAft>
                <a:spcPts val="0"/>
              </a:spcAft>
              <a:buClr>
                <a:schemeClr val="dk1"/>
              </a:buClr>
              <a:buSzPts val="1100"/>
              <a:buFont typeface="Arial"/>
              <a:buNone/>
            </a:pPr>
            <a:endParaRPr sz="1400" dirty="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İpucu : Impersonation; dosya yaratma, dosyadan okuma yapma gibi durumlarda kaçınılmaz bir </a:t>
            </a:r>
            <a:r>
              <a:rPr lang="en" sz="1400" dirty="0" smtClean="0">
                <a:solidFill>
                  <a:schemeClr val="dk1"/>
                </a:solidFill>
                <a:latin typeface="Verdana"/>
                <a:ea typeface="Verdana"/>
                <a:cs typeface="Verdana"/>
                <a:sym typeface="Verdana"/>
              </a:rPr>
              <a:t>işlem</a:t>
            </a:r>
            <a:r>
              <a:rPr lang="en"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olabilir</a:t>
            </a:r>
            <a:r>
              <a:rPr lang="en" sz="1400" dirty="0">
                <a:solidFill>
                  <a:schemeClr val="dk1"/>
                </a:solidFill>
                <a:latin typeface="Verdana"/>
                <a:ea typeface="Verdana"/>
                <a:cs typeface="Verdana"/>
                <a:sym typeface="Verdana"/>
              </a:rPr>
              <a:t>.</a:t>
            </a:r>
            <a:endParaRPr sz="1100" dirty="0">
              <a:solidFill>
                <a:schemeClr val="dk1"/>
              </a:solidFill>
              <a:highlight>
                <a:srgbClr val="F2F2F2"/>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00" dirty="0">
              <a:solidFill>
                <a:schemeClr val="dk1"/>
              </a:solidFill>
              <a:highlight>
                <a:srgbClr val="F2F2F2"/>
              </a:highlight>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Authentication (Kullanıcı Kimliğinin Belirlenmesi)</a:t>
            </a: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Bir web uygulamasının güvenlik işlemlerini, iş merkezlerinde yapılışına rastladığımız güvenlik</a:t>
            </a: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kontrollerine benzetebilirsiniz. Örneğin Microsoftun binasına girmek istediğinizde önce sizin kim</a:t>
            </a: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olduğunuz sorulur. Tabii bu sorgulama da kullanılan yöntem; sözel iletişimin ötesinde kimlik</a:t>
            </a: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kartınızın istenmesidir. Görevli kimlik kartınıza bakarak sizin kim olduğunuzu anlamaya çalışır.</a:t>
            </a:r>
            <a:endParaRPr sz="1400">
              <a:solidFill>
                <a:schemeClr val="dk1"/>
              </a:solidFill>
              <a:latin typeface="Verdana"/>
              <a:ea typeface="Verdana"/>
              <a:cs typeface="Verdana"/>
              <a:sym typeface="Verdana"/>
            </a:endParaRPr>
          </a:p>
          <a:p>
            <a:pPr marL="457200" lvl="0" indent="0" algn="ctr" rtl="0">
              <a:spcBef>
                <a:spcPts val="0"/>
              </a:spcBef>
              <a:spcAft>
                <a:spcPts val="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Authorization (Yetkilendirme)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Verdana"/>
                <a:ea typeface="Verdana"/>
                <a:cs typeface="Verdana"/>
                <a:sym typeface="Verdana"/>
              </a:rPr>
              <a:t>Kimliği belirlenmiş bir kişi, kimliği belirlendi diye her istediğini yapamaz. Örneğin müdürlerin bulunduğu kata ya da seminer salonunun olduğu kata çıkamaz. Aslında güvenlik açısından kişininkimliğinin belirlenmesi yeterli değildir. Kimlik belirlemesinin ardından o kişiye ait yetkilerin gözden geçirilmesi ve bina içerisinde girebileceği yerlerin kısıtlanması gerekir. Örneğin; Kaan, şirketin genel müdürüdür ve binadaki her kata çıkabilir. Ama Aykut danışmandır ve sadece kendisine izin verilmiş kısımlara girebilir. Normal bir kişi ise ziyaretçi olarak gittiğinde sadece lobi katında dolaşabilir o kadar. </a:t>
            </a: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Bina güvenliği örneğinde olduğu gibi web uygulamalarında da benzer güvenlik ilkeleri uygulanır. Siz kullanıcı olarak bir web uygulamasına girmek istediğinizde sizden önce kullanıcı kimlik bilgileriniz sorulur. Şayet geçerli bilgileri giremezseniz, girene kadar size anonim yani kimliği belirsiz kullanıcı muamelesi yapılır. Ve çok kısıtlı haklara sahip olursunuz. Örneğin yahoo’nun sayfasına girdiniz, anonim bir kullanıcı olarak arama motoru hizmetinden yararlanabilirsiniz ama mail hizmetini talep ettiğinizde sizden kullanıcı ismi ve şifre istenir. Doğru isim ve şifreyi girmediğiniz sürece de mail hizmetinden yararlanma hakkına sahip olamazsınız.</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ASP.NET‘te Authentication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Authentication tanımını tekrarlamak gerekirse; kullanıcı kimliğinin sınanmasıdır. Bu sınama; genelde bir login ekranı ile kullanıcıdan alınan isim ve şifre bilgilerinin (creadentials) eldeki bilgilerle karşılaştırılması biçiminde gerçekleşir. Burada opsiyonel olarak, kullanıcıdan her seferinde tekrar tekrar aynı bilgileri istememek adına, bu bilgiler belirli bir süre için kullanıcının makinesindeki özel bir cookie içerisinde tutulur, şayet kullanıcı bu süre içerisinde aynı uygulamaya tekrar girmek isterse, credential’lar bu cookie içerisinden otomatik olarak okunarak ve kullanıcının haberi olmadan kimlik belirlemesi gerçekleştirilir. Bu sürenin bitiminde ya da kullanıcı söz konusu cookie’yi silerse credential’lar kullanıcıdan tekrar istenecektir.</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Authentication Metotları</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Forms (Cookie) Authentication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Windows Authentication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Basic</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Digest</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Integrated (NTLM, Kerberos)</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Passport Authentication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ASP .NET ‘te bu metotlardan herhangi birisinin uygulanabilmesi için web.config dosyasının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authentication kısmında</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&lt;authentication	mode="Windows|Forms|Passport|None"/&gt;	</a:t>
            </a:r>
            <a:endParaRPr sz="1400">
              <a:solidFill>
                <a:schemeClr val="dk1"/>
              </a:solidFill>
              <a:latin typeface="Verdana"/>
              <a:ea typeface="Verdana"/>
              <a:cs typeface="Verdana"/>
              <a:sym typeface="Verdana"/>
            </a:endParaRPr>
          </a:p>
          <a:p>
            <a:pPr marL="457200" lvl="0" indent="0" algn="l" rtl="0">
              <a:spcBef>
                <a:spcPts val="0"/>
              </a:spcBef>
              <a:spcAft>
                <a:spcPts val="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Forms Authentication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Pratikte en çok kullanılan yöntem budur. Özellikle intranet’ler de değil internette kullanımı daha</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anlamlı. Altyapısı cookie‘lere dayalı olduğu için cookie authentication olarak da bilinir. Asp.Net’te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bu yöntem System.Web.Security namespace’indeki FormsAuthentication isimli sınıf ile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gerçekleştirilir.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Basic Authentication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20588"/>
              </a:lnSpc>
              <a:spcBef>
                <a:spcPts val="0"/>
              </a:spcBef>
              <a:spcAft>
                <a:spcPts val="0"/>
              </a:spcAft>
              <a:buClr>
                <a:schemeClr val="dk1"/>
              </a:buClr>
              <a:buSzPts val="1100"/>
              <a:buFont typeface="Arial"/>
              <a:buNone/>
            </a:pPr>
            <a:r>
              <a:rPr lang="en" sz="1400">
                <a:solidFill>
                  <a:srgbClr val="212529"/>
                </a:solidFill>
              </a:rPr>
              <a:t>Basic Authentication HTTP protokolü üzerine kurulmuş basit bir authentication şemasıdır. İstemci </a:t>
            </a:r>
            <a:r>
              <a:rPr lang="en" sz="1200">
                <a:solidFill>
                  <a:srgbClr val="E83E8C"/>
                </a:solidFill>
                <a:latin typeface="Courier New"/>
                <a:ea typeface="Courier New"/>
                <a:cs typeface="Courier New"/>
                <a:sym typeface="Courier New"/>
              </a:rPr>
              <a:t>Basic </a:t>
            </a:r>
            <a:r>
              <a:rPr lang="en" sz="1200">
                <a:solidFill>
                  <a:srgbClr val="000000"/>
                </a:solidFill>
                <a:latin typeface="Courier New"/>
                <a:ea typeface="Courier New"/>
                <a:cs typeface="Courier New"/>
                <a:sym typeface="Courier New"/>
              </a:rPr>
              <a:t>kelimesi içeren </a:t>
            </a:r>
            <a:r>
              <a:rPr lang="en" sz="1200">
                <a:solidFill>
                  <a:srgbClr val="E83E8C"/>
                </a:solidFill>
                <a:latin typeface="Courier New"/>
                <a:ea typeface="Courier New"/>
                <a:cs typeface="Courier New"/>
                <a:sym typeface="Courier New"/>
              </a:rPr>
              <a:t>Authorization </a:t>
            </a:r>
            <a:r>
              <a:rPr lang="en" sz="1200">
                <a:solidFill>
                  <a:srgbClr val="000000"/>
                </a:solidFill>
                <a:latin typeface="Courier New"/>
                <a:ea typeface="Courier New"/>
                <a:cs typeface="Courier New"/>
                <a:sym typeface="Courier New"/>
              </a:rPr>
              <a:t> headerlı bir HTTP request gönderir. Bu kelimeyi kelimesi kelimesine base64-encoded  </a:t>
            </a:r>
            <a:r>
              <a:rPr lang="en" sz="1200">
                <a:solidFill>
                  <a:srgbClr val="E83E8C"/>
                </a:solidFill>
                <a:latin typeface="Courier New"/>
                <a:ea typeface="Courier New"/>
                <a:cs typeface="Courier New"/>
                <a:sym typeface="Courier New"/>
              </a:rPr>
              <a:t>username:password</a:t>
            </a:r>
            <a:r>
              <a:rPr lang="en" sz="1200">
                <a:solidFill>
                  <a:srgbClr val="212529"/>
                </a:solidFill>
              </a:rPr>
              <a:t>.  </a:t>
            </a:r>
            <a:r>
              <a:rPr lang="en" sz="1200">
                <a:solidFill>
                  <a:srgbClr val="000000"/>
                </a:solidFill>
                <a:latin typeface="Courier New"/>
                <a:ea typeface="Courier New"/>
                <a:cs typeface="Courier New"/>
                <a:sym typeface="Courier New"/>
              </a:rPr>
              <a:t>çifti takip eder.</a:t>
            </a:r>
            <a:r>
              <a:rPr lang="en" sz="1200">
                <a:solidFill>
                  <a:srgbClr val="212529"/>
                </a:solidFill>
              </a:rPr>
              <a:t> Örneğin, </a:t>
            </a:r>
            <a:r>
              <a:rPr lang="en" sz="1200">
                <a:solidFill>
                  <a:srgbClr val="E83E8C"/>
                </a:solidFill>
                <a:latin typeface="Courier New"/>
                <a:ea typeface="Courier New"/>
                <a:cs typeface="Courier New"/>
                <a:sym typeface="Courier New"/>
              </a:rPr>
              <a:t>demo / p@55w0rd</a:t>
            </a:r>
            <a:r>
              <a:rPr lang="en" sz="1200">
                <a:solidFill>
                  <a:srgbClr val="212529"/>
                </a:solidFill>
              </a:rPr>
              <a:t> kullanıcısını authorize etmek için gereken mesaj.</a:t>
            </a:r>
            <a:endParaRPr sz="1200">
              <a:solidFill>
                <a:srgbClr val="212529"/>
              </a:solidFill>
            </a:endParaRPr>
          </a:p>
          <a:p>
            <a:pPr marL="1066800" marR="25400" lvl="0" indent="-295275" algn="l" rtl="0">
              <a:lnSpc>
                <a:spcPct val="150000"/>
              </a:lnSpc>
              <a:spcBef>
                <a:spcPts val="1500"/>
              </a:spcBef>
              <a:spcAft>
                <a:spcPts val="0"/>
              </a:spcAft>
              <a:buClr>
                <a:srgbClr val="555555"/>
              </a:buClr>
              <a:buSzPts val="1050"/>
              <a:buFont typeface="Courier New"/>
              <a:buAutoNum type="arabicPeriod"/>
            </a:pPr>
            <a:r>
              <a:rPr lang="en" sz="1050">
                <a:solidFill>
                  <a:srgbClr val="678CB1"/>
                </a:solidFill>
                <a:highlight>
                  <a:srgbClr val="333333"/>
                </a:highlight>
                <a:latin typeface="Courier New"/>
                <a:ea typeface="Courier New"/>
                <a:cs typeface="Courier New"/>
                <a:sym typeface="Courier New"/>
              </a:rPr>
              <a:t>Authorization</a:t>
            </a:r>
            <a:r>
              <a:rPr lang="en" sz="1050">
                <a:solidFill>
                  <a:srgbClr val="F1F2F3"/>
                </a:solidFill>
                <a:highlight>
                  <a:srgbClr val="333333"/>
                </a:highlight>
                <a:latin typeface="Courier New"/>
                <a:ea typeface="Courier New"/>
                <a:cs typeface="Courier New"/>
                <a:sym typeface="Courier New"/>
              </a:rPr>
              <a:t>: </a:t>
            </a:r>
            <a:r>
              <a:rPr lang="en" sz="1050">
                <a:solidFill>
                  <a:srgbClr val="678CB1"/>
                </a:solidFill>
                <a:highlight>
                  <a:srgbClr val="333333"/>
                </a:highlight>
                <a:latin typeface="Courier New"/>
                <a:ea typeface="Courier New"/>
                <a:cs typeface="Courier New"/>
                <a:sym typeface="Courier New"/>
              </a:rPr>
              <a:t>Basic</a:t>
            </a:r>
            <a:r>
              <a:rPr lang="en" sz="1050">
                <a:solidFill>
                  <a:srgbClr val="F1F2F3"/>
                </a:solidFill>
                <a:highlight>
                  <a:srgbClr val="333333"/>
                </a:highlight>
                <a:latin typeface="Courier New"/>
                <a:ea typeface="Courier New"/>
                <a:cs typeface="Courier New"/>
                <a:sym typeface="Courier New"/>
              </a:rPr>
              <a:t> </a:t>
            </a:r>
            <a:r>
              <a:rPr lang="en" sz="1050">
                <a:solidFill>
                  <a:srgbClr val="678CB1"/>
                </a:solidFill>
                <a:highlight>
                  <a:srgbClr val="333333"/>
                </a:highlight>
                <a:latin typeface="Courier New"/>
                <a:ea typeface="Courier New"/>
                <a:cs typeface="Courier New"/>
                <a:sym typeface="Courier New"/>
              </a:rPr>
              <a:t>ZGVtbzpwQDU1dzByZA</a:t>
            </a:r>
            <a:r>
              <a:rPr lang="en" sz="1050">
                <a:solidFill>
                  <a:srgbClr val="F1F2F3"/>
                </a:solidFill>
                <a:highlight>
                  <a:srgbClr val="333333"/>
                </a:highlight>
                <a:latin typeface="Courier New"/>
                <a:ea typeface="Courier New"/>
                <a:cs typeface="Courier New"/>
                <a:sym typeface="Courier New"/>
              </a:rPr>
              <a:t>==</a:t>
            </a:r>
            <a:endParaRPr sz="1050">
              <a:solidFill>
                <a:srgbClr val="F1F2F3"/>
              </a:solidFill>
              <a:highlight>
                <a:srgbClr val="333333"/>
              </a:highlight>
              <a:latin typeface="Courier New"/>
              <a:ea typeface="Courier New"/>
              <a:cs typeface="Courier New"/>
              <a:sym typeface="Courier New"/>
            </a:endParaRPr>
          </a:p>
          <a:p>
            <a:pPr marL="0" lvl="0" indent="0" algn="l" rtl="0">
              <a:lnSpc>
                <a:spcPct val="150000"/>
              </a:lnSpc>
              <a:spcBef>
                <a:spcPts val="1500"/>
              </a:spcBef>
              <a:spcAft>
                <a:spcPts val="0"/>
              </a:spcAft>
              <a:buClr>
                <a:schemeClr val="dk1"/>
              </a:buClr>
              <a:buSzPts val="1100"/>
              <a:buFont typeface="Arial"/>
              <a:buNone/>
            </a:pPr>
            <a:r>
              <a:rPr lang="en" sz="1200">
                <a:solidFill>
                  <a:srgbClr val="212529"/>
                </a:solidFill>
              </a:rPr>
              <a:t>Not:  base64 kolayca çözümlenebilir. Bu nedenle, Basic authentication başka bir güvenlik mekanizması ile kullanılmalıdır mesela HTTPS/SSL.</a:t>
            </a:r>
            <a:endParaRPr sz="1200">
              <a:solidFill>
                <a:srgbClr val="212529"/>
              </a:solidFill>
            </a:endParaRPr>
          </a:p>
          <a:p>
            <a:pPr marL="0" lvl="0" indent="0" algn="l" rtl="0">
              <a:spcBef>
                <a:spcPts val="1100"/>
              </a:spcBef>
              <a:spcAft>
                <a:spcPts val="16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940875" y="568050"/>
            <a:ext cx="5143500" cy="41243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1799</Words>
  <Application>Microsoft Office PowerPoint</Application>
  <PresentationFormat>On-screen Show (16:9)</PresentationFormat>
  <Paragraphs>134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Verdana</vt:lpstr>
      <vt:lpstr>Simple Light</vt:lpstr>
      <vt:lpstr>ASP .NET Güvenlik</vt:lpstr>
      <vt:lpstr>Asp.Net Güvenlik</vt:lpstr>
      <vt:lpstr>Authentication (Kullanıcı Kimliğinin Belirlenmesi) </vt:lpstr>
      <vt:lpstr>Authorization (Yetkilendirme)</vt:lpstr>
      <vt:lpstr>ASP.NET‘te Authentication</vt:lpstr>
      <vt:lpstr>Authentication Metotları</vt:lpstr>
      <vt:lpstr>1- Forms Authentication</vt:lpstr>
      <vt:lpstr>2- Basic Authentication </vt:lpstr>
      <vt:lpstr>PowerPoint Presentation</vt:lpstr>
      <vt:lpstr>Authentication ve Authorization  Adımları</vt:lpstr>
      <vt:lpstr>Örnek</vt:lpstr>
      <vt:lpstr>FormsAuthentication Sınıfı</vt:lpstr>
      <vt:lpstr>FormsAuthentication Sınıfı </vt:lpstr>
      <vt:lpstr>Soru</vt:lpstr>
      <vt:lpstr>Örnek 2</vt:lpstr>
      <vt:lpstr>Veri Tabanında Güvenlik Bilgilerinin Tutuluşu Authorization </vt:lpstr>
      <vt:lpstr>Veri Tabanında Güvenlik Bilgilerinin Tutuluşu Authorization  </vt:lpstr>
      <vt:lpstr>HTTP Yöntemlerinin Kısıtlanması</vt:lpstr>
      <vt:lpstr>ASP .NET ve Rol Tabanlı Güvenlik</vt:lpstr>
      <vt:lpstr>Impersonation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 .NET Güvenlik</dc:title>
  <cp:lastModifiedBy>Windows User</cp:lastModifiedBy>
  <cp:revision>5</cp:revision>
  <dcterms:modified xsi:type="dcterms:W3CDTF">2019-05-03T11:15:18Z</dcterms:modified>
</cp:coreProperties>
</file>