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9ef726e7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9ef726e7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9ef726e7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9ef726e7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9ef726e7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9ef726e7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9ef726e7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9ef726e7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9ef726e7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9ef726e7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9ef726e7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9ef726e7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9ef726e7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9ef726e7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9ef726e7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9ef726e7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9ef726e7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9ef726e7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9ef726e7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9ef726e7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9ef726e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9ef726e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9ef726e7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9ef726e7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9ef726e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9ef726e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9ef726e7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9ef726e7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9ef726e7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9ef726e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9ef726e7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9ef726e7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9ef726e7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9ef726e7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9ef726e7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9ef726e7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9ef726e7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9ef726e7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Ado.Net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Ayşin Taşdelen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63700" y="192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ConnectionString Property’si</a:t>
            </a:r>
            <a:endParaRPr/>
          </a:p>
        </p:txBody>
      </p:sp>
      <p:sp>
        <p:nvSpPr>
          <p:cNvPr id="109" name="Google Shape;109;p22"/>
          <p:cNvSpPr txBox="1"/>
          <p:nvPr>
            <p:ph idx="1" type="body"/>
          </p:nvPr>
        </p:nvSpPr>
        <p:spPr>
          <a:xfrm>
            <a:off x="311700" y="925375"/>
            <a:ext cx="8520600" cy="41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rPr lang="en" sz="1400"/>
              <a:t>Bağlantı ile ilgili bilgileri tanımlamaya yarar.Söz konusu bilgiler connection string içerisinde (;) karakteri ile ayrılmış durumdaki, isim-değer çiftleri ile belirlenmektedir.</a:t>
            </a:r>
            <a:endParaRPr sz="1400"/>
          </a:p>
          <a:p>
            <a:pPr indent="0" lvl="0" marL="0" rtl="0" algn="l">
              <a:spcBef>
                <a:spcPts val="1600"/>
              </a:spcBef>
              <a:spcAft>
                <a:spcPts val="0"/>
              </a:spcAft>
              <a:buNone/>
            </a:pPr>
            <a:r>
              <a:rPr b="1" lang="en" sz="1400"/>
              <a:t>s</a:t>
            </a:r>
            <a:r>
              <a:rPr b="1" lang="en" sz="1400"/>
              <a:t>erver / initial catalog:</a:t>
            </a:r>
            <a:r>
              <a:rPr lang="en" sz="1400"/>
              <a:t> Bağlanılmak istenen veritabanı ismini belirler.</a:t>
            </a:r>
            <a:endParaRPr sz="1400"/>
          </a:p>
          <a:p>
            <a:pPr indent="0" lvl="0" marL="0" rtl="0" algn="l">
              <a:spcBef>
                <a:spcPts val="1600"/>
              </a:spcBef>
              <a:spcAft>
                <a:spcPts val="0"/>
              </a:spcAft>
              <a:buNone/>
            </a:pPr>
            <a:r>
              <a:rPr b="1" lang="en" sz="1400"/>
              <a:t>data source/ database:</a:t>
            </a:r>
            <a:r>
              <a:rPr lang="en" sz="1400"/>
              <a:t> Bağlanılmak istenen SQL server’ın ismini belirler.</a:t>
            </a:r>
            <a:endParaRPr sz="1400"/>
          </a:p>
          <a:p>
            <a:pPr indent="0" lvl="0" marL="0" rtl="0" algn="l">
              <a:spcBef>
                <a:spcPts val="1600"/>
              </a:spcBef>
              <a:spcAft>
                <a:spcPts val="0"/>
              </a:spcAft>
              <a:buNone/>
            </a:pPr>
            <a:r>
              <a:rPr b="1" lang="en" sz="1400"/>
              <a:t>Integrated security: </a:t>
            </a:r>
            <a:r>
              <a:rPr lang="en" sz="1400"/>
              <a:t>işletim sistemine giriş yapmak için kullanılan kullanıcı adı ve şifrenin kullanılmasını sağlar.</a:t>
            </a:r>
            <a:endParaRPr sz="1400"/>
          </a:p>
          <a:p>
            <a:pPr indent="0" lvl="0" marL="0" rtl="0" algn="l">
              <a:spcBef>
                <a:spcPts val="1600"/>
              </a:spcBef>
              <a:spcAft>
                <a:spcPts val="0"/>
              </a:spcAft>
              <a:buNone/>
            </a:pPr>
            <a:r>
              <a:rPr b="1" lang="en" sz="1400"/>
              <a:t>User ID (UID)/ Password(PWD): </a:t>
            </a:r>
            <a:r>
              <a:rPr lang="en" sz="1400"/>
              <a:t>Kullanıcı adı ve şifre bilgileri için kullanılır.</a:t>
            </a:r>
            <a:endParaRPr sz="1400"/>
          </a:p>
          <a:p>
            <a:pPr indent="0" lvl="0" marL="0" rtl="0" algn="l">
              <a:spcBef>
                <a:spcPts val="1600"/>
              </a:spcBef>
              <a:spcAft>
                <a:spcPts val="1600"/>
              </a:spcAft>
              <a:buNone/>
            </a:pPr>
            <a:r>
              <a:rPr lang="en" sz="1400"/>
              <a:t>Connection Timeout:Veritabanına bağlantı için beklenecek süreyi saniye cinsinden tanımlamaya yarar.</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SqlConnection Sınıfının Fonksiyonları</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rPr b="1" lang="en" sz="1400"/>
              <a:t>Open(): </a:t>
            </a:r>
            <a:r>
              <a:rPr lang="en" sz="1400"/>
              <a:t>tanımlanan bağlantıyı açar.</a:t>
            </a:r>
            <a:endParaRPr sz="1400"/>
          </a:p>
          <a:p>
            <a:pPr indent="0" lvl="0" marL="0" rtl="0" algn="l">
              <a:spcBef>
                <a:spcPts val="1600"/>
              </a:spcBef>
              <a:spcAft>
                <a:spcPts val="0"/>
              </a:spcAft>
              <a:buNone/>
            </a:pPr>
            <a:r>
              <a:rPr b="1" lang="en" sz="1400"/>
              <a:t>Close():</a:t>
            </a:r>
            <a:r>
              <a:rPr lang="en" sz="1400"/>
              <a:t> tanımlanan bağlantıyı kapatır.</a:t>
            </a:r>
            <a:endParaRPr sz="1400"/>
          </a:p>
          <a:p>
            <a:pPr indent="0" lvl="0" marL="0" rtl="0" algn="l">
              <a:spcBef>
                <a:spcPts val="1600"/>
              </a:spcBef>
              <a:spcAft>
                <a:spcPts val="0"/>
              </a:spcAft>
              <a:buNone/>
            </a:pPr>
            <a:r>
              <a:rPr b="1" lang="en" sz="1400"/>
              <a:t>CreateCommand():</a:t>
            </a:r>
            <a:r>
              <a:rPr lang="en" sz="1400"/>
              <a:t> tanımlanan bağlantı üzerinde, SqlCommand sınıfı türünde bir nesne yaratarak bu nesneye ait referans döndürür.</a:t>
            </a:r>
            <a:endParaRPr sz="1400"/>
          </a:p>
          <a:p>
            <a:pPr indent="0" lvl="0" marL="0" rtl="0" algn="l">
              <a:spcBef>
                <a:spcPts val="1600"/>
              </a:spcBef>
              <a:spcAft>
                <a:spcPts val="0"/>
              </a:spcAft>
              <a:buNone/>
            </a:pPr>
            <a:r>
              <a:rPr b="1" lang="en" sz="1400"/>
              <a:t>Dispose():</a:t>
            </a:r>
            <a:r>
              <a:rPr lang="en" sz="1400"/>
              <a:t> tanımlanan bağlantı nesnesine ait referansları yok eder.</a:t>
            </a:r>
            <a:endParaRPr sz="1400"/>
          </a:p>
          <a:p>
            <a:pPr indent="0" lvl="0" marL="0" rtl="0" algn="l">
              <a:spcBef>
                <a:spcPts val="1600"/>
              </a:spcBef>
              <a:spcAft>
                <a:spcPts val="1600"/>
              </a:spcAft>
              <a:buNone/>
            </a:pPr>
            <a:r>
              <a:rPr b="1" lang="en" sz="1400"/>
              <a:t>ChangeDatabase(): </a:t>
            </a:r>
            <a:r>
              <a:rPr lang="en" sz="1400"/>
              <a:t>bağlanılan veritabanını dinamik olarak değiştirme amacı ile kullanılır.</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SqlCommand Sınıfı</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rPr lang="en" sz="1400"/>
              <a:t>Sqlcommand sınıfına ait constructor’ın dört adet overload versiyonu bulunmaktadır. Bu fonksiyonların herhangibiri kullanılarak, SqlCommand sınıfı türünde bir nesne türetilebilir.</a:t>
            </a:r>
            <a:endParaRPr sz="1400"/>
          </a:p>
          <a:p>
            <a:pPr indent="0" lvl="0" marL="0" rtl="0" algn="l">
              <a:spcBef>
                <a:spcPts val="1600"/>
              </a:spcBef>
              <a:spcAft>
                <a:spcPts val="0"/>
              </a:spcAft>
              <a:buNone/>
            </a:pPr>
            <a:r>
              <a:rPr lang="en" sz="1400"/>
              <a:t>public SqlCommand();</a:t>
            </a:r>
            <a:endParaRPr sz="1400"/>
          </a:p>
          <a:p>
            <a:pPr indent="0" lvl="0" marL="0" rtl="0" algn="l">
              <a:spcBef>
                <a:spcPts val="1600"/>
              </a:spcBef>
              <a:spcAft>
                <a:spcPts val="0"/>
              </a:spcAft>
              <a:buNone/>
            </a:pPr>
            <a:r>
              <a:rPr lang="en" sz="1400"/>
              <a:t>public SqlCommand(string commandText);</a:t>
            </a:r>
            <a:endParaRPr sz="1400"/>
          </a:p>
          <a:p>
            <a:pPr indent="0" lvl="0" marL="0" rtl="0" algn="l">
              <a:spcBef>
                <a:spcPts val="1600"/>
              </a:spcBef>
              <a:spcAft>
                <a:spcPts val="0"/>
              </a:spcAft>
              <a:buNone/>
            </a:pPr>
            <a:r>
              <a:rPr lang="en" sz="1400"/>
              <a:t>public SqlCommand(string commandText, SqlConnection connection);</a:t>
            </a:r>
            <a:endParaRPr sz="1400"/>
          </a:p>
          <a:p>
            <a:pPr indent="0" lvl="0" marL="0" rtl="0" algn="l">
              <a:spcBef>
                <a:spcPts val="1600"/>
              </a:spcBef>
              <a:spcAft>
                <a:spcPts val="1600"/>
              </a:spcAft>
              <a:buClr>
                <a:schemeClr val="dk1"/>
              </a:buClr>
              <a:buSzPts val="1100"/>
              <a:buFont typeface="Arial"/>
              <a:buNone/>
            </a:pPr>
            <a:r>
              <a:rPr lang="en" sz="1400"/>
              <a:t>public SqlCommand(string commandText, SqlConnection connection, SqlTransaction transaction);</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SqlCommand Sınıfının Propertyleri</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CommandType:</a:t>
            </a:r>
            <a:r>
              <a:rPr lang="en" sz="1400"/>
              <a:t> işletilecek komutun türü veya CommandText in nasıl işletileceğini belirler</a:t>
            </a:r>
            <a:endParaRPr sz="1400"/>
          </a:p>
          <a:p>
            <a:pPr indent="0" lvl="0" marL="0" rtl="0" algn="l">
              <a:spcBef>
                <a:spcPts val="1600"/>
              </a:spcBef>
              <a:spcAft>
                <a:spcPts val="0"/>
              </a:spcAft>
              <a:buNone/>
            </a:pPr>
            <a:r>
              <a:rPr b="1" lang="en" sz="1400"/>
              <a:t>CommandType.Text:</a:t>
            </a:r>
            <a:r>
              <a:rPr lang="en" sz="1400"/>
              <a:t>String olarak atanan SQL cümlelerini çalıştırmak için (Default)</a:t>
            </a:r>
            <a:endParaRPr sz="1400"/>
          </a:p>
          <a:p>
            <a:pPr indent="0" lvl="0" marL="0" rtl="0" algn="l">
              <a:spcBef>
                <a:spcPts val="1600"/>
              </a:spcBef>
              <a:spcAft>
                <a:spcPts val="0"/>
              </a:spcAft>
              <a:buNone/>
            </a:pPr>
            <a:r>
              <a:rPr b="1" lang="en" sz="1400"/>
              <a:t>CommandType.StoredProcedure: </a:t>
            </a:r>
            <a:r>
              <a:rPr lang="en" sz="1400"/>
              <a:t>Stored Procedure’leri çalıştırmak için</a:t>
            </a:r>
            <a:endParaRPr sz="1400"/>
          </a:p>
          <a:p>
            <a:pPr indent="0" lvl="0" marL="0" rtl="0" algn="l">
              <a:spcBef>
                <a:spcPts val="1600"/>
              </a:spcBef>
              <a:spcAft>
                <a:spcPts val="0"/>
              </a:spcAft>
              <a:buNone/>
            </a:pPr>
            <a:r>
              <a:rPr b="1" lang="en" sz="1400"/>
              <a:t>CommandType.TableDirect:</a:t>
            </a:r>
            <a:r>
              <a:rPr lang="en" sz="1400"/>
              <a:t> Tablo ismi için</a:t>
            </a:r>
            <a:endParaRPr sz="1400"/>
          </a:p>
          <a:p>
            <a:pPr indent="0" lvl="0" marL="0" rtl="0" algn="l">
              <a:spcBef>
                <a:spcPts val="1600"/>
              </a:spcBef>
              <a:spcAft>
                <a:spcPts val="0"/>
              </a:spcAft>
              <a:buNone/>
            </a:pPr>
            <a:r>
              <a:rPr b="1" lang="en" sz="1400"/>
              <a:t>CommandText:</a:t>
            </a:r>
            <a:r>
              <a:rPr lang="en" sz="1400"/>
              <a:t> CommandType Text ise bu property ile SQL cümleleri, SotredProcedure ise StoredProcedure’ün ismi atanır.</a:t>
            </a:r>
            <a:endParaRPr sz="1400"/>
          </a:p>
          <a:p>
            <a:pPr indent="0" lvl="0" marL="0" rtl="0" algn="l">
              <a:spcBef>
                <a:spcPts val="1600"/>
              </a:spcBef>
              <a:spcAft>
                <a:spcPts val="0"/>
              </a:spcAft>
              <a:buNone/>
            </a:pPr>
            <a:r>
              <a:rPr b="1" lang="en" sz="1400"/>
              <a:t>CommandTimeout</a:t>
            </a:r>
            <a:r>
              <a:rPr lang="en" sz="1400"/>
              <a:t>: komutun çalıştırılması için beklenecek süreyi saniye cinsinden atanması için kullanılır.</a:t>
            </a:r>
            <a:endParaRPr sz="1400"/>
          </a:p>
          <a:p>
            <a:pPr indent="0" lvl="0" marL="0" rtl="0" algn="l">
              <a:spcBef>
                <a:spcPts val="1600"/>
              </a:spcBef>
              <a:spcAft>
                <a:spcPts val="1600"/>
              </a:spcAft>
              <a:buClr>
                <a:schemeClr val="dk1"/>
              </a:buClr>
              <a:buSzPts val="1100"/>
              <a:buFont typeface="Arial"/>
              <a:buNone/>
            </a:pPr>
            <a:r>
              <a:rPr b="1" lang="en" sz="1400"/>
              <a:t>Connection: </a:t>
            </a:r>
            <a:r>
              <a:rPr lang="en" sz="1400"/>
              <a:t>Çalıştırılacak komutun hangi aktif bağlantı üzerinde olacağını belirler.</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SqlCommand Sınıfının Fonksiyonları</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ExecuteNonQuery(); kayıt döndürmeyen komutlar için</a:t>
            </a:r>
            <a:endParaRPr sz="1400"/>
          </a:p>
          <a:p>
            <a:pPr indent="0" lvl="0" marL="0" rtl="0" algn="l">
              <a:spcBef>
                <a:spcPts val="1600"/>
              </a:spcBef>
              <a:spcAft>
                <a:spcPts val="0"/>
              </a:spcAft>
              <a:buNone/>
            </a:pPr>
            <a:r>
              <a:rPr lang="en" sz="1400"/>
              <a:t>ExecuteScalar();ilk kaydın ilk kolonundaki değeri döndürür</a:t>
            </a:r>
            <a:endParaRPr sz="1400"/>
          </a:p>
          <a:p>
            <a:pPr indent="0" lvl="0" marL="0" rtl="0" algn="l">
              <a:spcBef>
                <a:spcPts val="1600"/>
              </a:spcBef>
              <a:spcAft>
                <a:spcPts val="0"/>
              </a:spcAft>
              <a:buNone/>
            </a:pPr>
            <a:r>
              <a:rPr lang="en" sz="1400"/>
              <a:t>ExecuteReader(); Data okumak için kullanılır</a:t>
            </a:r>
            <a:endParaRPr sz="1400"/>
          </a:p>
          <a:p>
            <a:pPr indent="0" lvl="0" marL="0" rtl="0" algn="l">
              <a:spcBef>
                <a:spcPts val="1600"/>
              </a:spcBef>
              <a:spcAft>
                <a:spcPts val="0"/>
              </a:spcAft>
              <a:buNone/>
            </a:pPr>
            <a:r>
              <a:rPr lang="en" sz="1400"/>
              <a:t>Cancel(); çalıştırılan komutu iptal etmek için kullanılır.</a:t>
            </a:r>
            <a:endParaRPr sz="1400"/>
          </a:p>
          <a:p>
            <a:pPr indent="0" lvl="0" marL="0" rtl="0" algn="l">
              <a:spcBef>
                <a:spcPts val="1600"/>
              </a:spcBef>
              <a:spcAft>
                <a:spcPts val="0"/>
              </a:spcAft>
              <a:buNone/>
            </a:pPr>
            <a:r>
              <a:rPr lang="en" sz="1400"/>
              <a:t>CreateParameter(); sqlparameter türünde parametre yaratır.</a:t>
            </a:r>
            <a:endParaRPr sz="1400"/>
          </a:p>
          <a:p>
            <a:pPr indent="0" lvl="0" marL="0" rtl="0" algn="l">
              <a:spcBef>
                <a:spcPts val="1600"/>
              </a:spcBef>
              <a:spcAft>
                <a:spcPts val="0"/>
              </a:spcAft>
              <a:buNone/>
            </a:pPr>
            <a:r>
              <a:rPr lang="en" sz="1400"/>
              <a:t>Prepare(); SQL deyimini derler ve bellek üzerinde geçici olarak saklar.</a:t>
            </a:r>
            <a:endParaRPr sz="1400"/>
          </a:p>
          <a:p>
            <a:pPr indent="0" lvl="0" marL="0" rtl="0" algn="l">
              <a:spcBef>
                <a:spcPts val="1600"/>
              </a:spcBef>
              <a:spcAft>
                <a:spcPts val="1600"/>
              </a:spcAft>
              <a:buNone/>
            </a:pPr>
            <a:r>
              <a:rPr lang="en" sz="1400"/>
              <a:t>ResetCommandTimeout(); Timeout default değerine resetlenir.</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SqlDataReader Sınıfı</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400"/>
              <a:t>SqlDataReader sınıfının public bir constructorı yoktur. </a:t>
            </a:r>
            <a:r>
              <a:rPr b="1" lang="en" sz="1400"/>
              <a:t>ExecuteReader() </a:t>
            </a:r>
            <a:r>
              <a:rPr lang="en" sz="1400"/>
              <a:t>fonksiyonunun SQLReader sınıfı türünden bir nesne döndürmesiyle bu sınıf türünden nesneler üzerinde çalışabiliriz.</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SqlDataReader Sınıfının Propertyleri</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rPr lang="en" sz="1400"/>
              <a:t>Depth:XML gibi hiyerarşik veri kümeleri kullanıldığında, o an geçerli olan kaydın derinliğini gösterir.</a:t>
            </a:r>
            <a:endParaRPr sz="1400"/>
          </a:p>
          <a:p>
            <a:pPr indent="0" lvl="0" marL="0" rtl="0" algn="l">
              <a:spcBef>
                <a:spcPts val="1600"/>
              </a:spcBef>
              <a:spcAft>
                <a:spcPts val="0"/>
              </a:spcAft>
              <a:buNone/>
            </a:pPr>
            <a:r>
              <a:rPr lang="en" sz="1400"/>
              <a:t>FieldCount: o an bulunmakta olan kayda ait kolon sayısını içerir.</a:t>
            </a:r>
            <a:endParaRPr sz="1400"/>
          </a:p>
          <a:p>
            <a:pPr indent="0" lvl="0" marL="0" rtl="0" algn="l">
              <a:spcBef>
                <a:spcPts val="1600"/>
              </a:spcBef>
              <a:spcAft>
                <a:spcPts val="0"/>
              </a:spcAft>
              <a:buNone/>
            </a:pPr>
            <a:r>
              <a:rPr lang="en" sz="1400"/>
              <a:t>IsClosed:DataReader nesnesinin kapalı olup olmadığını gösteren bool türde bir değer içerir.</a:t>
            </a:r>
            <a:endParaRPr sz="1400"/>
          </a:p>
          <a:p>
            <a:pPr indent="0" lvl="0" marL="0" rtl="0" algn="l">
              <a:spcBef>
                <a:spcPts val="1600"/>
              </a:spcBef>
              <a:spcAft>
                <a:spcPts val="0"/>
              </a:spcAft>
              <a:buNone/>
            </a:pPr>
            <a:r>
              <a:rPr lang="en" sz="1400"/>
              <a:t>Item: İsmi ya da index’i verilen bir kolonun içerdiği değeri tutar.</a:t>
            </a:r>
            <a:endParaRPr sz="1400"/>
          </a:p>
          <a:p>
            <a:pPr indent="0" lvl="0" marL="0" rtl="0" algn="l">
              <a:spcBef>
                <a:spcPts val="1600"/>
              </a:spcBef>
              <a:spcAft>
                <a:spcPts val="1600"/>
              </a:spcAft>
              <a:buNone/>
            </a:pPr>
            <a:r>
              <a:rPr lang="en" sz="1400"/>
              <a:t>RecordsAffected:bir SQL deyiminin çalıştırılması ile eklenmiş, güncellenmiş ya da silinmiş kayıt sayısını içerir. Select gibi kayıt sayısı değiştirmeyen komutlar için bu değer -1dir.</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SqlDataReader Sınıfının Fonksiyonları</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rPr lang="en" sz="1400"/>
              <a:t>Read():SqlDataReader nesnesini, yapılan sorgu sonucunda dönen kayıt kümesindeki, bir sonraki kayda konumlandırır.</a:t>
            </a:r>
            <a:endParaRPr sz="1400"/>
          </a:p>
          <a:p>
            <a:pPr indent="0" lvl="0" marL="0" rtl="0" algn="l">
              <a:spcBef>
                <a:spcPts val="1600"/>
              </a:spcBef>
              <a:spcAft>
                <a:spcPts val="0"/>
              </a:spcAft>
              <a:buNone/>
            </a:pPr>
            <a:r>
              <a:rPr lang="en" sz="1400"/>
              <a:t>Close():SqlDataReader nesnesini kapatır.</a:t>
            </a:r>
            <a:endParaRPr sz="1400"/>
          </a:p>
          <a:p>
            <a:pPr indent="0" lvl="0" marL="0" rtl="0" algn="l">
              <a:spcBef>
                <a:spcPts val="1600"/>
              </a:spcBef>
              <a:spcAft>
                <a:spcPts val="0"/>
              </a:spcAft>
              <a:buNone/>
            </a:pPr>
            <a:r>
              <a:rPr lang="en" sz="1400"/>
              <a:t>IsDBNull():Parametresine index’i verilerek belirtilen kolonun Null değer içerip içermediğini gösteren Bool türde bir değer döndürür.</a:t>
            </a:r>
            <a:endParaRPr sz="1400"/>
          </a:p>
          <a:p>
            <a:pPr indent="0" lvl="0" marL="0" rtl="0" algn="l">
              <a:spcBef>
                <a:spcPts val="1600"/>
              </a:spcBef>
              <a:spcAft>
                <a:spcPts val="0"/>
              </a:spcAft>
              <a:buNone/>
            </a:pPr>
            <a:r>
              <a:rPr lang="en" sz="1400"/>
              <a:t>NextResult():</a:t>
            </a:r>
            <a:r>
              <a:rPr lang="en" sz="1400"/>
              <a:t>SqlDataReader nesnesini “Batch SQL deyimleri” ile oluşturulan sonuç set’lerindeki bir sonraki sonuca konumlandırmak için kullanılır.</a:t>
            </a:r>
            <a:endParaRPr sz="1400"/>
          </a:p>
          <a:p>
            <a:pPr indent="0" lvl="0" marL="0" rtl="0" algn="l">
              <a:spcBef>
                <a:spcPts val="1600"/>
              </a:spcBef>
              <a:spcAft>
                <a:spcPts val="0"/>
              </a:spcAft>
              <a:buNone/>
            </a:pPr>
            <a:r>
              <a:rPr lang="en" sz="1400"/>
              <a:t>Bunların dışında 5 farklı fonksiyonu daha bulunmaktadır.</a:t>
            </a:r>
            <a:endParaRPr sz="1400"/>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SqlDataAdapter Sınıfı</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Bu sınıfın görevi bağlantılı katman ile bağlantısız katman arasındaki iletişimi sağlamaktır.SqlDataAdapter sınıfını bu iki ayrık katman arasındaki köprüye benzetebiliriz. </a:t>
            </a:r>
            <a:endParaRPr sz="1400"/>
          </a:p>
          <a:p>
            <a:pPr indent="0" lvl="0" marL="0" rtl="0" algn="l">
              <a:spcBef>
                <a:spcPts val="1600"/>
              </a:spcBef>
              <a:spcAft>
                <a:spcPts val="0"/>
              </a:spcAft>
              <a:buNone/>
            </a:pPr>
            <a:r>
              <a:rPr lang="en" sz="1400"/>
              <a:t>SqlDataAdapter sınıfının; görevleri bu sınıf türünde tanımlanmış bir nesneyi türetmek olan, dört farklı overload constructor fonksiyonu vardır.</a:t>
            </a:r>
            <a:endParaRPr sz="1400"/>
          </a:p>
          <a:p>
            <a:pPr indent="0" lvl="0" marL="0" rtl="0" algn="l">
              <a:spcBef>
                <a:spcPts val="1600"/>
              </a:spcBef>
              <a:spcAft>
                <a:spcPts val="0"/>
              </a:spcAft>
              <a:buNone/>
            </a:pPr>
            <a:r>
              <a:rPr lang="en" sz="1400"/>
              <a:t>public </a:t>
            </a:r>
            <a:r>
              <a:rPr lang="en" sz="1400"/>
              <a:t>SqlDataAdapter</a:t>
            </a:r>
            <a:r>
              <a:rPr lang="en" sz="1400"/>
              <a:t>();</a:t>
            </a:r>
            <a:endParaRPr sz="1400"/>
          </a:p>
          <a:p>
            <a:pPr indent="0" lvl="0" marL="0" rtl="0" algn="l">
              <a:spcBef>
                <a:spcPts val="1600"/>
              </a:spcBef>
              <a:spcAft>
                <a:spcPts val="0"/>
              </a:spcAft>
              <a:buNone/>
            </a:pPr>
            <a:r>
              <a:rPr lang="en" sz="1400"/>
              <a:t>public </a:t>
            </a:r>
            <a:r>
              <a:rPr lang="en" sz="1400"/>
              <a:t>SqlDataAdapter</a:t>
            </a:r>
            <a:r>
              <a:rPr lang="en" sz="1400"/>
              <a:t>(string selectCommandText, string selectConnectionString);</a:t>
            </a:r>
            <a:endParaRPr sz="1400"/>
          </a:p>
          <a:p>
            <a:pPr indent="0" lvl="0" marL="0" rtl="0" algn="l">
              <a:spcBef>
                <a:spcPts val="1600"/>
              </a:spcBef>
              <a:spcAft>
                <a:spcPts val="0"/>
              </a:spcAft>
              <a:buNone/>
            </a:pPr>
            <a:r>
              <a:rPr lang="en" sz="1400"/>
              <a:t>public </a:t>
            </a:r>
            <a:r>
              <a:rPr lang="en" sz="1400"/>
              <a:t>SqlDataAdapter(string selectCommandText, sqlConnection selectConnection);</a:t>
            </a:r>
            <a:endParaRPr sz="1400"/>
          </a:p>
          <a:p>
            <a:pPr indent="0" lvl="0" marL="0" rtl="0" algn="l">
              <a:spcBef>
                <a:spcPts val="1600"/>
              </a:spcBef>
              <a:spcAft>
                <a:spcPts val="1600"/>
              </a:spcAft>
              <a:buClr>
                <a:schemeClr val="dk1"/>
              </a:buClr>
              <a:buSzPts val="1100"/>
              <a:buFont typeface="Arial"/>
              <a:buNone/>
            </a:pPr>
            <a:r>
              <a:rPr lang="en" sz="1400"/>
              <a:t>public SqlDataAdapter(sqlCommand selectCommand);</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SqlDataAdapter Sınıfının Propertyleri</a:t>
            </a:r>
            <a:endParaRPr/>
          </a:p>
          <a:p>
            <a:pPr indent="0" lvl="0" marL="0" rtl="0" algn="l">
              <a:spcBef>
                <a:spcPts val="0"/>
              </a:spcBef>
              <a:spcAft>
                <a:spcPts val="0"/>
              </a:spcAft>
              <a:buNone/>
            </a:pPr>
            <a:r>
              <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rPr b="1" lang="en" sz="1400"/>
              <a:t>SelectCommand:</a:t>
            </a:r>
            <a:r>
              <a:rPr lang="en" sz="1400"/>
              <a:t>veritabanından alınacak kayıtlar için kullanılır</a:t>
            </a:r>
            <a:endParaRPr sz="1400"/>
          </a:p>
          <a:p>
            <a:pPr indent="0" lvl="0" marL="0" rtl="0" algn="l">
              <a:spcBef>
                <a:spcPts val="1600"/>
              </a:spcBef>
              <a:spcAft>
                <a:spcPts val="0"/>
              </a:spcAft>
              <a:buNone/>
            </a:pPr>
            <a:r>
              <a:rPr b="1" lang="en" sz="1400"/>
              <a:t>InsertCommand:</a:t>
            </a:r>
            <a:r>
              <a:rPr lang="en" sz="1400"/>
              <a:t>veritabanına eklenecek kayıtlar için kullanılır</a:t>
            </a:r>
            <a:endParaRPr sz="1400"/>
          </a:p>
          <a:p>
            <a:pPr indent="0" lvl="0" marL="0" rtl="0" algn="l">
              <a:spcBef>
                <a:spcPts val="1600"/>
              </a:spcBef>
              <a:spcAft>
                <a:spcPts val="0"/>
              </a:spcAft>
              <a:buNone/>
            </a:pPr>
            <a:r>
              <a:rPr b="1" lang="en" sz="1400"/>
              <a:t>UpdateCommand:</a:t>
            </a:r>
            <a:r>
              <a:rPr lang="en" sz="1400"/>
              <a:t>veritabanında güncellenecek kayıtlar için kullanılır</a:t>
            </a:r>
            <a:endParaRPr sz="1400"/>
          </a:p>
          <a:p>
            <a:pPr indent="0" lvl="0" marL="0" rtl="0" algn="l">
              <a:spcBef>
                <a:spcPts val="1600"/>
              </a:spcBef>
              <a:spcAft>
                <a:spcPts val="0"/>
              </a:spcAft>
              <a:buNone/>
            </a:pPr>
            <a:r>
              <a:rPr b="1" lang="en" sz="1400"/>
              <a:t>DeleteCommand:</a:t>
            </a:r>
            <a:r>
              <a:rPr lang="en" sz="1400"/>
              <a:t>veritabanından silinecek kayıtlar için kullanılırlar.</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rPr lang="en" sz="1400"/>
              <a:t>Bunların dışında 11 farklı propertysi daha bulunmaktadır.</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Ado.Net nedir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rPr lang="en" sz="1400"/>
              <a:t>ADO .NET, .NET Framework Class Library içerisinde bulunan ve çeşitli veri kaynakları ile iletişim kurma amacı ile tasarlanmış bir sınıf kütüphanesine verilen isimdir.</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SqlDataAdapter Sınıfının Fonksiyonları</a:t>
            </a:r>
            <a:endParaRPr/>
          </a:p>
          <a:p>
            <a:pPr indent="0" lvl="0" marL="0" rtl="0" algn="l">
              <a:spcBef>
                <a:spcPts val="0"/>
              </a:spcBef>
              <a:spcAft>
                <a:spcPts val="0"/>
              </a:spcAft>
              <a:buNone/>
            </a:pPr>
            <a:r>
              <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rPr b="1" lang="en" sz="1400"/>
              <a:t>Fill():</a:t>
            </a:r>
            <a:r>
              <a:rPr lang="en" sz="1400"/>
              <a:t>DataAdapter’in, SelectCommand property’sine atanan SQL deyimi ya da stored procedure’ü çalıştırarak, veritabanının sanal bir kopyasını DataSet nesnesi ile temsil edilen bellek bölgesinde oluşturur.</a:t>
            </a:r>
            <a:endParaRPr sz="1400"/>
          </a:p>
          <a:p>
            <a:pPr indent="0" lvl="0" marL="0" rtl="0" algn="l">
              <a:spcBef>
                <a:spcPts val="1600"/>
              </a:spcBef>
              <a:spcAft>
                <a:spcPts val="0"/>
              </a:spcAft>
              <a:buNone/>
            </a:pPr>
            <a:r>
              <a:rPr b="1" lang="en" sz="1400"/>
              <a:t>FillSchema():</a:t>
            </a:r>
            <a:r>
              <a:rPr lang="en" sz="1400"/>
              <a:t> SelectCommand property’sinde belirtilen komutu kullanarak veritabanındaki şema bilgisini DataSet ya da DataTable’a aktarır.</a:t>
            </a:r>
            <a:endParaRPr sz="1400"/>
          </a:p>
          <a:p>
            <a:pPr indent="0" lvl="0" marL="0" rtl="0" algn="l">
              <a:spcBef>
                <a:spcPts val="1600"/>
              </a:spcBef>
              <a:spcAft>
                <a:spcPts val="0"/>
              </a:spcAft>
              <a:buNone/>
            </a:pPr>
            <a:r>
              <a:rPr b="1" lang="en" sz="1400"/>
              <a:t>GetFillParameters():</a:t>
            </a:r>
            <a:r>
              <a:rPr lang="en" sz="1400"/>
              <a:t>SelectCommand property’sine eklenen parametrelere ait, çeşitli bilgileri içeren IDataParameter interface’i türünde bir dizi döndürür.</a:t>
            </a:r>
            <a:endParaRPr sz="1400"/>
          </a:p>
          <a:p>
            <a:pPr indent="0" lvl="0" marL="0" rtl="0" algn="l">
              <a:spcBef>
                <a:spcPts val="1600"/>
              </a:spcBef>
              <a:spcAft>
                <a:spcPts val="1600"/>
              </a:spcAft>
              <a:buNone/>
            </a:pPr>
            <a:r>
              <a:rPr b="1" lang="en" sz="1400"/>
              <a:t>Update():</a:t>
            </a:r>
            <a:r>
              <a:rPr lang="en" sz="1400"/>
              <a:t>Dataset ya da DataTable neseneleri kullanılarak bellekte depolanmış olan kayıtları, veritabanına göndermek için kullanılır.</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Ado.Net Özellikleri</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Veri kaynaklarına erişmek için OLEDB providerlarını değil kendi managed providerlarını kullanıyor. Örneğin SQL Server .NET Data Provider</a:t>
            </a:r>
            <a:endParaRPr sz="1400"/>
          </a:p>
          <a:p>
            <a:pPr indent="0" lvl="0" marL="0" rtl="0" algn="l">
              <a:spcBef>
                <a:spcPts val="1600"/>
              </a:spcBef>
              <a:spcAft>
                <a:spcPts val="0"/>
              </a:spcAft>
              <a:buNone/>
            </a:pPr>
            <a:r>
              <a:rPr lang="en" sz="1400"/>
              <a:t>Ancak Acess gibi OLE DB uyumlu veritabanlarına erişmek için aygıt olarak OLE DB providerlar kullanılıyor.</a:t>
            </a:r>
            <a:endParaRPr sz="1400"/>
          </a:p>
          <a:p>
            <a:pPr indent="0" lvl="0" marL="0" rtl="0" algn="l">
              <a:spcBef>
                <a:spcPts val="1600"/>
              </a:spcBef>
              <a:spcAft>
                <a:spcPts val="0"/>
              </a:spcAft>
              <a:buNone/>
            </a:pPr>
            <a:r>
              <a:rPr lang="en" sz="1400"/>
              <a:t>ADO.NETyerleşik ve temel düzeyde bir XML desteği sağlar. XML, ADO.NET’in doğal veri formatı gibi düşünülebilir.DataSet içerisindeki veriler kolaylıkla XML formatında ifade edilebileceği gibi, XML formatındaki veriler de DataSet içerisinde kolayca aktarılabilir.</a:t>
            </a:r>
            <a:endParaRPr sz="14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Ado.Net Sınıfların Kategorizasyonu</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rPr lang="en" sz="1400"/>
              <a:t>ADO.NET kütüphanesindeki sınıflar, bağlantılı( connected) ve bağlantısız (disconnected ya da in-memory) katmanlar olarak kategorize edilmiştir.</a:t>
            </a:r>
            <a:endParaRPr sz="1400"/>
          </a:p>
          <a:p>
            <a:pPr indent="0" lvl="0" marL="0" rtl="0" algn="l">
              <a:spcBef>
                <a:spcPts val="1600"/>
              </a:spcBef>
              <a:spcAft>
                <a:spcPts val="1600"/>
              </a:spcAft>
              <a:buNone/>
            </a:pPr>
            <a:r>
              <a:rPr lang="en" sz="1400"/>
              <a:t>Bağlantılı katmanda; veritabanına bağlantıyı sağlayan Connection nesnesi, komut çalıştırmayı sağlayan Command nesnesi ya da bağlantılı katman ile bağlantısız katman arasındaki bir köprü görevi gören, DataAdapter gibi nesneler yer almaktadır.  Bağlantısız katmanda ise; kullanılan veritabanı sistemi ve data provider’dan bağımsız olarak tasarlanmış nesneler yer almaktadır. Bu katmanın çekirdek sınıfı DataSet isimli sınıftır. Bu sınıftan türetilen bir nesnenin görevi; veritabanının tüm unsurları(tablolar, kayıtlar, ilişkiler vs) ile bellekte temsil etmektir.</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Bağlantılı Katman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rPr lang="en" sz="1400"/>
              <a:t>Bu başlık altında veritabanı sistemine bağımlı ADO.NET sınıflarını ve bu sınıflar kullanılarak yapılan temel işlemleri ele alacağız.</a:t>
            </a:r>
            <a:endParaRPr sz="1400"/>
          </a:p>
          <a:p>
            <a:pPr indent="0" lvl="0" marL="0" rtl="0" algn="l">
              <a:spcBef>
                <a:spcPts val="1600"/>
              </a:spcBef>
              <a:spcAft>
                <a:spcPts val="0"/>
              </a:spcAft>
              <a:buNone/>
            </a:pPr>
            <a:r>
              <a:rPr lang="en" sz="1400"/>
              <a:t>Verileri text dosyalarda tutmak gibi basit bir çözümle saklamakla beraber SQL Server ya da Oracle veritabanı gibi veritabanı yönetim sistemleri kullanarak da veriler saklanabilir.</a:t>
            </a:r>
            <a:endParaRPr sz="1400"/>
          </a:p>
          <a:p>
            <a:pPr indent="0" lvl="0" marL="0" rtl="0" algn="l">
              <a:spcBef>
                <a:spcPts val="1600"/>
              </a:spcBef>
              <a:spcAft>
                <a:spcPts val="1600"/>
              </a:spcAft>
              <a:buNone/>
            </a:pPr>
            <a:r>
              <a:rPr lang="en" sz="1400"/>
              <a:t>Verileri toplamak uygulama programlarının görevi olmakla birlikte veriler bir veritabanında tutulacak ise verilerin vertiabanına gönderilmesi kaçınılmazdır. Uygulama programları bu nedenle veritabanlarına ulaşmak için bir ara katmana ihtiyaç duyarlar. Bu ara yazılım katmanlarına Data Provider’lar denir.</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Managed Provider’lar</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rPr lang="en" sz="1400"/>
              <a:t>.Net uyumlu programlama dillerini (Visual Basic.NET, C#...) kullanarak, veritabanı uygulamaları geliştirirken , “ODBC” ya da “OLE DB” gibi data provider’lar doğrudan kullanılamaz..NET ortamında yazılan veritabanı uygulamalarının, veritabanına erişebilmesi amacı ile, “.NET Framework Class Library”de bulunan ve Managed Provider’lar olarak adlandırılan sınıf kütüphaneleri kullanılır. Bu kütüphaneler Ado.Net’in bağlantılı(connected) katmanını oluşturur.</a:t>
            </a:r>
            <a:endParaRPr sz="1400"/>
          </a:p>
          <a:p>
            <a:pPr indent="0" lvl="0" marL="0" rtl="0" algn="l">
              <a:spcBef>
                <a:spcPts val="1600"/>
              </a:spcBef>
              <a:spcAft>
                <a:spcPts val="1600"/>
              </a:spcAft>
              <a:buNone/>
            </a:pPr>
            <a:r>
              <a:rPr lang="en" sz="1400"/>
              <a:t>Ado.Net iki adet default managed provider’a sahiptir. OleDB .Net Data Provider ve SQL Server .Net Data Provider.</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Managed Provider’lar</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rPr b="1" lang="en" sz="1400"/>
              <a:t>OleDB .Net Data Provider:</a:t>
            </a:r>
            <a:r>
              <a:rPr lang="en" sz="1400"/>
              <a:t> OLE DB protokolünü destekleyen tüm veritabanlarına erişim için kullanılır. Örneğin; .mdb uzantılı Access  veritabanı dosyaları, SQL Server ya da ORACLE veritabanları gibi.</a:t>
            </a:r>
            <a:endParaRPr sz="1400"/>
          </a:p>
          <a:p>
            <a:pPr indent="0" lvl="0" marL="0" rtl="0" algn="l">
              <a:spcBef>
                <a:spcPts val="1600"/>
              </a:spcBef>
              <a:spcAft>
                <a:spcPts val="0"/>
              </a:spcAft>
              <a:buNone/>
            </a:pPr>
            <a:r>
              <a:rPr b="1" lang="en" sz="1400"/>
              <a:t>SQL Server .Net Data Provider:</a:t>
            </a:r>
            <a:r>
              <a:rPr lang="en" sz="1400"/>
              <a:t> Özellikle Microsoft SQL Server ve daha üstün veritabanlarına erişim için hazırlanmış ve optimize edilmştir. </a:t>
            </a:r>
            <a:endParaRPr sz="1400"/>
          </a:p>
          <a:p>
            <a:pPr indent="0" lvl="0" marL="0" rtl="0" algn="l">
              <a:spcBef>
                <a:spcPts val="1600"/>
              </a:spcBef>
              <a:spcAft>
                <a:spcPts val="0"/>
              </a:spcAft>
              <a:buClr>
                <a:schemeClr val="dk1"/>
              </a:buClr>
              <a:buSzPts val="1100"/>
              <a:buFont typeface="Arial"/>
              <a:buNone/>
            </a:pPr>
            <a:r>
              <a:rPr lang="en" sz="1400"/>
              <a:t>Bu providerların yanı sıra .Net Framework Data PRovider ODBC ve .NET Framework Data Provider for Oracle olarak anılan iki data provider daha vardır fakat bu data providerlar .NET Frameworkü ile default olarak gelmemektedir. </a:t>
            </a:r>
            <a:endParaRPr sz="1400"/>
          </a:p>
          <a:p>
            <a:pPr indent="0" lvl="0" marL="0" rtl="0" algn="l">
              <a:spcBef>
                <a:spcPts val="160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316275"/>
            <a:ext cx="8520600" cy="3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Managed Provider’ların sağladığı sınıflar</a:t>
            </a:r>
            <a:endParaRPr/>
          </a:p>
        </p:txBody>
      </p:sp>
      <p:sp>
        <p:nvSpPr>
          <p:cNvPr id="97" name="Google Shape;97;p20"/>
          <p:cNvSpPr txBox="1"/>
          <p:nvPr>
            <p:ph idx="1" type="body"/>
          </p:nvPr>
        </p:nvSpPr>
        <p:spPr>
          <a:xfrm>
            <a:off x="311700" y="1077075"/>
            <a:ext cx="8520600" cy="385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rPr lang="en" sz="1400"/>
              <a:t>Her bir Managed Provider .NET uygulamalarının veritabanına erişmesini ve birtakım işlemlerin yapılabilmesini sağlayan sınıflar içerir. Bu sınıflar üstlendiklere görevlere göre incelersek;</a:t>
            </a:r>
            <a:endParaRPr sz="1400"/>
          </a:p>
          <a:p>
            <a:pPr indent="0" lvl="0" marL="0" rtl="0" algn="l">
              <a:spcBef>
                <a:spcPts val="1600"/>
              </a:spcBef>
              <a:spcAft>
                <a:spcPts val="0"/>
              </a:spcAft>
              <a:buNone/>
            </a:pPr>
            <a:r>
              <a:rPr b="1" lang="en" sz="1400"/>
              <a:t>xxxConnection</a:t>
            </a:r>
            <a:r>
              <a:rPr lang="en" sz="1400"/>
              <a:t>: Veritabanı bağlantısı sağlayan </a:t>
            </a:r>
            <a:r>
              <a:rPr lang="en" sz="1400"/>
              <a:t>bir dizi </a:t>
            </a:r>
            <a:r>
              <a:rPr lang="en" sz="1400"/>
              <a:t>property ve fonksiyon içerir.</a:t>
            </a:r>
            <a:endParaRPr sz="1400"/>
          </a:p>
          <a:p>
            <a:pPr indent="0" lvl="0" marL="0" rtl="0" algn="l">
              <a:spcBef>
                <a:spcPts val="1600"/>
              </a:spcBef>
              <a:spcAft>
                <a:spcPts val="0"/>
              </a:spcAft>
              <a:buNone/>
            </a:pPr>
            <a:r>
              <a:rPr b="1" lang="en" sz="1400"/>
              <a:t>xxxCommand</a:t>
            </a:r>
            <a:r>
              <a:rPr lang="en" sz="1400"/>
              <a:t>: Veritabanı üzerinde komutlar çalıştırmayı sağlayan bir dizi property ve fonksiyon içerir.</a:t>
            </a:r>
            <a:endParaRPr sz="1400"/>
          </a:p>
          <a:p>
            <a:pPr indent="0" lvl="0" marL="0" rtl="0" algn="l">
              <a:spcBef>
                <a:spcPts val="1600"/>
              </a:spcBef>
              <a:spcAft>
                <a:spcPts val="0"/>
              </a:spcAft>
              <a:buNone/>
            </a:pPr>
            <a:r>
              <a:rPr b="1" lang="en" sz="1400"/>
              <a:t>xxxDataAdapter: </a:t>
            </a:r>
            <a:r>
              <a:rPr lang="en" sz="1400"/>
              <a:t>Bağlantılı ve bağlantısız katmanlar arasında köprü görevi görür.</a:t>
            </a:r>
            <a:endParaRPr sz="1400"/>
          </a:p>
          <a:p>
            <a:pPr indent="0" lvl="0" marL="0" rtl="0" algn="l">
              <a:spcBef>
                <a:spcPts val="1600"/>
              </a:spcBef>
              <a:spcAft>
                <a:spcPts val="1600"/>
              </a:spcAft>
              <a:buNone/>
            </a:pPr>
            <a:r>
              <a:rPr b="1" lang="en" sz="1400"/>
              <a:t>xxxDataReader</a:t>
            </a:r>
            <a:r>
              <a:rPr lang="en" sz="1400"/>
              <a:t>:Veritabanından read-only forward-only streamler okur.</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SqlConnection Sınıfı</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rPr lang="en" sz="1400"/>
              <a:t>SqlConnection sınıfı; SQL Server veritabanlarına bağlantı kurma, bu bağlantıya ait birtakım özellikleri belirleme, ya da kurulan bağlantıyı kapatma gibi temel işlemlerin yapılabilmesini sağlayan çeşitli fonksiyon ve property’ler içerir.</a:t>
            </a:r>
            <a:endParaRPr sz="1400"/>
          </a:p>
          <a:p>
            <a:pPr indent="0" lvl="0" marL="0" rtl="0" algn="l">
              <a:spcBef>
                <a:spcPts val="1600"/>
              </a:spcBef>
              <a:spcAft>
                <a:spcPts val="0"/>
              </a:spcAft>
              <a:buNone/>
            </a:pPr>
            <a:r>
              <a:rPr lang="en" sz="1400"/>
              <a:t>SqlConnection sınıfına ait constructor’ın iki adet overload versiyonu bulunmaktadır. Bu iki fonksiyondan herhangi biri kullanılarak, SqlConnection sınıfı türünde bir nesne türetilebilir.</a:t>
            </a:r>
            <a:endParaRPr sz="1400"/>
          </a:p>
          <a:p>
            <a:pPr indent="0" lvl="0" marL="0" rtl="0" algn="l">
              <a:spcBef>
                <a:spcPts val="1600"/>
              </a:spcBef>
              <a:spcAft>
                <a:spcPts val="0"/>
              </a:spcAft>
              <a:buNone/>
            </a:pPr>
            <a:r>
              <a:rPr lang="en" sz="1400"/>
              <a:t>public SqlConnection();</a:t>
            </a:r>
            <a:endParaRPr sz="1400"/>
          </a:p>
          <a:p>
            <a:pPr indent="0" lvl="0" marL="0" rtl="0" algn="l">
              <a:spcBef>
                <a:spcPts val="1600"/>
              </a:spcBef>
              <a:spcAft>
                <a:spcPts val="1600"/>
              </a:spcAft>
              <a:buNone/>
            </a:pPr>
            <a:r>
              <a:rPr lang="en" sz="1400"/>
              <a:t>public SqlConnection(string connectşonString);</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