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E1A7AE5-727A-40EC-BCFA-2DEE1C68073D}">
          <p14:sldIdLst>
            <p14:sldId id="256"/>
            <p14:sldId id="257"/>
            <p14:sldId id="258"/>
            <p14:sldId id="259"/>
            <p14:sldId id="261"/>
            <p14:sldId id="260"/>
            <p14:sldId id="262"/>
            <p14:sldId id="263"/>
            <p14:sldId id="265"/>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77"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7D94-3686-2EFD-0FBC-F67F6BEB4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5FF027-41F8-5C74-237C-5BD3DFD55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AB335A-BFBE-6F0B-0A52-B8710096F703}"/>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4772055B-A8B3-5187-3AA5-ED8EA4580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C942C-154E-F803-C22B-CC27203B27D9}"/>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119452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ED14-2F5A-F363-6091-CC1F235AF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9E220F-6E80-C852-20D1-045DDFD3E4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F1B2B-7AB2-D035-B3CB-28906E6CC17E}"/>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E2D4222E-2BE5-AE36-5A48-AE100E9DD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9C24B-A02C-3AA1-DC5F-4F2FA24B4F46}"/>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7720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51C0F-5BF6-BFDE-6F32-8330EE8F21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532383-DC94-0495-577B-F445F3A00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D9BF0-7933-A956-4FD3-459311EA177A}"/>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825E270C-59CB-A797-BC2B-261655F2D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9F008-2259-091C-2700-2756B2216256}"/>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184270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9FA7-0D10-99E5-40BF-A183998F8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C6A59-0D3C-D35D-F420-B62D19CBE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3ADB-1B91-887A-9167-54DE3C32D393}"/>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68D8AD0D-8A3F-2E57-F645-522F8E67C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5BE67-4CC7-353E-C096-96E7B149680A}"/>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4054656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DEEE-8192-1FF6-252E-D7235ECE5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029693-87F0-C023-4F5D-D61A412738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C5644-1DEA-8C57-6C5C-C36C8E4777AA}"/>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49DCE392-D82A-0F59-6CC9-147861AC1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EAFE3-F58A-12DB-05DE-A3322C2FAE0C}"/>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2060891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A486-F596-6322-28E3-B41D51FF5A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2CCDA2-FA17-03C1-FFAD-8EAC462BE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D8754-6040-C506-33B6-635D84AEB6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A5FC4-F08D-2B31-3827-92CC7B46EE63}"/>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6" name="Footer Placeholder 5">
            <a:extLst>
              <a:ext uri="{FF2B5EF4-FFF2-40B4-BE49-F238E27FC236}">
                <a16:creationId xmlns:a16="http://schemas.microsoft.com/office/drawing/2014/main" id="{2D15E094-351D-B103-E2F5-7C6825571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7AD5E-257D-6371-A6B5-8918E840150C}"/>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120533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629BE-65C6-41DF-53A9-EE0196990A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CAC46-C0E4-9154-79F0-A211A7FD9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62EB4-C49D-34F7-485F-DAA1B966F1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911754-5D07-BD8F-62E7-41D5B610C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C4D99-95FD-20FD-CB9A-2F8C6852D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16F27-4D25-2CA3-4133-1B547B394477}"/>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8" name="Footer Placeholder 7">
            <a:extLst>
              <a:ext uri="{FF2B5EF4-FFF2-40B4-BE49-F238E27FC236}">
                <a16:creationId xmlns:a16="http://schemas.microsoft.com/office/drawing/2014/main" id="{2B4866C9-4447-5A75-9FC1-FC8F8485EE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782092-05C7-848B-D64E-0BFBD53C84D6}"/>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164244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C4ED-8B49-34B6-E945-789DC708B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0D2FC-FC54-C126-8AC0-15A8EBAB2C17}"/>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4" name="Footer Placeholder 3">
            <a:extLst>
              <a:ext uri="{FF2B5EF4-FFF2-40B4-BE49-F238E27FC236}">
                <a16:creationId xmlns:a16="http://schemas.microsoft.com/office/drawing/2014/main" id="{02A5E6EE-A0FC-3394-DC53-0C0465BB8B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E6F6C-B543-874B-1B97-805C7CD2FAB2}"/>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3953630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049DA-88E7-2440-264E-D7A7863F02C6}"/>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3" name="Footer Placeholder 2">
            <a:extLst>
              <a:ext uri="{FF2B5EF4-FFF2-40B4-BE49-F238E27FC236}">
                <a16:creationId xmlns:a16="http://schemas.microsoft.com/office/drawing/2014/main" id="{644CA8EB-7632-29B1-571D-CD23104F60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36C117-5095-3710-1983-77A12E7B4D4E}"/>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224988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8081-E3EF-0CD9-04B1-3D7A4F45E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CE9A14-0F13-DFD2-2866-17BB4470F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C2FAF0-4FBC-51FC-CBD8-A0830F241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2C6EF-2248-C8D4-E0C0-98C85BCC5F4B}"/>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6" name="Footer Placeholder 5">
            <a:extLst>
              <a:ext uri="{FF2B5EF4-FFF2-40B4-BE49-F238E27FC236}">
                <a16:creationId xmlns:a16="http://schemas.microsoft.com/office/drawing/2014/main" id="{560A0691-70CD-2128-5FDD-49003BE966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33A86-4AFF-E738-CF53-4948610BFA19}"/>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240828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DBB1-5215-8FC5-C543-EF152D1A7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B7964-5336-40E7-C2B8-BB58064F6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96D30-9F41-6801-C8C4-010ACFD51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F30B08-CB7E-527B-115A-8C96419613AD}"/>
              </a:ext>
            </a:extLst>
          </p:cNvPr>
          <p:cNvSpPr>
            <a:spLocks noGrp="1"/>
          </p:cNvSpPr>
          <p:nvPr>
            <p:ph type="dt" sz="half" idx="10"/>
          </p:nvPr>
        </p:nvSpPr>
        <p:spPr/>
        <p:txBody>
          <a:bodyPr/>
          <a:lstStyle/>
          <a:p>
            <a:fld id="{FC5FA4A5-C4AE-4208-B6B1-A7C9766175A6}" type="datetimeFigureOut">
              <a:rPr lang="en-US" smtClean="0"/>
              <a:t>10/11/2024</a:t>
            </a:fld>
            <a:endParaRPr lang="en-US"/>
          </a:p>
        </p:txBody>
      </p:sp>
      <p:sp>
        <p:nvSpPr>
          <p:cNvPr id="6" name="Footer Placeholder 5">
            <a:extLst>
              <a:ext uri="{FF2B5EF4-FFF2-40B4-BE49-F238E27FC236}">
                <a16:creationId xmlns:a16="http://schemas.microsoft.com/office/drawing/2014/main" id="{8217E208-6FE4-E1A3-6938-2B50F5652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1D7CC-41A9-148A-5F65-D87A3A6229FB}"/>
              </a:ext>
            </a:extLst>
          </p:cNvPr>
          <p:cNvSpPr>
            <a:spLocks noGrp="1"/>
          </p:cNvSpPr>
          <p:nvPr>
            <p:ph type="sldNum" sz="quarter" idx="12"/>
          </p:nvPr>
        </p:nvSpPr>
        <p:spPr/>
        <p:txBody>
          <a:bodyPr/>
          <a:lstStyle/>
          <a:p>
            <a:fld id="{110E70F3-BB8C-41AE-9917-F6F5E37A7B75}" type="slidenum">
              <a:rPr lang="en-US" smtClean="0"/>
              <a:t>‹#›</a:t>
            </a:fld>
            <a:endParaRPr lang="en-US"/>
          </a:p>
        </p:txBody>
      </p:sp>
    </p:spTree>
    <p:extLst>
      <p:ext uri="{BB962C8B-B14F-4D97-AF65-F5344CB8AC3E}">
        <p14:creationId xmlns:p14="http://schemas.microsoft.com/office/powerpoint/2010/main" val="175968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7386FF-F042-1C92-B514-181CDA3F4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49414-7069-195E-B140-F19EF959F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E5F3B-2EF7-BBE1-F512-EC30B51609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5FA4A5-C4AE-4208-B6B1-A7C9766175A6}" type="datetimeFigureOut">
              <a:rPr lang="en-US" smtClean="0"/>
              <a:t>10/11/2024</a:t>
            </a:fld>
            <a:endParaRPr lang="en-US"/>
          </a:p>
        </p:txBody>
      </p:sp>
      <p:sp>
        <p:nvSpPr>
          <p:cNvPr id="5" name="Footer Placeholder 4">
            <a:extLst>
              <a:ext uri="{FF2B5EF4-FFF2-40B4-BE49-F238E27FC236}">
                <a16:creationId xmlns:a16="http://schemas.microsoft.com/office/drawing/2014/main" id="{4CB78A00-9CC8-2AC5-AB51-89FD78F78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9E6882-2575-7755-0BDD-AA33F4FC79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0E70F3-BB8C-41AE-9917-F6F5E37A7B75}" type="slidenum">
              <a:rPr lang="en-US" smtClean="0"/>
              <a:t>‹#›</a:t>
            </a:fld>
            <a:endParaRPr lang="en-US"/>
          </a:p>
        </p:txBody>
      </p:sp>
    </p:spTree>
    <p:extLst>
      <p:ext uri="{BB962C8B-B14F-4D97-AF65-F5344CB8AC3E}">
        <p14:creationId xmlns:p14="http://schemas.microsoft.com/office/powerpoint/2010/main" val="166309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2D33C-A964-C85F-7B45-7ED9192265D4}"/>
              </a:ext>
            </a:extLst>
          </p:cNvPr>
          <p:cNvSpPr>
            <a:spLocks noGrp="1"/>
          </p:cNvSpPr>
          <p:nvPr>
            <p:ph type="ctrTitle"/>
          </p:nvPr>
        </p:nvSpPr>
        <p:spPr>
          <a:xfrm>
            <a:off x="1524000" y="248155"/>
            <a:ext cx="9144000" cy="2022771"/>
          </a:xfrm>
        </p:spPr>
        <p:txBody>
          <a:bodyPr/>
          <a:lstStyle/>
          <a:p>
            <a:r>
              <a:rPr lang="en-US" dirty="0"/>
              <a:t>Emotion Detection Through Facial Expression</a:t>
            </a:r>
          </a:p>
        </p:txBody>
      </p:sp>
      <p:sp>
        <p:nvSpPr>
          <p:cNvPr id="3" name="Subtitle 2">
            <a:extLst>
              <a:ext uri="{FF2B5EF4-FFF2-40B4-BE49-F238E27FC236}">
                <a16:creationId xmlns:a16="http://schemas.microsoft.com/office/drawing/2014/main" id="{E9C3795E-9119-7CEC-432E-0E73579268C3}"/>
              </a:ext>
            </a:extLst>
          </p:cNvPr>
          <p:cNvSpPr>
            <a:spLocks noGrp="1"/>
          </p:cNvSpPr>
          <p:nvPr>
            <p:ph type="subTitle" idx="1"/>
          </p:nvPr>
        </p:nvSpPr>
        <p:spPr>
          <a:xfrm>
            <a:off x="7961647" y="5637126"/>
            <a:ext cx="4360283" cy="1304315"/>
          </a:xfrm>
        </p:spPr>
        <p:txBody>
          <a:bodyPr/>
          <a:lstStyle/>
          <a:p>
            <a:endParaRPr lang="en-US" dirty="0"/>
          </a:p>
          <a:p>
            <a:r>
              <a:rPr lang="en-US" sz="2000" dirty="0"/>
              <a:t>Faculty</a:t>
            </a:r>
            <a:r>
              <a:rPr lang="en-US" dirty="0"/>
              <a:t>: Dr. Charu Pathak</a:t>
            </a:r>
          </a:p>
        </p:txBody>
      </p:sp>
      <p:pic>
        <p:nvPicPr>
          <p:cNvPr id="9" name="Picture 8" descr="A person smiling at the camera&#10;&#10;Description automatically generated">
            <a:extLst>
              <a:ext uri="{FF2B5EF4-FFF2-40B4-BE49-F238E27FC236}">
                <a16:creationId xmlns:a16="http://schemas.microsoft.com/office/drawing/2014/main" id="{3DFAD757-FB24-6321-E542-7A7A9316F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796" y="2425484"/>
            <a:ext cx="2474544" cy="3211642"/>
          </a:xfrm>
          <a:prstGeom prst="rect">
            <a:avLst/>
          </a:prstGeom>
        </p:spPr>
      </p:pic>
      <p:sp>
        <p:nvSpPr>
          <p:cNvPr id="10" name="TextBox 9">
            <a:extLst>
              <a:ext uri="{FF2B5EF4-FFF2-40B4-BE49-F238E27FC236}">
                <a16:creationId xmlns:a16="http://schemas.microsoft.com/office/drawing/2014/main" id="{105F9119-1689-78C0-DA4C-10689882D124}"/>
              </a:ext>
            </a:extLst>
          </p:cNvPr>
          <p:cNvSpPr txBox="1"/>
          <p:nvPr/>
        </p:nvSpPr>
        <p:spPr>
          <a:xfrm>
            <a:off x="3033278" y="5791684"/>
            <a:ext cx="1197077" cy="369332"/>
          </a:xfrm>
          <a:prstGeom prst="rect">
            <a:avLst/>
          </a:prstGeom>
          <a:noFill/>
        </p:spPr>
        <p:txBody>
          <a:bodyPr wrap="square" rtlCol="0">
            <a:spAutoFit/>
          </a:bodyPr>
          <a:lstStyle/>
          <a:p>
            <a:r>
              <a:rPr lang="en-US" dirty="0"/>
              <a:t>Ayush</a:t>
            </a:r>
          </a:p>
        </p:txBody>
      </p:sp>
      <p:pic>
        <p:nvPicPr>
          <p:cNvPr id="12" name="Picture 11" descr="A person sitting on a ledge outside with lights from the ceiling&#10;&#10;Description automatically generated">
            <a:extLst>
              <a:ext uri="{FF2B5EF4-FFF2-40B4-BE49-F238E27FC236}">
                <a16:creationId xmlns:a16="http://schemas.microsoft.com/office/drawing/2014/main" id="{CE9F8908-C0B4-C38E-19A1-694696C8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757" y="2458888"/>
            <a:ext cx="2383679" cy="3178238"/>
          </a:xfrm>
          <a:prstGeom prst="rect">
            <a:avLst/>
          </a:prstGeom>
        </p:spPr>
      </p:pic>
      <p:sp>
        <p:nvSpPr>
          <p:cNvPr id="13" name="TextBox 12">
            <a:extLst>
              <a:ext uri="{FF2B5EF4-FFF2-40B4-BE49-F238E27FC236}">
                <a16:creationId xmlns:a16="http://schemas.microsoft.com/office/drawing/2014/main" id="{12304FAF-B5CF-5E3C-EBE2-BCB62B5A71E2}"/>
              </a:ext>
            </a:extLst>
          </p:cNvPr>
          <p:cNvSpPr txBox="1"/>
          <p:nvPr/>
        </p:nvSpPr>
        <p:spPr>
          <a:xfrm>
            <a:off x="6420805" y="5825088"/>
            <a:ext cx="1373581" cy="369332"/>
          </a:xfrm>
          <a:prstGeom prst="rect">
            <a:avLst/>
          </a:prstGeom>
          <a:noFill/>
        </p:spPr>
        <p:txBody>
          <a:bodyPr wrap="none" rtlCol="0">
            <a:spAutoFit/>
          </a:bodyPr>
          <a:lstStyle/>
          <a:p>
            <a:r>
              <a:rPr lang="en-US" dirty="0"/>
              <a:t>Kuka Bharat</a:t>
            </a:r>
          </a:p>
        </p:txBody>
      </p:sp>
    </p:spTree>
    <p:extLst>
      <p:ext uri="{BB962C8B-B14F-4D97-AF65-F5344CB8AC3E}">
        <p14:creationId xmlns:p14="http://schemas.microsoft.com/office/powerpoint/2010/main" val="414116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A2B09-8CDB-159A-A4CF-5E8A42315D15}"/>
              </a:ext>
            </a:extLst>
          </p:cNvPr>
          <p:cNvSpPr>
            <a:spLocks noGrp="1"/>
          </p:cNvSpPr>
          <p:nvPr>
            <p:ph type="title"/>
          </p:nvPr>
        </p:nvSpPr>
        <p:spPr>
          <a:xfrm>
            <a:off x="5295482" y="244544"/>
            <a:ext cx="1758462" cy="1325563"/>
          </a:xfrm>
        </p:spPr>
        <p:txBody>
          <a:bodyPr/>
          <a:lstStyle/>
          <a:p>
            <a:r>
              <a:rPr lang="en-US" dirty="0"/>
              <a:t>“Q&amp;A”</a:t>
            </a:r>
          </a:p>
        </p:txBody>
      </p:sp>
      <p:sp>
        <p:nvSpPr>
          <p:cNvPr id="3" name="Content Placeholder 2">
            <a:extLst>
              <a:ext uri="{FF2B5EF4-FFF2-40B4-BE49-F238E27FC236}">
                <a16:creationId xmlns:a16="http://schemas.microsoft.com/office/drawing/2014/main" id="{186C0EAE-C268-5D8D-7B6F-29590780D66E}"/>
              </a:ext>
            </a:extLst>
          </p:cNvPr>
          <p:cNvSpPr>
            <a:spLocks noGrp="1"/>
          </p:cNvSpPr>
          <p:nvPr>
            <p:ph idx="1"/>
          </p:nvPr>
        </p:nvSpPr>
        <p:spPr>
          <a:xfrm>
            <a:off x="838200" y="1494030"/>
            <a:ext cx="10515600" cy="4351338"/>
          </a:xfrm>
        </p:spPr>
        <p:txBody>
          <a:bodyPr>
            <a:normAutofit/>
          </a:bodyPr>
          <a:lstStyle/>
          <a:p>
            <a:r>
              <a:rPr lang="en-US" sz="2200" dirty="0"/>
              <a:t>"Thank you for your attention! Do you have any questions?“</a:t>
            </a:r>
          </a:p>
          <a:p>
            <a:r>
              <a:rPr lang="en-US" sz="2200" dirty="0"/>
              <a:t>"Feel free to ask any questions!"</a:t>
            </a:r>
          </a:p>
        </p:txBody>
      </p:sp>
      <p:pic>
        <p:nvPicPr>
          <p:cNvPr id="6" name="Picture 5" descr="A hand writing a question mark&#10;&#10;Description automatically generated">
            <a:extLst>
              <a:ext uri="{FF2B5EF4-FFF2-40B4-BE49-F238E27FC236}">
                <a16:creationId xmlns:a16="http://schemas.microsoft.com/office/drawing/2014/main" id="{8DA3B78A-1CD5-B30B-B421-7DE0B672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409" y="2677779"/>
            <a:ext cx="6260331" cy="4180221"/>
          </a:xfrm>
          <a:prstGeom prst="rect">
            <a:avLst/>
          </a:prstGeom>
        </p:spPr>
      </p:pic>
    </p:spTree>
    <p:extLst>
      <p:ext uri="{BB962C8B-B14F-4D97-AF65-F5344CB8AC3E}">
        <p14:creationId xmlns:p14="http://schemas.microsoft.com/office/powerpoint/2010/main" val="36314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CDC49-BC24-D1AA-3AC4-CD6B742E359D}"/>
              </a:ext>
            </a:extLst>
          </p:cNvPr>
          <p:cNvSpPr>
            <a:spLocks noGrp="1"/>
          </p:cNvSpPr>
          <p:nvPr>
            <p:ph type="title"/>
          </p:nvPr>
        </p:nvSpPr>
        <p:spPr>
          <a:xfrm>
            <a:off x="3981344" y="284765"/>
            <a:ext cx="4470470" cy="1325563"/>
          </a:xfrm>
        </p:spPr>
        <p:txBody>
          <a:bodyPr/>
          <a:lstStyle/>
          <a:p>
            <a:r>
              <a:rPr lang="en-US" dirty="0"/>
              <a:t>Emotion Detection</a:t>
            </a:r>
          </a:p>
        </p:txBody>
      </p:sp>
      <p:sp>
        <p:nvSpPr>
          <p:cNvPr id="3" name="Content Placeholder 2">
            <a:extLst>
              <a:ext uri="{FF2B5EF4-FFF2-40B4-BE49-F238E27FC236}">
                <a16:creationId xmlns:a16="http://schemas.microsoft.com/office/drawing/2014/main" id="{FFA072A8-B4D0-6FF7-F923-EE30E363CC19}"/>
              </a:ext>
            </a:extLst>
          </p:cNvPr>
          <p:cNvSpPr>
            <a:spLocks noGrp="1"/>
          </p:cNvSpPr>
          <p:nvPr>
            <p:ph idx="1"/>
          </p:nvPr>
        </p:nvSpPr>
        <p:spPr>
          <a:xfrm>
            <a:off x="838200" y="1610328"/>
            <a:ext cx="10515600" cy="1534806"/>
          </a:xfrm>
        </p:spPr>
        <p:txBody>
          <a:bodyPr>
            <a:normAutofit/>
          </a:bodyPr>
          <a:lstStyle/>
          <a:p>
            <a:r>
              <a:rPr lang="en-US" sz="2200" dirty="0"/>
              <a:t>Emotion detection is the process of identifying and interpreting human emotions based on various inputs, such as facial expressions, voice tone, body language, or physiological signals. The goal is to use technology and algorithms to recognize emotional states like happiness, sadness, anger, fear, surprise, and more.</a:t>
            </a:r>
          </a:p>
        </p:txBody>
      </p:sp>
      <p:pic>
        <p:nvPicPr>
          <p:cNvPr id="13" name="Picture 12">
            <a:extLst>
              <a:ext uri="{FF2B5EF4-FFF2-40B4-BE49-F238E27FC236}">
                <a16:creationId xmlns:a16="http://schemas.microsoft.com/office/drawing/2014/main" id="{4FE5BFD9-8A8D-960A-82BD-A6735E1A6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356" y="3235570"/>
            <a:ext cx="4019341" cy="3432860"/>
          </a:xfrm>
          <a:prstGeom prst="rect">
            <a:avLst/>
          </a:prstGeom>
        </p:spPr>
      </p:pic>
    </p:spTree>
    <p:extLst>
      <p:ext uri="{BB962C8B-B14F-4D97-AF65-F5344CB8AC3E}">
        <p14:creationId xmlns:p14="http://schemas.microsoft.com/office/powerpoint/2010/main" val="34627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E7B5-6C9A-E411-51A1-6020893C301B}"/>
              </a:ext>
            </a:extLst>
          </p:cNvPr>
          <p:cNvSpPr>
            <a:spLocks noGrp="1"/>
          </p:cNvSpPr>
          <p:nvPr>
            <p:ph type="title"/>
          </p:nvPr>
        </p:nvSpPr>
        <p:spPr>
          <a:xfrm>
            <a:off x="838199" y="385222"/>
            <a:ext cx="10515600" cy="1325563"/>
          </a:xfrm>
        </p:spPr>
        <p:txBody>
          <a:bodyPr/>
          <a:lstStyle/>
          <a:p>
            <a:r>
              <a:rPr lang="en-US" dirty="0"/>
              <a:t>   Why Detection Through Facial Expression</a:t>
            </a:r>
          </a:p>
        </p:txBody>
      </p:sp>
      <p:sp>
        <p:nvSpPr>
          <p:cNvPr id="3" name="Content Placeholder 2">
            <a:extLst>
              <a:ext uri="{FF2B5EF4-FFF2-40B4-BE49-F238E27FC236}">
                <a16:creationId xmlns:a16="http://schemas.microsoft.com/office/drawing/2014/main" id="{21104126-A258-F5A2-3CF2-C9259D798AE8}"/>
              </a:ext>
            </a:extLst>
          </p:cNvPr>
          <p:cNvSpPr>
            <a:spLocks noGrp="1"/>
          </p:cNvSpPr>
          <p:nvPr>
            <p:ph idx="1"/>
          </p:nvPr>
        </p:nvSpPr>
        <p:spPr>
          <a:xfrm>
            <a:off x="838199" y="1710785"/>
            <a:ext cx="10515600" cy="4351338"/>
          </a:xfrm>
        </p:spPr>
        <p:txBody>
          <a:bodyPr>
            <a:normAutofit/>
          </a:bodyPr>
          <a:lstStyle/>
          <a:p>
            <a:r>
              <a:rPr lang="en-US" sz="2200" dirty="0"/>
              <a:t>Facial expressions are a major channel for emotion recognition because they are one of the most direct and universally understood forms of non-verbal communication.</a:t>
            </a:r>
          </a:p>
        </p:txBody>
      </p:sp>
      <p:graphicFrame>
        <p:nvGraphicFramePr>
          <p:cNvPr id="4" name="Table 3">
            <a:extLst>
              <a:ext uri="{FF2B5EF4-FFF2-40B4-BE49-F238E27FC236}">
                <a16:creationId xmlns:a16="http://schemas.microsoft.com/office/drawing/2014/main" id="{A7781BFE-6A3D-B917-A974-81C94A154139}"/>
              </a:ext>
            </a:extLst>
          </p:cNvPr>
          <p:cNvGraphicFramePr>
            <a:graphicFrameLocks noGrp="1"/>
          </p:cNvGraphicFramePr>
          <p:nvPr>
            <p:extLst>
              <p:ext uri="{D42A27DB-BD31-4B8C-83A1-F6EECF244321}">
                <p14:modId xmlns:p14="http://schemas.microsoft.com/office/powerpoint/2010/main" val="1142128871"/>
              </p:ext>
            </p:extLst>
          </p:nvPr>
        </p:nvGraphicFramePr>
        <p:xfrm>
          <a:off x="1951612" y="3036348"/>
          <a:ext cx="8128000" cy="330416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895502407"/>
                    </a:ext>
                  </a:extLst>
                </a:gridCol>
                <a:gridCol w="4064000">
                  <a:extLst>
                    <a:ext uri="{9D8B030D-6E8A-4147-A177-3AD203B41FA5}">
                      <a16:colId xmlns:a16="http://schemas.microsoft.com/office/drawing/2014/main" val="2692840778"/>
                    </a:ext>
                  </a:extLst>
                </a:gridCol>
              </a:tblGrid>
              <a:tr h="1652082">
                <a:tc>
                  <a:txBody>
                    <a:bodyPr/>
                    <a:lstStyle/>
                    <a:p>
                      <a:r>
                        <a:rPr lang="en-US" sz="1400" b="1" dirty="0"/>
                        <a:t>Immediate and Involuntary</a:t>
                      </a:r>
                      <a:r>
                        <a:rPr lang="en-US" sz="1400" dirty="0"/>
                        <a:t>: Facial expressions are often spontaneous reactions to emotions, giving real-time insights into how a person is feeling. Even without verbal cues, emotions like happiness, anger, or surprise can be easily identified just by looking at someone’s face.</a:t>
                      </a:r>
                    </a:p>
                  </a:txBody>
                  <a:tcPr/>
                </a:tc>
                <a:tc>
                  <a:txBody>
                    <a:bodyPr/>
                    <a:lstStyle/>
                    <a:p>
                      <a:r>
                        <a:rPr lang="en-US" sz="1400" b="1" dirty="0"/>
                        <a:t>Universality</a:t>
                      </a:r>
                      <a:r>
                        <a:rPr lang="en-US" sz="1400" dirty="0"/>
                        <a:t>: Certain facial expressions, such as those for basic emotions like happiness, sadness, anger, fear, surprise, and disgust, are universally recognized across different cultures. This makes facial expressions a reliable indicator for emotion detection systems.</a:t>
                      </a:r>
                    </a:p>
                  </a:txBody>
                  <a:tcPr/>
                </a:tc>
                <a:extLst>
                  <a:ext uri="{0D108BD9-81ED-4DB2-BD59-A6C34878D82A}">
                    <a16:rowId xmlns:a16="http://schemas.microsoft.com/office/drawing/2014/main" val="4070303264"/>
                  </a:ext>
                </a:extLst>
              </a:tr>
              <a:tr h="1652082">
                <a:tc>
                  <a:txBody>
                    <a:bodyPr/>
                    <a:lstStyle/>
                    <a:p>
                      <a:r>
                        <a:rPr lang="en-US" sz="1400" b="1" dirty="0"/>
                        <a:t>Rich Information</a:t>
                      </a:r>
                      <a:r>
                        <a:rPr lang="en-US" sz="1400" dirty="0"/>
                        <a:t>: The face has numerous muscles that allow for subtle expressions and micro-expressions. These fine movements provide detailed information about not just primary emotions but also mixed or hidden emotions.</a:t>
                      </a:r>
                    </a:p>
                  </a:txBody>
                  <a:tcPr/>
                </a:tc>
                <a:tc>
                  <a:txBody>
                    <a:bodyPr/>
                    <a:lstStyle/>
                    <a:p>
                      <a:r>
                        <a:rPr lang="en-US" sz="1400" b="1" dirty="0"/>
                        <a:t>Non-verbal Context</a:t>
                      </a:r>
                      <a:r>
                        <a:rPr lang="en-US" sz="1400" dirty="0"/>
                        <a:t>: In many situations where verbal communication is limited or not possible (e.g., during virtual meetings, in medical settings, or with non-verbal individuals), facial expressions become the primary method of understanding emotions.</a:t>
                      </a:r>
                    </a:p>
                  </a:txBody>
                  <a:tcPr/>
                </a:tc>
                <a:extLst>
                  <a:ext uri="{0D108BD9-81ED-4DB2-BD59-A6C34878D82A}">
                    <a16:rowId xmlns:a16="http://schemas.microsoft.com/office/drawing/2014/main" val="4212026283"/>
                  </a:ext>
                </a:extLst>
              </a:tr>
            </a:tbl>
          </a:graphicData>
        </a:graphic>
      </p:graphicFrame>
    </p:spTree>
    <p:extLst>
      <p:ext uri="{BB962C8B-B14F-4D97-AF65-F5344CB8AC3E}">
        <p14:creationId xmlns:p14="http://schemas.microsoft.com/office/powerpoint/2010/main" val="216694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62AB-E0BD-9D31-40DA-95587DE34304}"/>
              </a:ext>
            </a:extLst>
          </p:cNvPr>
          <p:cNvSpPr>
            <a:spLocks noGrp="1"/>
          </p:cNvSpPr>
          <p:nvPr>
            <p:ph type="title"/>
          </p:nvPr>
        </p:nvSpPr>
        <p:spPr>
          <a:xfrm>
            <a:off x="4503545" y="166313"/>
            <a:ext cx="3332285" cy="1179144"/>
          </a:xfrm>
        </p:spPr>
        <p:txBody>
          <a:bodyPr/>
          <a:lstStyle/>
          <a:p>
            <a:r>
              <a:rPr lang="en-US" dirty="0"/>
              <a:t>How It Works</a:t>
            </a:r>
          </a:p>
        </p:txBody>
      </p:sp>
      <p:sp>
        <p:nvSpPr>
          <p:cNvPr id="3" name="Content Placeholder 2">
            <a:extLst>
              <a:ext uri="{FF2B5EF4-FFF2-40B4-BE49-F238E27FC236}">
                <a16:creationId xmlns:a16="http://schemas.microsoft.com/office/drawing/2014/main" id="{FD34F4E5-2258-C51C-1E90-2FD4F7A96D6A}"/>
              </a:ext>
            </a:extLst>
          </p:cNvPr>
          <p:cNvSpPr>
            <a:spLocks noGrp="1"/>
          </p:cNvSpPr>
          <p:nvPr>
            <p:ph idx="1"/>
          </p:nvPr>
        </p:nvSpPr>
        <p:spPr>
          <a:xfrm>
            <a:off x="838200" y="1433738"/>
            <a:ext cx="10515600" cy="4351338"/>
          </a:xfrm>
        </p:spPr>
        <p:txBody>
          <a:bodyPr>
            <a:normAutofit/>
          </a:bodyPr>
          <a:lstStyle/>
          <a:p>
            <a:pPr marL="0" indent="0">
              <a:buNone/>
            </a:pPr>
            <a:r>
              <a:rPr lang="en-US" sz="2200" dirty="0"/>
              <a:t>Image Acquisition                     Preprocessing                        Feature extraction                   </a:t>
            </a:r>
          </a:p>
        </p:txBody>
      </p:sp>
      <p:cxnSp>
        <p:nvCxnSpPr>
          <p:cNvPr id="5" name="Straight Arrow Connector 4">
            <a:extLst>
              <a:ext uri="{FF2B5EF4-FFF2-40B4-BE49-F238E27FC236}">
                <a16:creationId xmlns:a16="http://schemas.microsoft.com/office/drawing/2014/main" id="{64BB5F93-05B9-7F48-862D-A9C652F9EF44}"/>
              </a:ext>
            </a:extLst>
          </p:cNvPr>
          <p:cNvCxnSpPr>
            <a:cxnSpLocks/>
          </p:cNvCxnSpPr>
          <p:nvPr/>
        </p:nvCxnSpPr>
        <p:spPr>
          <a:xfrm>
            <a:off x="3162090" y="1610300"/>
            <a:ext cx="9985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3D81A96-83C0-7B07-488B-BF5C33903F2F}"/>
              </a:ext>
            </a:extLst>
          </p:cNvPr>
          <p:cNvCxnSpPr/>
          <p:nvPr/>
        </p:nvCxnSpPr>
        <p:spPr>
          <a:xfrm>
            <a:off x="6169688" y="1610300"/>
            <a:ext cx="11555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B0AA3F0-683F-6199-FC40-838509766F70}"/>
              </a:ext>
            </a:extLst>
          </p:cNvPr>
          <p:cNvSpPr txBox="1"/>
          <p:nvPr/>
        </p:nvSpPr>
        <p:spPr>
          <a:xfrm>
            <a:off x="10042594" y="2340804"/>
            <a:ext cx="1863652" cy="430887"/>
          </a:xfrm>
          <a:prstGeom prst="rect">
            <a:avLst/>
          </a:prstGeom>
          <a:noFill/>
        </p:spPr>
        <p:txBody>
          <a:bodyPr wrap="none" rtlCol="0">
            <a:spAutoFit/>
          </a:bodyPr>
          <a:lstStyle/>
          <a:p>
            <a:r>
              <a:rPr lang="en-US" sz="2200" dirty="0"/>
              <a:t>Classification</a:t>
            </a:r>
          </a:p>
        </p:txBody>
      </p:sp>
      <p:pic>
        <p:nvPicPr>
          <p:cNvPr id="19" name="Picture 18" descr="Diagram of a diagram showing the process of a laser beam&#10;&#10;Description automatically generated with medium confidence">
            <a:extLst>
              <a:ext uri="{FF2B5EF4-FFF2-40B4-BE49-F238E27FC236}">
                <a16:creationId xmlns:a16="http://schemas.microsoft.com/office/drawing/2014/main" id="{3AD94715-3FF1-603B-5FC8-CBFCF271B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03" y="3285864"/>
            <a:ext cx="2885866" cy="1818700"/>
          </a:xfrm>
          <a:prstGeom prst="rect">
            <a:avLst/>
          </a:prstGeom>
        </p:spPr>
      </p:pic>
      <p:pic>
        <p:nvPicPr>
          <p:cNvPr id="21" name="Picture 20" descr="A diagram of data processing&#10;&#10;Description automatically generated">
            <a:extLst>
              <a:ext uri="{FF2B5EF4-FFF2-40B4-BE49-F238E27FC236}">
                <a16:creationId xmlns:a16="http://schemas.microsoft.com/office/drawing/2014/main" id="{9EDDD6AF-7B76-F1D4-E367-1031B76A3F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544" y="2991450"/>
            <a:ext cx="2596554" cy="2391404"/>
          </a:xfrm>
          <a:prstGeom prst="rect">
            <a:avLst/>
          </a:prstGeom>
        </p:spPr>
      </p:pic>
      <p:pic>
        <p:nvPicPr>
          <p:cNvPr id="23" name="Picture 22" descr="A diagram of a network&#10;&#10;Description automatically generated">
            <a:extLst>
              <a:ext uri="{FF2B5EF4-FFF2-40B4-BE49-F238E27FC236}">
                <a16:creationId xmlns:a16="http://schemas.microsoft.com/office/drawing/2014/main" id="{3945D545-E7A3-6CCC-55C1-2B5460DA9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5248" y="3305960"/>
            <a:ext cx="3240402" cy="1762384"/>
          </a:xfrm>
          <a:prstGeom prst="rect">
            <a:avLst/>
          </a:prstGeom>
        </p:spPr>
      </p:pic>
      <p:cxnSp>
        <p:nvCxnSpPr>
          <p:cNvPr id="25" name="Straight Arrow Connector 24">
            <a:extLst>
              <a:ext uri="{FF2B5EF4-FFF2-40B4-BE49-F238E27FC236}">
                <a16:creationId xmlns:a16="http://schemas.microsoft.com/office/drawing/2014/main" id="{2CA49BFF-DF4E-E541-27FE-33B1B2915D06}"/>
              </a:ext>
            </a:extLst>
          </p:cNvPr>
          <p:cNvCxnSpPr>
            <a:cxnSpLocks/>
          </p:cNvCxnSpPr>
          <p:nvPr/>
        </p:nvCxnSpPr>
        <p:spPr>
          <a:xfrm>
            <a:off x="10974420" y="1619225"/>
            <a:ext cx="0" cy="6277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25AA3C9-7EF4-DE60-2A55-B0E7B0FC3CA8}"/>
              </a:ext>
            </a:extLst>
          </p:cNvPr>
          <p:cNvCxnSpPr>
            <a:cxnSpLocks/>
          </p:cNvCxnSpPr>
          <p:nvPr/>
        </p:nvCxnSpPr>
        <p:spPr>
          <a:xfrm>
            <a:off x="9716756" y="1610300"/>
            <a:ext cx="1257664" cy="8925"/>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395DAC2-AAD4-B5B9-91B8-DEB25826EC4D}"/>
              </a:ext>
            </a:extLst>
          </p:cNvPr>
          <p:cNvCxnSpPr/>
          <p:nvPr/>
        </p:nvCxnSpPr>
        <p:spPr>
          <a:xfrm>
            <a:off x="10671349" y="3647552"/>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A66829A-D755-FEC2-9D15-FCC9D4C2F0F2}"/>
              </a:ext>
            </a:extLst>
          </p:cNvPr>
          <p:cNvCxnSpPr/>
          <p:nvPr/>
        </p:nvCxnSpPr>
        <p:spPr>
          <a:xfrm>
            <a:off x="10681398" y="4170066"/>
            <a:ext cx="29302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99993BFE-A82E-0602-0438-21E82D02C83F}"/>
              </a:ext>
            </a:extLst>
          </p:cNvPr>
          <p:cNvCxnSpPr>
            <a:cxnSpLocks/>
            <a:endCxn id="17" idx="2"/>
          </p:cNvCxnSpPr>
          <p:nvPr/>
        </p:nvCxnSpPr>
        <p:spPr>
          <a:xfrm flipV="1">
            <a:off x="10974420" y="2771691"/>
            <a:ext cx="0" cy="1398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D45A21DF-73B8-2321-9634-FB83DD991645}"/>
              </a:ext>
            </a:extLst>
          </p:cNvPr>
          <p:cNvCxnSpPr/>
          <p:nvPr/>
        </p:nvCxnSpPr>
        <p:spPr>
          <a:xfrm>
            <a:off x="2069960" y="1939332"/>
            <a:ext cx="0" cy="105211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F095A46-4809-EB07-3F33-F0DB17C5E86C}"/>
              </a:ext>
            </a:extLst>
          </p:cNvPr>
          <p:cNvCxnSpPr>
            <a:cxnSpLocks/>
          </p:cNvCxnSpPr>
          <p:nvPr/>
        </p:nvCxnSpPr>
        <p:spPr>
          <a:xfrm>
            <a:off x="5054321" y="1848897"/>
            <a:ext cx="0" cy="10048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04E47D3-A217-1D3E-B8E7-4922220B5123}"/>
              </a:ext>
            </a:extLst>
          </p:cNvPr>
          <p:cNvCxnSpPr/>
          <p:nvPr/>
        </p:nvCxnSpPr>
        <p:spPr>
          <a:xfrm>
            <a:off x="8460712" y="1848897"/>
            <a:ext cx="0" cy="100483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4685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820D6-0255-BF2C-38EA-7F7CB5AB618E}"/>
              </a:ext>
            </a:extLst>
          </p:cNvPr>
          <p:cNvSpPr>
            <a:spLocks noGrp="1"/>
          </p:cNvSpPr>
          <p:nvPr>
            <p:ph type="title"/>
          </p:nvPr>
        </p:nvSpPr>
        <p:spPr>
          <a:xfrm>
            <a:off x="4193931" y="244545"/>
            <a:ext cx="3804138" cy="1325563"/>
          </a:xfrm>
        </p:spPr>
        <p:txBody>
          <a:bodyPr/>
          <a:lstStyle/>
          <a:p>
            <a:r>
              <a:rPr lang="en-US" dirty="0"/>
              <a:t>Data Collection</a:t>
            </a:r>
          </a:p>
        </p:txBody>
      </p:sp>
      <p:sp>
        <p:nvSpPr>
          <p:cNvPr id="3" name="Content Placeholder 2">
            <a:extLst>
              <a:ext uri="{FF2B5EF4-FFF2-40B4-BE49-F238E27FC236}">
                <a16:creationId xmlns:a16="http://schemas.microsoft.com/office/drawing/2014/main" id="{3A93DB9B-B298-D410-E06F-53D98A345ED4}"/>
              </a:ext>
            </a:extLst>
          </p:cNvPr>
          <p:cNvSpPr>
            <a:spLocks noGrp="1"/>
          </p:cNvSpPr>
          <p:nvPr>
            <p:ph idx="1"/>
          </p:nvPr>
        </p:nvSpPr>
        <p:spPr>
          <a:xfrm>
            <a:off x="838200" y="1403594"/>
            <a:ext cx="10515600" cy="4351338"/>
          </a:xfrm>
        </p:spPr>
        <p:txBody>
          <a:bodyPr/>
          <a:lstStyle/>
          <a:p>
            <a:r>
              <a:rPr lang="en-US" sz="2200" b="0" dirty="0">
                <a:effectLst/>
                <a:latin typeface="Times New Roman" panose="02020603050405020304" pitchFamily="18" charset="0"/>
                <a:ea typeface="Arial Unicode MS"/>
              </a:rPr>
              <a:t>Collect a large dataset of images or videos of people displaying different facial expressions. We have used Kaggle for finding dataset for model Training.</a:t>
            </a:r>
          </a:p>
          <a:p>
            <a:r>
              <a:rPr lang="en-US" sz="2200" dirty="0">
                <a:latin typeface="Times New Roman" panose="02020603050405020304" pitchFamily="18" charset="0"/>
                <a:ea typeface="Arial Unicode MS"/>
              </a:rPr>
              <a:t>We have dataset of 3 emotions Sad(757), Happy(1006), Angry(515).</a:t>
            </a:r>
            <a:endParaRPr lang="en-US" sz="2200" b="0" dirty="0">
              <a:effectLst/>
              <a:latin typeface="Times New Roman" panose="02020603050405020304" pitchFamily="18" charset="0"/>
              <a:ea typeface="Arial Unicode MS"/>
            </a:endParaRPr>
          </a:p>
          <a:p>
            <a:endParaRPr lang="en-US" sz="2200" b="0" dirty="0">
              <a:effectLst/>
              <a:latin typeface="Times New Roman" panose="02020603050405020304" pitchFamily="18" charset="0"/>
              <a:ea typeface="Arial Unicode MS"/>
            </a:endParaRPr>
          </a:p>
          <a:p>
            <a:endParaRPr lang="en-US" dirty="0"/>
          </a:p>
        </p:txBody>
      </p:sp>
      <p:sp>
        <p:nvSpPr>
          <p:cNvPr id="4" name="TextBox 3">
            <a:extLst>
              <a:ext uri="{FF2B5EF4-FFF2-40B4-BE49-F238E27FC236}">
                <a16:creationId xmlns:a16="http://schemas.microsoft.com/office/drawing/2014/main" id="{40804BE0-C055-6EFC-3BA3-D99455783B1D}"/>
              </a:ext>
            </a:extLst>
          </p:cNvPr>
          <p:cNvSpPr txBox="1"/>
          <p:nvPr/>
        </p:nvSpPr>
        <p:spPr>
          <a:xfrm>
            <a:off x="8400423" y="6121800"/>
            <a:ext cx="3426488" cy="369332"/>
          </a:xfrm>
          <a:prstGeom prst="rect">
            <a:avLst/>
          </a:prstGeom>
          <a:noFill/>
        </p:spPr>
        <p:txBody>
          <a:bodyPr wrap="square" rtlCol="0">
            <a:spAutoFit/>
          </a:bodyPr>
          <a:lstStyle/>
          <a:p>
            <a:r>
              <a:rPr lang="en-US" dirty="0"/>
              <a:t>Link:</a:t>
            </a:r>
          </a:p>
        </p:txBody>
      </p:sp>
      <p:pic>
        <p:nvPicPr>
          <p:cNvPr id="6" name="Picture 5" descr="A diagram of a sales funnel&#10;&#10;Description automatically generated">
            <a:extLst>
              <a:ext uri="{FF2B5EF4-FFF2-40B4-BE49-F238E27FC236}">
                <a16:creationId xmlns:a16="http://schemas.microsoft.com/office/drawing/2014/main" id="{A1AF5668-2895-FA35-7C3E-9E85E6BF70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1162" y="3175279"/>
            <a:ext cx="3969676" cy="3682721"/>
          </a:xfrm>
          <a:prstGeom prst="rect">
            <a:avLst/>
          </a:prstGeom>
        </p:spPr>
      </p:pic>
    </p:spTree>
    <p:extLst>
      <p:ext uri="{BB962C8B-B14F-4D97-AF65-F5344CB8AC3E}">
        <p14:creationId xmlns:p14="http://schemas.microsoft.com/office/powerpoint/2010/main" val="177132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6A1-907C-8778-1A3A-7F72D1633C51}"/>
              </a:ext>
            </a:extLst>
          </p:cNvPr>
          <p:cNvSpPr>
            <a:spLocks noGrp="1"/>
          </p:cNvSpPr>
          <p:nvPr>
            <p:ph type="title"/>
          </p:nvPr>
        </p:nvSpPr>
        <p:spPr>
          <a:xfrm>
            <a:off x="4156668" y="214401"/>
            <a:ext cx="3878664" cy="1325563"/>
          </a:xfrm>
        </p:spPr>
        <p:txBody>
          <a:bodyPr/>
          <a:lstStyle/>
          <a:p>
            <a:r>
              <a:rPr lang="en-US" dirty="0"/>
              <a:t>OpenCV Library</a:t>
            </a:r>
          </a:p>
        </p:txBody>
      </p:sp>
      <p:sp>
        <p:nvSpPr>
          <p:cNvPr id="3" name="Content Placeholder 2">
            <a:extLst>
              <a:ext uri="{FF2B5EF4-FFF2-40B4-BE49-F238E27FC236}">
                <a16:creationId xmlns:a16="http://schemas.microsoft.com/office/drawing/2014/main" id="{B27E4203-2214-4C7B-918A-46CA91E80DEE}"/>
              </a:ext>
            </a:extLst>
          </p:cNvPr>
          <p:cNvSpPr>
            <a:spLocks noGrp="1"/>
          </p:cNvSpPr>
          <p:nvPr>
            <p:ph idx="1"/>
          </p:nvPr>
        </p:nvSpPr>
        <p:spPr>
          <a:xfrm>
            <a:off x="838200" y="1383498"/>
            <a:ext cx="10515600" cy="4906770"/>
          </a:xfrm>
        </p:spPr>
        <p:txBody>
          <a:bodyPr>
            <a:normAutofit/>
          </a:bodyPr>
          <a:lstStyle/>
          <a:p>
            <a:r>
              <a:rPr lang="en-US" sz="2200" dirty="0"/>
              <a:t>Open source Computer Vision library is a popular library used for computer vision task such as image processing, object detection, real time video processing.</a:t>
            </a:r>
          </a:p>
        </p:txBody>
      </p:sp>
      <p:pic>
        <p:nvPicPr>
          <p:cNvPr id="7" name="Picture 6" descr="A person leaning on a counter&#10;&#10;Description automatically generated">
            <a:extLst>
              <a:ext uri="{FF2B5EF4-FFF2-40B4-BE49-F238E27FC236}">
                <a16:creationId xmlns:a16="http://schemas.microsoft.com/office/drawing/2014/main" id="{E9CF01A1-2A14-1296-18D6-E87D3A777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57" y="2767764"/>
            <a:ext cx="3946395" cy="2959796"/>
          </a:xfrm>
          <a:prstGeom prst="rect">
            <a:avLst/>
          </a:prstGeom>
        </p:spPr>
      </p:pic>
      <p:sp>
        <p:nvSpPr>
          <p:cNvPr id="8" name="TextBox 7">
            <a:extLst>
              <a:ext uri="{FF2B5EF4-FFF2-40B4-BE49-F238E27FC236}">
                <a16:creationId xmlns:a16="http://schemas.microsoft.com/office/drawing/2014/main" id="{DC95FCAD-3B56-90D1-8F4A-A79126A6DDC2}"/>
              </a:ext>
            </a:extLst>
          </p:cNvPr>
          <p:cNvSpPr txBox="1"/>
          <p:nvPr/>
        </p:nvSpPr>
        <p:spPr>
          <a:xfrm>
            <a:off x="2070418" y="5879124"/>
            <a:ext cx="1983748" cy="430887"/>
          </a:xfrm>
          <a:prstGeom prst="rect">
            <a:avLst/>
          </a:prstGeom>
          <a:noFill/>
        </p:spPr>
        <p:txBody>
          <a:bodyPr wrap="none" rtlCol="0">
            <a:spAutoFit/>
          </a:bodyPr>
          <a:lstStyle/>
          <a:p>
            <a:r>
              <a:rPr lang="en-US" sz="2200" dirty="0"/>
              <a:t>Capture Image</a:t>
            </a:r>
          </a:p>
        </p:txBody>
      </p:sp>
      <p:pic>
        <p:nvPicPr>
          <p:cNvPr id="10" name="Picture 9" descr="A person sitting at a desk&#10;&#10;Description automatically generated">
            <a:extLst>
              <a:ext uri="{FF2B5EF4-FFF2-40B4-BE49-F238E27FC236}">
                <a16:creationId xmlns:a16="http://schemas.microsoft.com/office/drawing/2014/main" id="{953A8D85-CB72-EB36-B079-B8487638D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552" y="2767764"/>
            <a:ext cx="3946395" cy="2959796"/>
          </a:xfrm>
          <a:prstGeom prst="rect">
            <a:avLst/>
          </a:prstGeom>
        </p:spPr>
      </p:pic>
      <p:sp>
        <p:nvSpPr>
          <p:cNvPr id="11" name="TextBox 10">
            <a:extLst>
              <a:ext uri="{FF2B5EF4-FFF2-40B4-BE49-F238E27FC236}">
                <a16:creationId xmlns:a16="http://schemas.microsoft.com/office/drawing/2014/main" id="{07E037A6-342A-A3B3-EF77-46016328F9E9}"/>
              </a:ext>
            </a:extLst>
          </p:cNvPr>
          <p:cNvSpPr txBox="1"/>
          <p:nvPr/>
        </p:nvSpPr>
        <p:spPr>
          <a:xfrm>
            <a:off x="6555221" y="5874158"/>
            <a:ext cx="4227055" cy="769441"/>
          </a:xfrm>
          <a:prstGeom prst="rect">
            <a:avLst/>
          </a:prstGeom>
          <a:noFill/>
        </p:spPr>
        <p:txBody>
          <a:bodyPr wrap="none" rtlCol="0">
            <a:spAutoFit/>
          </a:bodyPr>
          <a:lstStyle/>
          <a:p>
            <a:r>
              <a:rPr lang="en-US" sz="2200" dirty="0"/>
              <a:t>Edge Detected Gray Scale image</a:t>
            </a:r>
          </a:p>
          <a:p>
            <a:r>
              <a:rPr lang="en-US" sz="2200" dirty="0"/>
              <a:t>(Canny edge detection algorithm)</a:t>
            </a:r>
          </a:p>
        </p:txBody>
      </p:sp>
      <p:sp>
        <p:nvSpPr>
          <p:cNvPr id="12" name="Arrow: Right 11">
            <a:extLst>
              <a:ext uri="{FF2B5EF4-FFF2-40B4-BE49-F238E27FC236}">
                <a16:creationId xmlns:a16="http://schemas.microsoft.com/office/drawing/2014/main" id="{B540FD4A-CE9B-EEF5-E7F1-9F3687C1BA39}"/>
              </a:ext>
            </a:extLst>
          </p:cNvPr>
          <p:cNvSpPr/>
          <p:nvPr/>
        </p:nvSpPr>
        <p:spPr>
          <a:xfrm>
            <a:off x="5446109" y="3999244"/>
            <a:ext cx="1065125" cy="47227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2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EA40-A7D6-7E1D-7ED2-0D094AFD0E28}"/>
              </a:ext>
            </a:extLst>
          </p:cNvPr>
          <p:cNvSpPr>
            <a:spLocks noGrp="1"/>
          </p:cNvSpPr>
          <p:nvPr>
            <p:ph type="title"/>
          </p:nvPr>
        </p:nvSpPr>
        <p:spPr>
          <a:xfrm>
            <a:off x="4711421" y="154109"/>
            <a:ext cx="2769158" cy="1325563"/>
          </a:xfrm>
        </p:spPr>
        <p:txBody>
          <a:bodyPr/>
          <a:lstStyle/>
          <a:p>
            <a:r>
              <a:rPr lang="en-US" dirty="0"/>
              <a:t>Application</a:t>
            </a:r>
          </a:p>
        </p:txBody>
      </p:sp>
      <p:sp>
        <p:nvSpPr>
          <p:cNvPr id="3" name="Content Placeholder 2">
            <a:extLst>
              <a:ext uri="{FF2B5EF4-FFF2-40B4-BE49-F238E27FC236}">
                <a16:creationId xmlns:a16="http://schemas.microsoft.com/office/drawing/2014/main" id="{DB557B7C-58C0-CFDD-14C9-A0565BDEDFBE}"/>
              </a:ext>
            </a:extLst>
          </p:cNvPr>
          <p:cNvSpPr>
            <a:spLocks noGrp="1"/>
          </p:cNvSpPr>
          <p:nvPr>
            <p:ph idx="1"/>
          </p:nvPr>
        </p:nvSpPr>
        <p:spPr>
          <a:xfrm>
            <a:off x="838200" y="1253331"/>
            <a:ext cx="10515600" cy="4351338"/>
          </a:xfrm>
        </p:spPr>
        <p:txBody>
          <a:bodyPr>
            <a:normAutofit/>
          </a:bodyPr>
          <a:lstStyle/>
          <a:p>
            <a:pPr marL="0" indent="0">
              <a:buNone/>
            </a:pPr>
            <a:r>
              <a:rPr lang="en-US" sz="2200" b="1" dirty="0"/>
              <a:t>Healthcare</a:t>
            </a:r>
          </a:p>
          <a:p>
            <a:pPr>
              <a:buFont typeface="Arial" panose="020B0604020202020204" pitchFamily="34" charset="0"/>
              <a:buChar char="•"/>
            </a:pPr>
            <a:r>
              <a:rPr lang="en-US" sz="2200" dirty="0"/>
              <a:t>Mental Health Monitoring: Emotion detection helps in tracking emotional well-being and detecting early signs of stress, anxiety, or depression. By monitoring patients’ facial expressions, it can provide real-time feedback for mental health interventions.</a:t>
            </a:r>
          </a:p>
          <a:p>
            <a:pPr>
              <a:buFont typeface="Arial" panose="020B0604020202020204" pitchFamily="34" charset="0"/>
              <a:buChar char="•"/>
            </a:pPr>
            <a:r>
              <a:rPr lang="en-US" sz="2200" dirty="0"/>
              <a:t>Therapeutic Tools: Used in virtual therapy sessions to gauge a patient’s emotional state, ensuring more effective communication between therapist and patient.</a:t>
            </a:r>
          </a:p>
          <a:p>
            <a:endParaRPr lang="en-US" sz="2200" b="1" dirty="0"/>
          </a:p>
        </p:txBody>
      </p:sp>
      <p:pic>
        <p:nvPicPr>
          <p:cNvPr id="5" name="Picture 4" descr="A doctor holding a phone&#10;&#10;Description automatically generated">
            <a:extLst>
              <a:ext uri="{FF2B5EF4-FFF2-40B4-BE49-F238E27FC236}">
                <a16:creationId xmlns:a16="http://schemas.microsoft.com/office/drawing/2014/main" id="{D39CD150-A59E-5009-0DF4-7F1CD761F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7340" y="3628711"/>
            <a:ext cx="5677319" cy="2980592"/>
          </a:xfrm>
          <a:prstGeom prst="rect">
            <a:avLst/>
          </a:prstGeom>
        </p:spPr>
      </p:pic>
    </p:spTree>
    <p:extLst>
      <p:ext uri="{BB962C8B-B14F-4D97-AF65-F5344CB8AC3E}">
        <p14:creationId xmlns:p14="http://schemas.microsoft.com/office/powerpoint/2010/main" val="2759078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7D347-B6F7-99CF-423B-9F66D27DFBBD}"/>
              </a:ext>
            </a:extLst>
          </p:cNvPr>
          <p:cNvSpPr>
            <a:spLocks noGrp="1"/>
          </p:cNvSpPr>
          <p:nvPr>
            <p:ph idx="1"/>
          </p:nvPr>
        </p:nvSpPr>
        <p:spPr>
          <a:xfrm>
            <a:off x="838200" y="479146"/>
            <a:ext cx="10515600" cy="4351338"/>
          </a:xfrm>
        </p:spPr>
        <p:txBody>
          <a:bodyPr>
            <a:normAutofit/>
          </a:bodyPr>
          <a:lstStyle/>
          <a:p>
            <a:pPr marL="0" indent="0">
              <a:buNone/>
            </a:pPr>
            <a:r>
              <a:rPr lang="en-US" sz="2200" b="1" dirty="0"/>
              <a:t>Customer Experience and Marketing</a:t>
            </a:r>
          </a:p>
          <a:p>
            <a:pPr>
              <a:buFont typeface="Arial" panose="020B0604020202020204" pitchFamily="34" charset="0"/>
              <a:buChar char="•"/>
            </a:pPr>
            <a:r>
              <a:rPr lang="en-US" sz="2200" dirty="0"/>
              <a:t>Emotion-Based Feedback: Marketers can use emotion detection during product testing or focus groups to gauge real-time reactions to products, advertisements, or services, allowing them to refine their strategies based on emotional responses.</a:t>
            </a:r>
          </a:p>
          <a:p>
            <a:pPr>
              <a:buFont typeface="Arial" panose="020B0604020202020204" pitchFamily="34" charset="0"/>
              <a:buChar char="•"/>
            </a:pPr>
            <a:r>
              <a:rPr lang="en-US" sz="2200" dirty="0"/>
              <a:t>Retail Experience: Stores may use emotion detection to analyze customers' feelings about products, in-store experiences, or customer service interactions, allowing for tailored engagement.</a:t>
            </a:r>
          </a:p>
          <a:p>
            <a:pPr marL="0" indent="0">
              <a:buNone/>
            </a:pPr>
            <a:endParaRPr lang="en-US" sz="2200" dirty="0"/>
          </a:p>
        </p:txBody>
      </p:sp>
      <p:pic>
        <p:nvPicPr>
          <p:cNvPr id="5" name="Picture 4" descr="A computer with various icons&#10;&#10;Description automatically generated">
            <a:extLst>
              <a:ext uri="{FF2B5EF4-FFF2-40B4-BE49-F238E27FC236}">
                <a16:creationId xmlns:a16="http://schemas.microsoft.com/office/drawing/2014/main" id="{979FC6D8-79E1-D686-E896-BB11CC983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975" y="3281736"/>
            <a:ext cx="5257800" cy="3097495"/>
          </a:xfrm>
          <a:prstGeom prst="rect">
            <a:avLst/>
          </a:prstGeom>
        </p:spPr>
      </p:pic>
      <p:pic>
        <p:nvPicPr>
          <p:cNvPr id="7" name="Picture 6" descr="A diagram of marketing strategy&#10;&#10;Description automatically generated">
            <a:extLst>
              <a:ext uri="{FF2B5EF4-FFF2-40B4-BE49-F238E27FC236}">
                <a16:creationId xmlns:a16="http://schemas.microsoft.com/office/drawing/2014/main" id="{E53DF96C-6273-79AE-B82C-793C29736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074" y="3047825"/>
            <a:ext cx="4397001" cy="3331029"/>
          </a:xfrm>
          <a:prstGeom prst="rect">
            <a:avLst/>
          </a:prstGeom>
        </p:spPr>
      </p:pic>
    </p:spTree>
    <p:extLst>
      <p:ext uri="{BB962C8B-B14F-4D97-AF65-F5344CB8AC3E}">
        <p14:creationId xmlns:p14="http://schemas.microsoft.com/office/powerpoint/2010/main" val="372274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84D2-2076-8A5E-18AA-B8BD1DD930FA}"/>
              </a:ext>
            </a:extLst>
          </p:cNvPr>
          <p:cNvSpPr>
            <a:spLocks noGrp="1"/>
          </p:cNvSpPr>
          <p:nvPr>
            <p:ph type="title"/>
          </p:nvPr>
        </p:nvSpPr>
        <p:spPr>
          <a:xfrm>
            <a:off x="4626010" y="274690"/>
            <a:ext cx="2939980" cy="1325563"/>
          </a:xfrm>
        </p:spPr>
        <p:txBody>
          <a:bodyPr/>
          <a:lstStyle/>
          <a:p>
            <a:r>
              <a:rPr lang="en-US" dirty="0"/>
              <a:t>Conclusion</a:t>
            </a:r>
          </a:p>
        </p:txBody>
      </p:sp>
      <p:sp>
        <p:nvSpPr>
          <p:cNvPr id="3" name="Content Placeholder 2">
            <a:extLst>
              <a:ext uri="{FF2B5EF4-FFF2-40B4-BE49-F238E27FC236}">
                <a16:creationId xmlns:a16="http://schemas.microsoft.com/office/drawing/2014/main" id="{0818AD8A-A16B-1C93-9B30-0C4A107FE87D}"/>
              </a:ext>
            </a:extLst>
          </p:cNvPr>
          <p:cNvSpPr>
            <a:spLocks noGrp="1"/>
          </p:cNvSpPr>
          <p:nvPr>
            <p:ph idx="1"/>
          </p:nvPr>
        </p:nvSpPr>
        <p:spPr>
          <a:xfrm>
            <a:off x="838200" y="1413642"/>
            <a:ext cx="10515600" cy="4351338"/>
          </a:xfrm>
        </p:spPr>
        <p:txBody>
          <a:bodyPr/>
          <a:lstStyle/>
          <a:p>
            <a:endParaRPr lang="en-US"/>
          </a:p>
        </p:txBody>
      </p:sp>
    </p:spTree>
    <p:extLst>
      <p:ext uri="{BB962C8B-B14F-4D97-AF65-F5344CB8AC3E}">
        <p14:creationId xmlns:p14="http://schemas.microsoft.com/office/powerpoint/2010/main" val="139608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534</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Emotion Detection Through Facial Expression</vt:lpstr>
      <vt:lpstr>Emotion Detection</vt:lpstr>
      <vt:lpstr>   Why Detection Through Facial Expression</vt:lpstr>
      <vt:lpstr>How It Works</vt:lpstr>
      <vt:lpstr>Data Collection</vt:lpstr>
      <vt:lpstr>OpenCV Library</vt:lpstr>
      <vt:lpstr>Application</vt:lpstr>
      <vt:lpstr>PowerPoint Presentation</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dc:creator>
  <cp:lastModifiedBy>Ayush .</cp:lastModifiedBy>
  <cp:revision>1</cp:revision>
  <dcterms:created xsi:type="dcterms:W3CDTF">2024-10-11T14:36:48Z</dcterms:created>
  <dcterms:modified xsi:type="dcterms:W3CDTF">2024-10-11T16:43:29Z</dcterms:modified>
</cp:coreProperties>
</file>