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6" r:id="rId5"/>
    <p:sldId id="277" r:id="rId6"/>
    <p:sldId id="275" r:id="rId7"/>
    <p:sldId id="278" r:id="rId8"/>
    <p:sldId id="279" r:id="rId9"/>
    <p:sldId id="262" r:id="rId10"/>
    <p:sldId id="264" r:id="rId11"/>
    <p:sldId id="280" r:id="rId12"/>
    <p:sldId id="265" r:id="rId13"/>
    <p:sldId id="282" r:id="rId14"/>
    <p:sldId id="283" r:id="rId15"/>
    <p:sldId id="284" r:id="rId16"/>
    <p:sldId id="285" r:id="rId17"/>
    <p:sldId id="281" r:id="rId18"/>
    <p:sldId id="270" r:id="rId19"/>
    <p:sldId id="274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9A79AB-D289-4169-BF4F-DBDC9F9A8DDA}" v="1876" dt="2025-08-04T20:51:00.8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4.08.2025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841248" y="548640"/>
            <a:ext cx="3600860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600" dirty="0"/>
              <a:t>AIS Management Case Study</a:t>
            </a:r>
            <a:endParaRPr lang="en-US" sz="4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203910" y="719989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1143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</a:rPr>
              <a:t>Frank </a:t>
            </a:r>
            <a:r>
              <a:rPr lang="en-US" sz="2200" err="1">
                <a:solidFill>
                  <a:srgbClr val="000000"/>
                </a:solidFill>
              </a:rPr>
              <a:t>Dönselmann</a:t>
            </a:r>
            <a:endParaRPr lang="en-US" sz="2200">
              <a:solidFill>
                <a:srgbClr val="000000"/>
              </a:solidFill>
            </a:endParaRPr>
          </a:p>
          <a:p>
            <a:pPr algn="l"/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  Aytekin </a:t>
            </a:r>
            <a:r>
              <a:rPr lang="en-US" sz="2200" dirty="0" err="1"/>
              <a:t>Yenilmez</a:t>
            </a:r>
            <a:endParaRPr lang="en-US" sz="22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34AB12-6A87-263B-F566-91FE2595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Know Your Data</a:t>
            </a: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ACD9DE19-5264-2B6F-DFB2-9A513114D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6550" y="1306211"/>
            <a:ext cx="5157787" cy="823912"/>
          </a:xfrm>
        </p:spPr>
        <p:txBody>
          <a:bodyPr/>
          <a:lstStyle/>
          <a:p>
            <a:r>
              <a:rPr lang="tr-TR" dirty="0" err="1"/>
              <a:t>Obviously</a:t>
            </a:r>
            <a:r>
              <a:rPr lang="tr-TR" dirty="0"/>
              <a:t> </a:t>
            </a:r>
            <a:r>
              <a:rPr lang="tr-TR" dirty="0" err="1"/>
              <a:t>Rule</a:t>
            </a:r>
            <a:r>
              <a:rPr lang="tr-TR" dirty="0"/>
              <a:t> </a:t>
            </a:r>
            <a:r>
              <a:rPr lang="tr-TR" dirty="0" err="1"/>
              <a:t>Based</a:t>
            </a:r>
            <a:r>
              <a:rPr lang="tr-TR" dirty="0"/>
              <a:t>:</a:t>
            </a:r>
          </a:p>
        </p:txBody>
      </p:sp>
      <p:pic>
        <p:nvPicPr>
          <p:cNvPr id="8" name="İçerik Yer Tutucusu 7" descr="metin, ekran görüntüsü, yazı tipi, sayı, numar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62E159E-000B-C0B5-F7D2-AC3EF9601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759" y="2505075"/>
            <a:ext cx="3587465" cy="3684588"/>
          </a:xfrm>
          <a:prstGeom prst="rect">
            <a:avLst/>
          </a:prstGeom>
        </p:spPr>
      </p:pic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BB7F5B72-1058-EDC7-C143-0645BA592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06210"/>
            <a:ext cx="5183188" cy="823912"/>
          </a:xfrm>
        </p:spPr>
        <p:txBody>
          <a:bodyPr/>
          <a:lstStyle/>
          <a:p>
            <a:r>
              <a:rPr lang="tr-TR" dirty="0" err="1"/>
              <a:t>Challenges</a:t>
            </a:r>
            <a:r>
              <a:rPr lang="tr-TR" dirty="0"/>
              <a:t>:</a:t>
            </a:r>
          </a:p>
        </p:txBody>
      </p:sp>
      <p:sp>
        <p:nvSpPr>
          <p:cNvPr id="17" name="İçerik Yer Tutucusu 16">
            <a:extLst>
              <a:ext uri="{FF2B5EF4-FFF2-40B4-BE49-F238E27FC236}">
                <a16:creationId xmlns:a16="http://schemas.microsoft.com/office/drawing/2014/main" id="{4562CC22-BAB1-1AF7-584F-8F50B53A08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Lots</a:t>
            </a:r>
            <a:r>
              <a:rPr lang="tr-TR" dirty="0"/>
              <a:t> of </a:t>
            </a:r>
            <a:r>
              <a:rPr lang="tr-TR" dirty="0" err="1"/>
              <a:t>synonyms</a:t>
            </a:r>
          </a:p>
          <a:p>
            <a:r>
              <a:rPr lang="tr-TR" dirty="0"/>
              <a:t>Not a </a:t>
            </a:r>
            <a:r>
              <a:rPr lang="tr-TR" err="1"/>
              <a:t>strict</a:t>
            </a:r>
            <a:r>
              <a:rPr lang="tr-TR" dirty="0"/>
              <a:t> 1 </a:t>
            </a:r>
            <a:r>
              <a:rPr lang="tr-TR" err="1"/>
              <a:t>to</a:t>
            </a:r>
            <a:r>
              <a:rPr lang="tr-TR" dirty="0"/>
              <a:t> 1 </a:t>
            </a:r>
            <a:r>
              <a:rPr lang="tr-TR" err="1"/>
              <a:t>match</a:t>
            </a:r>
            <a:r>
              <a:rPr lang="tr-TR" dirty="0"/>
              <a:t> </a:t>
            </a:r>
            <a:r>
              <a:rPr lang="tr-TR" err="1"/>
              <a:t>between</a:t>
            </a:r>
            <a:r>
              <a:rPr lang="tr-TR" dirty="0"/>
              <a:t> </a:t>
            </a:r>
            <a:r>
              <a:rPr lang="tr-TR" err="1"/>
              <a:t>customer</a:t>
            </a:r>
            <a:r>
              <a:rPr lang="tr-TR" dirty="0"/>
              <a:t> </a:t>
            </a:r>
            <a:r>
              <a:rPr lang="tr-TR" err="1"/>
              <a:t>and</a:t>
            </a:r>
            <a:r>
              <a:rPr lang="tr-TR" dirty="0"/>
              <a:t> </a:t>
            </a:r>
            <a:r>
              <a:rPr lang="tr-TR" err="1"/>
              <a:t>catalogue</a:t>
            </a:r>
            <a:endParaRPr lang="tr-TR" dirty="0" err="1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5837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diyagram, yazı tipi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55459A-D73A-CAE9-239F-B17A60A0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2" y="1369017"/>
            <a:ext cx="9453967" cy="526942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8A001B49-2195-11AC-1D7C-2F9724ED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EP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Structure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757DD8-E2AA-5708-0802-EC300C85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Reverse</a:t>
            </a:r>
            <a:r>
              <a:rPr lang="tr-TR" dirty="0"/>
              <a:t> </a:t>
            </a:r>
            <a:r>
              <a:rPr lang="tr-TR" dirty="0" err="1"/>
              <a:t>Engineer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6942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FAFA7CE-C55F-D4E5-A5B6-DC1A4C76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Know Your Data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434F9EF-334E-44B1-518D-F45D1C81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724" y="203124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 err="1"/>
              <a:t>Numbers</a:t>
            </a:r>
            <a:r>
              <a:rPr lang="tr-TR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tr-TR" dirty="0"/>
              <a:t>973 </a:t>
            </a:r>
            <a:r>
              <a:rPr lang="tr-TR" dirty="0" err="1"/>
              <a:t>equipments</a:t>
            </a:r>
            <a:r>
              <a:rPr lang="tr-TR" dirty="0"/>
              <a:t>/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from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customer</a:t>
            </a:r>
            <a:endParaRPr lang="tr-TR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tr-TR" dirty="0"/>
              <a:t>60 of </a:t>
            </a:r>
            <a:r>
              <a:rPr lang="tr-TR" dirty="0" err="1"/>
              <a:t>them</a:t>
            </a:r>
            <a:r>
              <a:rPr lang="tr-TR" dirty="0"/>
              <a:t> </a:t>
            </a:r>
            <a:r>
              <a:rPr lang="tr-TR" dirty="0" err="1"/>
              <a:t>does</a:t>
            </a:r>
            <a:r>
              <a:rPr lang="tr-TR" dirty="0"/>
              <a:t> not </a:t>
            </a:r>
            <a:r>
              <a:rPr lang="tr-TR" dirty="0" err="1"/>
              <a:t>have</a:t>
            </a:r>
            <a:r>
              <a:rPr lang="tr-TR" dirty="0"/>
              <a:t> DIN 276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</a:t>
            </a:r>
            <a:r>
              <a:rPr lang="tr-TR" dirty="0" err="1"/>
              <a:t>encodings</a:t>
            </a:r>
            <a:r>
              <a:rPr lang="tr-TR" dirty="0"/>
              <a:t> ( </a:t>
            </a:r>
            <a:r>
              <a:rPr lang="tr-TR" dirty="0" err="1"/>
              <a:t>generated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code</a:t>
            </a:r>
            <a:r>
              <a:rPr lang="tr-TR" dirty="0"/>
              <a:t> </a:t>
            </a:r>
            <a:r>
              <a:rPr lang="tr-TR" dirty="0" err="1"/>
              <a:t>just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off</a:t>
            </a:r>
            <a:r>
              <a:rPr lang="tr-TR" dirty="0"/>
              <a:t> 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tr-TR" dirty="0"/>
              <a:t>913 of </a:t>
            </a:r>
            <a:r>
              <a:rPr lang="tr-TR" err="1"/>
              <a:t>them</a:t>
            </a:r>
            <a:r>
              <a:rPr lang="tr-TR" dirty="0"/>
              <a:t> has DIN 276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tr-TR" dirty="0"/>
              <a:t>Of </a:t>
            </a:r>
            <a:r>
              <a:rPr lang="tr-TR" dirty="0" err="1"/>
              <a:t>those</a:t>
            </a:r>
            <a:r>
              <a:rPr lang="tr-TR" dirty="0"/>
              <a:t> 913: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tr-TR" dirty="0"/>
              <a:t>794 </a:t>
            </a:r>
            <a:r>
              <a:rPr lang="tr-TR" dirty="0" err="1"/>
              <a:t>have</a:t>
            </a:r>
            <a:r>
              <a:rPr lang="tr-TR" dirty="0"/>
              <a:t> a KG </a:t>
            </a:r>
            <a:r>
              <a:rPr lang="tr-TR" dirty="0" err="1"/>
              <a:t>number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exists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our</a:t>
            </a:r>
            <a:r>
              <a:rPr lang="tr-TR" dirty="0"/>
              <a:t> </a:t>
            </a:r>
            <a:r>
              <a:rPr lang="tr-TR" dirty="0" err="1"/>
              <a:t>catalogue</a:t>
            </a:r>
            <a:endParaRPr lang="tr-TR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tr-TR" dirty="0"/>
              <a:t>119  </a:t>
            </a:r>
            <a:r>
              <a:rPr lang="tr-TR" err="1"/>
              <a:t>have</a:t>
            </a:r>
            <a:r>
              <a:rPr lang="tr-TR" dirty="0"/>
              <a:t> KG </a:t>
            </a:r>
            <a:r>
              <a:rPr lang="tr-TR" err="1"/>
              <a:t>numbers</a:t>
            </a:r>
            <a:r>
              <a:rPr lang="tr-TR" dirty="0"/>
              <a:t> </a:t>
            </a:r>
            <a:r>
              <a:rPr lang="tr-TR" err="1"/>
              <a:t>that</a:t>
            </a:r>
            <a:r>
              <a:rPr lang="tr-TR" dirty="0"/>
              <a:t> </a:t>
            </a:r>
            <a:r>
              <a:rPr lang="tr-TR" err="1"/>
              <a:t>will</a:t>
            </a:r>
            <a:r>
              <a:rPr lang="tr-TR" dirty="0"/>
              <a:t> be </a:t>
            </a:r>
            <a:r>
              <a:rPr lang="tr-TR" err="1"/>
              <a:t>added</a:t>
            </a:r>
            <a:r>
              <a:rPr lang="tr-TR" dirty="0"/>
              <a:t> </a:t>
            </a:r>
            <a:r>
              <a:rPr lang="tr-TR" err="1"/>
              <a:t>to</a:t>
            </a:r>
            <a:r>
              <a:rPr lang="tr-TR" dirty="0"/>
              <a:t> </a:t>
            </a:r>
            <a:r>
              <a:rPr lang="tr-TR" err="1"/>
              <a:t>the</a:t>
            </a:r>
            <a:r>
              <a:rPr lang="tr-TR" dirty="0"/>
              <a:t> EP </a:t>
            </a:r>
            <a:r>
              <a:rPr lang="tr-TR" err="1"/>
              <a:t>Catalogue</a:t>
            </a:r>
            <a:r>
              <a:rPr lang="tr-TR" dirty="0"/>
              <a:t> (7 </a:t>
            </a:r>
            <a:r>
              <a:rPr lang="tr-TR" err="1"/>
              <a:t>unique</a:t>
            </a:r>
            <a:r>
              <a:rPr lang="tr-TR" dirty="0"/>
              <a:t>)</a:t>
            </a:r>
          </a:p>
          <a:p>
            <a:pPr marL="914400" lvl="2" indent="0">
              <a:buNone/>
            </a:pPr>
            <a:endParaRPr lang="tr-TR" dirty="0"/>
          </a:p>
          <a:p>
            <a:pPr lvl="2">
              <a:buFont typeface="Wingdings" panose="020B0604020202020204" pitchFamily="34" charset="0"/>
              <a:buChar char="§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739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747F88-5233-DA19-66A1-AF117D11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ptos Display"/>
                <a:cs typeface="Arial"/>
              </a:rPr>
              <a:t>Multi-</a:t>
            </a:r>
            <a:r>
              <a:rPr lang="tr-TR" dirty="0" err="1">
                <a:latin typeface="Aptos Display"/>
                <a:cs typeface="Arial"/>
              </a:rPr>
              <a:t>Algorithm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Matching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System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0AE376-B26F-6C01-417C-53634902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b="1" err="1">
                <a:latin typeface="Aptos"/>
                <a:cs typeface="Arial"/>
              </a:rPr>
              <a:t>Algorithm</a:t>
            </a:r>
            <a:r>
              <a:rPr lang="tr-TR" b="1" dirty="0">
                <a:latin typeface="Aptos"/>
                <a:cs typeface="Arial"/>
              </a:rPr>
              <a:t> 1</a:t>
            </a:r>
            <a:r>
              <a:rPr lang="tr-TR" dirty="0">
                <a:latin typeface="Aptos"/>
                <a:cs typeface="Arial"/>
              </a:rPr>
              <a:t>: Basic </a:t>
            </a:r>
            <a:r>
              <a:rPr lang="tr-TR" err="1">
                <a:latin typeface="Aptos"/>
                <a:cs typeface="Arial"/>
              </a:rPr>
              <a:t>Jaccard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err="1">
                <a:latin typeface="Aptos"/>
                <a:cs typeface="Arial"/>
              </a:rPr>
              <a:t>Similarity</a:t>
            </a:r>
            <a:endParaRPr lang="tr-TR" err="1">
              <a:latin typeface="Aptos"/>
            </a:endParaRPr>
          </a:p>
          <a:p>
            <a:r>
              <a:rPr lang="tr-TR" dirty="0">
                <a:latin typeface="Aptos"/>
                <a:cs typeface="Arial"/>
              </a:rPr>
              <a:t>Set-</a:t>
            </a:r>
            <a:r>
              <a:rPr lang="tr-TR" dirty="0" err="1">
                <a:latin typeface="Aptos"/>
                <a:cs typeface="Arial"/>
              </a:rPr>
              <a:t>based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comparison</a:t>
            </a:r>
            <a:r>
              <a:rPr lang="tr-TR" dirty="0">
                <a:latin typeface="Aptos"/>
                <a:cs typeface="Arial"/>
              </a:rPr>
              <a:t> of </a:t>
            </a:r>
            <a:r>
              <a:rPr lang="tr-TR" dirty="0" err="1">
                <a:latin typeface="Aptos"/>
                <a:cs typeface="Arial"/>
              </a:rPr>
              <a:t>normalized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descriptor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tokens</a:t>
            </a:r>
            <a:endParaRPr lang="tr-TR" dirty="0" err="1"/>
          </a:p>
          <a:p>
            <a:r>
              <a:rPr lang="tr-TR" dirty="0" err="1">
                <a:latin typeface="Aptos"/>
                <a:cs typeface="Arial"/>
              </a:rPr>
              <a:t>Matches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within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same</a:t>
            </a:r>
            <a:r>
              <a:rPr lang="tr-TR" dirty="0">
                <a:latin typeface="Aptos"/>
                <a:cs typeface="Arial"/>
              </a:rPr>
              <a:t> KGR </a:t>
            </a:r>
            <a:r>
              <a:rPr lang="tr-TR" dirty="0" err="1">
                <a:latin typeface="Aptos"/>
                <a:cs typeface="Arial"/>
              </a:rPr>
              <a:t>only</a:t>
            </a:r>
            <a:endParaRPr lang="tr-TR" dirty="0" err="1"/>
          </a:p>
          <a:p>
            <a:r>
              <a:rPr lang="tr-TR" dirty="0" err="1">
                <a:latin typeface="Aptos"/>
                <a:cs typeface="Arial"/>
              </a:rPr>
              <a:t>Fast</a:t>
            </a:r>
            <a:r>
              <a:rPr lang="tr-TR" dirty="0">
                <a:latin typeface="Aptos"/>
                <a:cs typeface="Arial"/>
              </a:rPr>
              <a:t>, </a:t>
            </a:r>
            <a:r>
              <a:rPr lang="tr-TR" dirty="0" err="1">
                <a:latin typeface="Aptos"/>
                <a:cs typeface="Arial"/>
              </a:rPr>
              <a:t>deterministic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results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exact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keyword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matches</a:t>
            </a:r>
            <a:endParaRPr lang="tr-TR" dirty="0" err="1"/>
          </a:p>
          <a:p>
            <a:r>
              <a:rPr lang="en-US" dirty="0"/>
              <a:t>Low performance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53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2C7F4-EBB9-7999-E035-F3E7B632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7105D8-29FB-1A6C-5120-EEDB2E45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ptos Display"/>
                <a:cs typeface="Arial"/>
              </a:rPr>
              <a:t>Multi-</a:t>
            </a:r>
            <a:r>
              <a:rPr lang="tr-TR" dirty="0" err="1">
                <a:latin typeface="Aptos Display"/>
                <a:cs typeface="Arial"/>
              </a:rPr>
              <a:t>Algorithm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Matching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System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3A371A-437C-F5D1-1049-5DCA96E9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054"/>
            <a:ext cx="10757504" cy="442390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tr-TR" b="1" dirty="0">
                <a:latin typeface="Aptos"/>
                <a:cs typeface="Arial"/>
              </a:rPr>
              <a:t> </a:t>
            </a:r>
            <a:r>
              <a:rPr lang="tr-TR" b="1" dirty="0" err="1">
                <a:latin typeface="Aptos"/>
                <a:cs typeface="Arial"/>
              </a:rPr>
              <a:t>Algorithm</a:t>
            </a:r>
            <a:r>
              <a:rPr lang="tr-TR" b="1" dirty="0">
                <a:latin typeface="Aptos"/>
                <a:cs typeface="Arial"/>
              </a:rPr>
              <a:t> 2</a:t>
            </a:r>
            <a:r>
              <a:rPr lang="tr-TR" dirty="0">
                <a:latin typeface="Aptos"/>
                <a:cs typeface="Arial"/>
              </a:rPr>
              <a:t>: </a:t>
            </a:r>
            <a:r>
              <a:rPr lang="tr-TR" dirty="0" err="1">
                <a:latin typeface="Aptos"/>
                <a:cs typeface="Arial"/>
              </a:rPr>
              <a:t>Enhanced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Fuzzy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Matching</a:t>
            </a:r>
            <a:endParaRPr lang="tr-TR" dirty="0" err="1">
              <a:latin typeface="Aptos"/>
            </a:endParaRPr>
          </a:p>
          <a:p>
            <a:r>
              <a:rPr lang="en-US" dirty="0"/>
              <a:t> Synonym Dictionary: Maps variants (</a:t>
            </a:r>
            <a:r>
              <a:rPr lang="en-US" dirty="0" err="1"/>
              <a:t>rolltor→rolltore</a:t>
            </a:r>
            <a:r>
              <a:rPr lang="en-US" dirty="0"/>
              <a:t>, </a:t>
            </a:r>
            <a:r>
              <a:rPr lang="en-US" dirty="0" err="1"/>
              <a:t>elektrisch→kraftbetrieben</a:t>
            </a:r>
            <a:r>
              <a:rPr lang="en-US" dirty="0"/>
              <a:t>)</a:t>
            </a:r>
            <a:endParaRPr lang="tr-TR" dirty="0" err="1"/>
          </a:p>
          <a:p>
            <a:r>
              <a:rPr lang="en-US" dirty="0">
                <a:latin typeface="Aptos"/>
                <a:cs typeface="Arial"/>
              </a:rPr>
              <a:t> German Text Normalization: Handles umlauts (</a:t>
            </a:r>
            <a:r>
              <a:rPr lang="en-US" dirty="0" err="1">
                <a:latin typeface="Aptos"/>
                <a:cs typeface="Arial"/>
              </a:rPr>
              <a:t>ä→ae</a:t>
            </a:r>
            <a:r>
              <a:rPr lang="en-US" dirty="0">
                <a:latin typeface="Aptos"/>
                <a:cs typeface="Arial"/>
              </a:rPr>
              <a:t>, </a:t>
            </a:r>
            <a:r>
              <a:rPr lang="en-US" dirty="0" err="1">
                <a:latin typeface="Aptos"/>
                <a:cs typeface="Arial"/>
              </a:rPr>
              <a:t>ö→oe</a:t>
            </a:r>
            <a:r>
              <a:rPr lang="en-US" dirty="0">
                <a:latin typeface="Aptos"/>
                <a:cs typeface="Arial"/>
              </a:rPr>
              <a:t>, </a:t>
            </a:r>
            <a:r>
              <a:rPr lang="en-US" dirty="0" err="1">
                <a:latin typeface="Aptos"/>
                <a:cs typeface="Arial"/>
              </a:rPr>
              <a:t>ü→ue</a:t>
            </a:r>
            <a:r>
              <a:rPr lang="en-US" dirty="0">
                <a:latin typeface="Aptos"/>
                <a:cs typeface="Arial"/>
              </a:rPr>
              <a:t>)</a:t>
            </a:r>
            <a:endParaRPr lang="tr-TR" dirty="0"/>
          </a:p>
          <a:p>
            <a:r>
              <a:rPr lang="en-US" dirty="0">
                <a:latin typeface="Aptos"/>
                <a:cs typeface="Arial"/>
              </a:rPr>
              <a:t> Numeric Pattern Extraction: Identifies measurements, ranges, and technical specifications</a:t>
            </a:r>
            <a:endParaRPr lang="tr-TR" dirty="0"/>
          </a:p>
          <a:p>
            <a:r>
              <a:rPr lang="en-US" dirty="0">
                <a:latin typeface="Aptos"/>
                <a:cs typeface="Arial"/>
              </a:rPr>
              <a:t> Fuzzy String Matching: Uses </a:t>
            </a:r>
            <a:r>
              <a:rPr lang="en-US" dirty="0" err="1">
                <a:latin typeface="Aptos"/>
                <a:cs typeface="Arial"/>
              </a:rPr>
              <a:t>RapidFuzz</a:t>
            </a:r>
            <a:r>
              <a:rPr lang="en-US" dirty="0">
                <a:latin typeface="Aptos"/>
                <a:cs typeface="Arial"/>
              </a:rPr>
              <a:t> for approximate text matching</a:t>
            </a:r>
            <a:endParaRPr lang="tr-TR" dirty="0"/>
          </a:p>
          <a:p>
            <a:r>
              <a:rPr lang="en-US" dirty="0">
                <a:latin typeface="Aptos"/>
                <a:cs typeface="Arial"/>
              </a:rPr>
              <a:t> Bonus Scoring: Additional points for "</a:t>
            </a:r>
            <a:r>
              <a:rPr lang="en-US" dirty="0" err="1">
                <a:latin typeface="Aptos"/>
                <a:cs typeface="Arial"/>
              </a:rPr>
              <a:t>Anlagenausprägung</a:t>
            </a:r>
            <a:r>
              <a:rPr lang="en-US" dirty="0">
                <a:latin typeface="Aptos"/>
                <a:cs typeface="Arial"/>
              </a:rPr>
              <a:t>" field matches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!! Scoring Formula: max(</a:t>
            </a:r>
            <a:r>
              <a:rPr lang="en-US" dirty="0" err="1"/>
              <a:t>jaccard</a:t>
            </a:r>
            <a:r>
              <a:rPr lang="en-US" dirty="0"/>
              <a:t>, fuzzy) + </a:t>
            </a:r>
            <a:r>
              <a:rPr lang="en-US" dirty="0" err="1"/>
              <a:t>numeric_bonus</a:t>
            </a:r>
            <a:r>
              <a:rPr lang="en-US" dirty="0"/>
              <a:t> + </a:t>
            </a:r>
            <a:r>
              <a:rPr lang="en-US" dirty="0" err="1"/>
              <a:t>system_type_bonus</a:t>
            </a: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1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53FB1-4342-1060-B796-A579F614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216956-1132-431F-5961-216C3A4C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Aptos Display"/>
                <a:cs typeface="Arial"/>
              </a:rPr>
              <a:t>Multi-</a:t>
            </a:r>
            <a:r>
              <a:rPr lang="tr-TR" dirty="0" err="1">
                <a:latin typeface="Aptos Display"/>
                <a:cs typeface="Arial"/>
              </a:rPr>
              <a:t>Algorithm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Matching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System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C1D9C4-4388-4E39-B2AC-4D76FA940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tr-TR" b="1" dirty="0" err="1">
                <a:latin typeface="Aptos"/>
                <a:cs typeface="Arial"/>
              </a:rPr>
              <a:t>Algorithm</a:t>
            </a:r>
            <a:r>
              <a:rPr lang="tr-TR" b="1" dirty="0">
                <a:latin typeface="Aptos"/>
                <a:cs typeface="Arial"/>
              </a:rPr>
              <a:t> 3</a:t>
            </a:r>
            <a:r>
              <a:rPr lang="tr-TR" dirty="0">
                <a:latin typeface="Aptos"/>
                <a:cs typeface="Arial"/>
              </a:rPr>
              <a:t>: </a:t>
            </a:r>
            <a:r>
              <a:rPr lang="tr-TR" dirty="0" err="1">
                <a:latin typeface="Aptos"/>
                <a:cs typeface="Arial"/>
              </a:rPr>
              <a:t>Semantic</a:t>
            </a:r>
            <a:r>
              <a:rPr lang="tr-TR" dirty="0"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Matching</a:t>
            </a:r>
            <a:r>
              <a:rPr lang="tr-TR" dirty="0">
                <a:cs typeface="Arial"/>
              </a:rPr>
              <a:t> (SBERT)</a:t>
            </a:r>
            <a:endParaRPr lang="tr-TR" dirty="0" err="1">
              <a:cs typeface="Arial"/>
            </a:endParaRPr>
          </a:p>
          <a:p>
            <a:pPr>
              <a:lnSpc>
                <a:spcPct val="80000"/>
              </a:lnSpc>
            </a:pPr>
            <a:r>
              <a:rPr lang="tr-TR" dirty="0">
                <a:latin typeface="Aptos"/>
                <a:cs typeface="Arial"/>
              </a:rPr>
              <a:t>Model: distiluse-base-multilingual-cased-v2 (</a:t>
            </a:r>
            <a:r>
              <a:rPr lang="tr-TR" dirty="0" err="1">
                <a:latin typeface="Aptos"/>
                <a:cs typeface="Arial"/>
              </a:rPr>
              <a:t>German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language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support</a:t>
            </a:r>
            <a:r>
              <a:rPr lang="tr-TR" dirty="0">
                <a:latin typeface="Aptos"/>
                <a:cs typeface="Arial"/>
              </a:rPr>
              <a:t>)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tr-TR" dirty="0" err="1">
                <a:latin typeface="Aptos"/>
                <a:cs typeface="Arial"/>
              </a:rPr>
              <a:t>Approach</a:t>
            </a:r>
            <a:r>
              <a:rPr lang="tr-TR" dirty="0">
                <a:latin typeface="Aptos"/>
                <a:cs typeface="Arial"/>
              </a:rPr>
              <a:t>: </a:t>
            </a:r>
            <a:r>
              <a:rPr lang="tr-TR" dirty="0" err="1">
                <a:latin typeface="Aptos"/>
                <a:cs typeface="Arial"/>
              </a:rPr>
              <a:t>Neural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embedding-based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similarity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using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sentence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transformers</a:t>
            </a:r>
            <a:endParaRPr lang="tr-TR" dirty="0" err="1"/>
          </a:p>
          <a:p>
            <a:pPr>
              <a:lnSpc>
                <a:spcPct val="80000"/>
              </a:lnSpc>
            </a:pPr>
            <a:r>
              <a:rPr lang="tr-TR" dirty="0">
                <a:latin typeface="Aptos"/>
                <a:cs typeface="Arial"/>
              </a:rPr>
              <a:t>Advantage: </a:t>
            </a:r>
            <a:r>
              <a:rPr lang="tr-TR" dirty="0" err="1">
                <a:latin typeface="Aptos"/>
                <a:cs typeface="Arial"/>
              </a:rPr>
              <a:t>Captures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semantic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meaning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beyond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exact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keyword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matching</a:t>
            </a:r>
            <a:endParaRPr lang="tr-TR" dirty="0" err="1"/>
          </a:p>
          <a:p>
            <a:pPr>
              <a:lnSpc>
                <a:spcPct val="80000"/>
              </a:lnSpc>
            </a:pPr>
            <a:r>
              <a:rPr lang="tr-TR" dirty="0" err="1">
                <a:latin typeface="Aptos"/>
                <a:cs typeface="Arial"/>
              </a:rPr>
              <a:t>Scope</a:t>
            </a:r>
            <a:r>
              <a:rPr lang="tr-TR" dirty="0">
                <a:latin typeface="Aptos"/>
                <a:cs typeface="Arial"/>
              </a:rPr>
              <a:t>: Global </a:t>
            </a:r>
            <a:r>
              <a:rPr lang="tr-TR" dirty="0" err="1">
                <a:latin typeface="Aptos"/>
                <a:cs typeface="Arial"/>
              </a:rPr>
              <a:t>matching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across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entire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catalog</a:t>
            </a:r>
            <a:r>
              <a:rPr lang="tr-TR" dirty="0">
                <a:latin typeface="Aptos"/>
                <a:cs typeface="Arial"/>
              </a:rPr>
              <a:t> (not KGR-</a:t>
            </a:r>
            <a:r>
              <a:rPr lang="tr-TR" dirty="0" err="1">
                <a:latin typeface="Aptos"/>
                <a:cs typeface="Arial"/>
              </a:rPr>
              <a:t>restricted</a:t>
            </a:r>
            <a:r>
              <a:rPr lang="tr-TR" dirty="0">
                <a:latin typeface="Aptos"/>
                <a:cs typeface="Arial"/>
              </a:rPr>
              <a:t>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6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208B0-F032-72F1-AA0F-3A0CF51E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0A98C95-8035-0F75-1596-06C9F16C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>
                <a:latin typeface="Aptos Display"/>
                <a:cs typeface="Arial"/>
              </a:rPr>
              <a:t>Intelligent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Result</a:t>
            </a:r>
            <a:r>
              <a:rPr lang="tr-TR" dirty="0">
                <a:latin typeface="Aptos Display"/>
                <a:cs typeface="Arial"/>
              </a:rPr>
              <a:t> </a:t>
            </a:r>
            <a:r>
              <a:rPr lang="tr-TR" dirty="0" err="1">
                <a:latin typeface="Aptos Display"/>
                <a:cs typeface="Arial"/>
              </a:rPr>
              <a:t>Selection</a:t>
            </a:r>
            <a:endParaRPr lang="tr-TR" dirty="0" err="1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EDBE0-A8ED-5C02-981B-3E78F9B05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Aptos"/>
                <a:cs typeface="Arial"/>
              </a:rPr>
              <a:t>Hybrid Decision Logic:</a:t>
            </a:r>
            <a:endParaRPr lang="tr-TR" dirty="0"/>
          </a:p>
          <a:p>
            <a:pPr>
              <a:lnSpc>
                <a:spcPct val="80000"/>
              </a:lnSpc>
            </a:pPr>
            <a:endParaRPr lang="en-US" dirty="0">
              <a:latin typeface="Aptos"/>
              <a:cs typeface="Arial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Aptos"/>
                <a:cs typeface="Arial"/>
              </a:rPr>
              <a:t>Primary Rule: Use SBERT result if KGR matches customer's extracted cost group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en-US" dirty="0">
                <a:latin typeface="Aptos"/>
                <a:cs typeface="Arial"/>
              </a:rPr>
              <a:t>Fallback Rule: Use enhanced fuzzy matching result if KGR mismatch detected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en-US" dirty="0">
                <a:latin typeface="Aptos"/>
                <a:cs typeface="Arial"/>
              </a:rPr>
              <a:t>Rationale: Balances semantic accuracy with structural consistency</a:t>
            </a:r>
            <a:endParaRPr lang="tr-TR" dirty="0"/>
          </a:p>
          <a:p>
            <a:pPr>
              <a:lnSpc>
                <a:spcPct val="80000"/>
              </a:lnSpc>
            </a:pPr>
            <a:r>
              <a:rPr lang="en-US" dirty="0"/>
              <a:t>Saved every different result at a different column as a checkpoint for potential discussion with seniors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68F9BA-63C2-ABFD-6831-FE38E1A1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For</a:t>
            </a:r>
            <a:r>
              <a:rPr lang="tr-TR" dirty="0"/>
              <a:t> No </a:t>
            </a:r>
            <a:r>
              <a:rPr lang="tr-TR" dirty="0" err="1"/>
              <a:t>Cost</a:t>
            </a:r>
            <a:r>
              <a:rPr lang="tr-TR" dirty="0"/>
              <a:t> </a:t>
            </a:r>
            <a:r>
              <a:rPr lang="tr-TR" dirty="0" err="1"/>
              <a:t>Group</a:t>
            </a:r>
            <a:r>
              <a:rPr lang="tr-TR" dirty="0"/>
              <a:t> Information Data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6F8AE5-2F52-5064-3DE9-C4648E81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AI-Powered KGR Inference:</a:t>
            </a:r>
            <a:endParaRPr lang="tr-TR" dirty="0"/>
          </a:p>
          <a:p>
            <a:endParaRPr lang="en-US" dirty="0">
              <a:latin typeface="Aptos"/>
              <a:cs typeface="Arial"/>
            </a:endParaRPr>
          </a:p>
          <a:p>
            <a:r>
              <a:rPr lang="en-US" dirty="0">
                <a:latin typeface="Aptos"/>
                <a:cs typeface="Arial"/>
              </a:rPr>
              <a:t>SBERT Matching: Compares customer descriptions to standard KGR definitions</a:t>
            </a:r>
            <a:endParaRPr lang="tr-TR" dirty="0"/>
          </a:p>
          <a:p>
            <a:r>
              <a:rPr lang="en-US" dirty="0">
                <a:latin typeface="Aptos"/>
                <a:cs typeface="Arial"/>
              </a:rPr>
              <a:t>Automatic Assignment: Assigns most semantically similar KGR</a:t>
            </a:r>
            <a:endParaRPr lang="tr-TR" dirty="0"/>
          </a:p>
          <a:p>
            <a:r>
              <a:rPr lang="en-US" dirty="0">
                <a:latin typeface="Aptos"/>
                <a:cs typeface="Arial"/>
              </a:rPr>
              <a:t>Code Generation: Applies same systematic approach as invalid KGR items</a:t>
            </a:r>
            <a:endParaRPr lang="tr-TR" dirty="0"/>
          </a:p>
          <a:p>
            <a:r>
              <a:rPr lang="en-US" dirty="0"/>
              <a:t>Normally company/internet catalogue would be way bigger and this would be safer. </a:t>
            </a:r>
            <a:br>
              <a:rPr lang="en-US" dirty="0"/>
            </a:b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D8A202E-6CC7-CD76-9A0B-0AD0B0C82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</a:rPr>
              <a:t>Comments</a:t>
            </a:r>
            <a:r>
              <a:rPr lang="tr-TR" dirty="0">
                <a:solidFill>
                  <a:srgbClr val="FFFFFF"/>
                </a:solidFill>
              </a:rPr>
              <a:t> &amp; </a:t>
            </a:r>
            <a:r>
              <a:rPr lang="tr-TR" dirty="0" err="1">
                <a:solidFill>
                  <a:srgbClr val="FFFFFF"/>
                </a:solidFill>
              </a:rPr>
              <a:t>Future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D1817F4-29F2-6BFD-7391-30D8EB86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tr-TR" dirty="0" err="1">
                <a:latin typeface="Aptos"/>
                <a:cs typeface="Arial"/>
              </a:rPr>
              <a:t>Use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upgraded</a:t>
            </a:r>
            <a:r>
              <a:rPr lang="tr-TR" dirty="0">
                <a:latin typeface="Aptos"/>
                <a:cs typeface="Arial"/>
              </a:rPr>
              <a:t> Google </a:t>
            </a:r>
            <a:r>
              <a:rPr lang="tr-TR" dirty="0" err="1">
                <a:latin typeface="Aptos"/>
                <a:cs typeface="Arial"/>
              </a:rPr>
              <a:t>Colab's</a:t>
            </a:r>
            <a:r>
              <a:rPr lang="tr-TR" dirty="0">
                <a:latin typeface="Aptos"/>
                <a:cs typeface="Arial"/>
              </a:rPr>
              <a:t> T4 GPU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faster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training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and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bigger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memory</a:t>
            </a:r>
            <a:r>
              <a:rPr lang="tr-TR" dirty="0">
                <a:latin typeface="Aptos"/>
                <a:cs typeface="Arial"/>
              </a:rPr>
              <a:t> ( </a:t>
            </a:r>
            <a:r>
              <a:rPr lang="tr-TR" dirty="0" err="1">
                <a:latin typeface="Aptos"/>
                <a:cs typeface="Arial"/>
              </a:rPr>
              <a:t>better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models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AI .)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ptos"/>
                <a:cs typeface="Arial"/>
              </a:rPr>
              <a:t>Use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comprehensive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catalogue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grouped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titles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rather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than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inference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the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first</a:t>
            </a:r>
            <a:r>
              <a:rPr lang="tr-TR" dirty="0">
                <a:latin typeface="Aptos"/>
                <a:cs typeface="Arial"/>
              </a:rPr>
              <a:t> 3 </a:t>
            </a:r>
            <a:r>
              <a:rPr lang="tr-TR" dirty="0" err="1">
                <a:latin typeface="Aptos"/>
                <a:cs typeface="Arial"/>
              </a:rPr>
              <a:t>digits</a:t>
            </a:r>
            <a:r>
              <a:rPr lang="tr-TR" dirty="0">
                <a:latin typeface="Aptos"/>
                <a:cs typeface="Arial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tr-TR" dirty="0" err="1">
                <a:latin typeface="Aptos"/>
                <a:cs typeface="Arial"/>
              </a:rPr>
              <a:t>Create</a:t>
            </a:r>
            <a:r>
              <a:rPr lang="tr-TR" dirty="0">
                <a:latin typeface="Aptos"/>
                <a:cs typeface="Arial"/>
              </a:rPr>
              <a:t> a </a:t>
            </a:r>
            <a:r>
              <a:rPr lang="tr-TR" dirty="0" err="1">
                <a:latin typeface="Aptos"/>
                <a:cs typeface="Arial"/>
              </a:rPr>
              <a:t>synonym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list</a:t>
            </a:r>
            <a:r>
              <a:rPr lang="tr-TR" dirty="0">
                <a:latin typeface="Aptos"/>
                <a:cs typeface="Arial"/>
              </a:rPr>
              <a:t>/</a:t>
            </a:r>
            <a:r>
              <a:rPr lang="tr-TR" dirty="0" err="1">
                <a:latin typeface="Aptos"/>
                <a:cs typeface="Arial"/>
              </a:rPr>
              <a:t>excel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most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used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keywords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that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are</a:t>
            </a:r>
            <a:r>
              <a:rPr lang="tr-TR" dirty="0">
                <a:latin typeface="Aptos"/>
                <a:cs typeface="Arial"/>
              </a:rPr>
              <a:t> domain-</a:t>
            </a:r>
            <a:r>
              <a:rPr lang="tr-TR" dirty="0" err="1">
                <a:latin typeface="Aptos"/>
                <a:cs typeface="Arial"/>
              </a:rPr>
              <a:t>specific</a:t>
            </a:r>
            <a:r>
              <a:rPr lang="tr-TR" dirty="0">
                <a:latin typeface="Aptos"/>
                <a:cs typeface="Arial"/>
              </a:rPr>
              <a:t>, </a:t>
            </a:r>
            <a:r>
              <a:rPr lang="tr-TR" dirty="0" err="1">
                <a:latin typeface="Aptos"/>
                <a:cs typeface="Arial"/>
              </a:rPr>
              <a:t>so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that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similarity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score</a:t>
            </a:r>
            <a:r>
              <a:rPr lang="tr-TR" dirty="0">
                <a:latin typeface="Aptos"/>
                <a:cs typeface="Arial"/>
              </a:rPr>
              <a:t> has </a:t>
            </a:r>
            <a:r>
              <a:rPr lang="tr-TR" dirty="0" err="1">
                <a:latin typeface="Aptos"/>
                <a:cs typeface="Arial"/>
              </a:rPr>
              <a:t>room</a:t>
            </a:r>
            <a:r>
              <a:rPr lang="tr-TR" dirty="0">
                <a:latin typeface="Aptos"/>
                <a:cs typeface="Arial"/>
              </a:rPr>
              <a:t> </a:t>
            </a:r>
            <a:r>
              <a:rPr lang="tr-TR" dirty="0" err="1">
                <a:latin typeface="Aptos"/>
                <a:cs typeface="Arial"/>
              </a:rPr>
              <a:t>to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improve</a:t>
            </a:r>
            <a:r>
              <a:rPr lang="tr-TR" dirty="0">
                <a:latin typeface="Aptos"/>
                <a:cs typeface="Arial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tr-TR" dirty="0">
                <a:latin typeface="Aptos"/>
                <a:cs typeface="Arial"/>
              </a:rPr>
              <a:t>Train an LLM </a:t>
            </a:r>
            <a:r>
              <a:rPr lang="tr-TR" dirty="0" err="1">
                <a:latin typeface="Aptos"/>
                <a:cs typeface="Arial"/>
              </a:rPr>
              <a:t>where</a:t>
            </a:r>
            <a:r>
              <a:rPr lang="tr-TR" dirty="0">
                <a:latin typeface="Aptos"/>
                <a:cs typeface="Arial"/>
              </a:rPr>
              <a:t> main </a:t>
            </a:r>
            <a:r>
              <a:rPr lang="tr-TR" dirty="0" err="1">
                <a:latin typeface="Aptos"/>
                <a:cs typeface="Arial"/>
              </a:rPr>
              <a:t>dataset</a:t>
            </a:r>
            <a:r>
              <a:rPr lang="tr-TR" dirty="0">
                <a:latin typeface="Aptos"/>
                <a:cs typeface="Arial"/>
              </a:rPr>
              <a:t> is </a:t>
            </a:r>
            <a:r>
              <a:rPr lang="tr-TR" dirty="0" err="1">
                <a:latin typeface="Aptos"/>
                <a:cs typeface="Arial"/>
              </a:rPr>
              <a:t>german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for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processing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whole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excel</a:t>
            </a:r>
            <a:r>
              <a:rPr lang="tr-TR" dirty="0">
                <a:latin typeface="Aptos"/>
                <a:cs typeface="Arial"/>
              </a:rPr>
              <a:t> in an </a:t>
            </a:r>
            <a:r>
              <a:rPr lang="tr-TR" dirty="0" err="1">
                <a:latin typeface="Aptos"/>
                <a:cs typeface="Arial"/>
              </a:rPr>
              <a:t>automated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manner</a:t>
            </a:r>
            <a:endParaRPr lang="tr-TR">
              <a:latin typeface="Aptos"/>
              <a:cs typeface="Arial"/>
            </a:endParaRPr>
          </a:p>
          <a:p>
            <a:pPr>
              <a:lnSpc>
                <a:spcPct val="100000"/>
              </a:lnSpc>
            </a:pPr>
            <a:r>
              <a:rPr lang="tr-TR" dirty="0" err="1">
                <a:latin typeface="Aptos"/>
                <a:cs typeface="Arial"/>
              </a:rPr>
              <a:t>Get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Senior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Input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and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Make</a:t>
            </a:r>
            <a:r>
              <a:rPr lang="tr-TR" dirty="0">
                <a:latin typeface="Aptos"/>
                <a:cs typeface="Arial"/>
              </a:rPr>
              <a:t> Sure </a:t>
            </a:r>
            <a:r>
              <a:rPr lang="tr-TR" dirty="0" err="1">
                <a:latin typeface="Aptos"/>
                <a:cs typeface="Arial"/>
              </a:rPr>
              <a:t>you</a:t>
            </a:r>
            <a:r>
              <a:rPr lang="tr-TR" dirty="0">
                <a:latin typeface="Aptos"/>
                <a:cs typeface="Arial"/>
              </a:rPr>
              <a:t> </a:t>
            </a:r>
            <a:r>
              <a:rPr lang="tr-TR" dirty="0" err="1">
                <a:latin typeface="Aptos"/>
                <a:cs typeface="Arial"/>
              </a:rPr>
              <a:t>are</a:t>
            </a:r>
            <a:r>
              <a:rPr lang="tr-TR" dirty="0">
                <a:latin typeface="Aptos"/>
                <a:cs typeface="Arial"/>
              </a:rPr>
              <a:t> on </a:t>
            </a:r>
            <a:r>
              <a:rPr lang="tr-TR" dirty="0" err="1">
                <a:latin typeface="Aptos"/>
                <a:cs typeface="Arial"/>
              </a:rPr>
              <a:t>the</a:t>
            </a:r>
            <a:r>
              <a:rPr lang="tr-TR" dirty="0">
                <a:latin typeface="Aptos"/>
                <a:cs typeface="Arial"/>
              </a:rPr>
              <a:t> Right </a:t>
            </a:r>
            <a:r>
              <a:rPr lang="tr-TR" dirty="0" err="1">
                <a:latin typeface="Aptos"/>
                <a:cs typeface="Arial"/>
              </a:rPr>
              <a:t>Path</a:t>
            </a:r>
            <a:r>
              <a:rPr lang="tr-TR" dirty="0">
                <a:latin typeface="Aptos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70274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D45EE4-C4F0-4F72-B1C6-39F596D13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459BAD-4279-4A9D-B0C5-662C5F5ED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203463" y="-2060461"/>
            <a:ext cx="5649003" cy="10651671"/>
          </a:xfrm>
          <a:custGeom>
            <a:avLst/>
            <a:gdLst>
              <a:gd name="connsiteX0" fmla="*/ 0 w 5649003"/>
              <a:gd name="connsiteY0" fmla="*/ 5325836 h 10651671"/>
              <a:gd name="connsiteX1" fmla="*/ 2824502 w 5649003"/>
              <a:gd name="connsiteY1" fmla="*/ 0 h 10651671"/>
              <a:gd name="connsiteX2" fmla="*/ 5649004 w 5649003"/>
              <a:gd name="connsiteY2" fmla="*/ 5325836 h 10651671"/>
              <a:gd name="connsiteX3" fmla="*/ 2824502 w 5649003"/>
              <a:gd name="connsiteY3" fmla="*/ 10651672 h 10651671"/>
              <a:gd name="connsiteX4" fmla="*/ 0 w 5649003"/>
              <a:gd name="connsiteY4" fmla="*/ 5325836 h 1065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9003" h="10651671" fill="none" extrusionOk="0">
                <a:moveTo>
                  <a:pt x="0" y="5325836"/>
                </a:moveTo>
                <a:cubicBezTo>
                  <a:pt x="186946" y="2320485"/>
                  <a:pt x="1438121" y="-52385"/>
                  <a:pt x="2824502" y="0"/>
                </a:cubicBezTo>
                <a:cubicBezTo>
                  <a:pt x="4703838" y="-43168"/>
                  <a:pt x="5583840" y="2369660"/>
                  <a:pt x="5649004" y="5325836"/>
                </a:cubicBezTo>
                <a:cubicBezTo>
                  <a:pt x="5518761" y="8289338"/>
                  <a:pt x="4285196" y="10894014"/>
                  <a:pt x="2824502" y="10651672"/>
                </a:cubicBezTo>
                <a:cubicBezTo>
                  <a:pt x="1536945" y="11016699"/>
                  <a:pt x="142947" y="8418643"/>
                  <a:pt x="0" y="5325836"/>
                </a:cubicBezTo>
                <a:close/>
              </a:path>
              <a:path w="5649003" h="10651671" stroke="0" extrusionOk="0">
                <a:moveTo>
                  <a:pt x="0" y="5325836"/>
                </a:moveTo>
                <a:cubicBezTo>
                  <a:pt x="-54350" y="2332108"/>
                  <a:pt x="1351726" y="167869"/>
                  <a:pt x="2824502" y="0"/>
                </a:cubicBezTo>
                <a:cubicBezTo>
                  <a:pt x="4182679" y="-143942"/>
                  <a:pt x="5672665" y="2549517"/>
                  <a:pt x="5649004" y="5325836"/>
                </a:cubicBezTo>
                <a:cubicBezTo>
                  <a:pt x="5518596" y="8280244"/>
                  <a:pt x="4081190" y="10622204"/>
                  <a:pt x="2824502" y="10651672"/>
                </a:cubicBezTo>
                <a:cubicBezTo>
                  <a:pt x="1216708" y="10537144"/>
                  <a:pt x="-100850" y="8264979"/>
                  <a:pt x="0" y="5325836"/>
                </a:cubicBezTo>
                <a:close/>
              </a:path>
            </a:pathLst>
          </a:custGeom>
          <a:solidFill>
            <a:schemeClr val="accent2"/>
          </a:solidFill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63743190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919A968-8005-F735-8451-D44B92AD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544" y="1911096"/>
            <a:ext cx="8055864" cy="20766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time!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343DA2-7C4D-DFB0-1FA2-933DDE552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832" y="4353507"/>
            <a:ext cx="5733288" cy="93268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 would love to get a feedback no matter the outcome.</a:t>
            </a:r>
            <a:b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b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</a:b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aytekin.yenilmez@gmail.com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0953BC39-9D68-40BE-BF3C-5C4EB782A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5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7EB26E7-7CDB-AD94-EF5E-18428293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tr-TR" sz="5400"/>
              <a:t>Agenda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88200C-2354-7A39-4D84-008E6EC49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200" err="1"/>
              <a:t>What</a:t>
            </a:r>
            <a:r>
              <a:rPr lang="tr-TR" sz="2200" dirty="0"/>
              <a:t> has </a:t>
            </a:r>
            <a:r>
              <a:rPr lang="tr-TR" sz="2200" err="1"/>
              <a:t>been</a:t>
            </a:r>
            <a:r>
              <a:rPr lang="tr-TR" sz="2200" dirty="0"/>
              <a:t> done </a:t>
            </a:r>
            <a:r>
              <a:rPr lang="tr-TR" sz="2200" err="1"/>
              <a:t>for</a:t>
            </a:r>
            <a:r>
              <a:rPr lang="tr-TR" sz="2200" dirty="0"/>
              <a:t> </a:t>
            </a:r>
            <a:r>
              <a:rPr lang="tr-TR" sz="2200" err="1"/>
              <a:t>Completeness</a:t>
            </a:r>
            <a:r>
              <a:rPr lang="tr-TR" sz="2200" dirty="0"/>
              <a:t> </a:t>
            </a:r>
            <a:r>
              <a:rPr lang="tr-TR" sz="2200" err="1"/>
              <a:t>Check</a:t>
            </a:r>
            <a:r>
              <a:rPr lang="tr-TR" sz="2200"/>
              <a:t> </a:t>
            </a:r>
            <a:r>
              <a:rPr lang="tr-TR" sz="2200" dirty="0"/>
              <a:t>?</a:t>
            </a:r>
          </a:p>
          <a:p>
            <a:r>
              <a:rPr lang="tr-TR" sz="2200" dirty="0" err="1"/>
              <a:t>Comments</a:t>
            </a:r>
            <a:r>
              <a:rPr lang="tr-TR" sz="2200" dirty="0"/>
              <a:t> on </a:t>
            </a:r>
            <a:r>
              <a:rPr lang="tr-TR" sz="2200" dirty="0" err="1"/>
              <a:t>Completeness</a:t>
            </a:r>
          </a:p>
          <a:p>
            <a:r>
              <a:rPr lang="tr-TR" sz="2200" dirty="0" err="1"/>
              <a:t>What</a:t>
            </a:r>
            <a:r>
              <a:rPr lang="tr-TR" sz="2200" dirty="0"/>
              <a:t> has </a:t>
            </a:r>
            <a:r>
              <a:rPr lang="tr-TR" sz="2200" dirty="0" err="1"/>
              <a:t>been</a:t>
            </a:r>
            <a:r>
              <a:rPr lang="tr-TR" sz="2200" dirty="0"/>
              <a:t> done </a:t>
            </a:r>
            <a:r>
              <a:rPr lang="tr-TR" sz="2200" dirty="0" err="1"/>
              <a:t>for</a:t>
            </a:r>
            <a:r>
              <a:rPr lang="tr-TR" sz="2200" dirty="0"/>
              <a:t> EP </a:t>
            </a:r>
            <a:r>
              <a:rPr lang="tr-TR" sz="2200" dirty="0" err="1"/>
              <a:t>Numbers</a:t>
            </a:r>
            <a:r>
              <a:rPr lang="tr-TR" sz="2200" dirty="0"/>
              <a:t> ?</a:t>
            </a:r>
          </a:p>
          <a:p>
            <a:r>
              <a:rPr lang="tr-TR" sz="2200" dirty="0" err="1"/>
              <a:t>Comments</a:t>
            </a:r>
            <a:r>
              <a:rPr lang="tr-TR" sz="2200" dirty="0"/>
              <a:t> on EP </a:t>
            </a:r>
            <a:r>
              <a:rPr lang="tr-TR" sz="2200" dirty="0" err="1"/>
              <a:t>Number</a:t>
            </a:r>
            <a:r>
              <a:rPr lang="tr-TR" sz="2200" dirty="0"/>
              <a:t> </a:t>
            </a:r>
            <a:r>
              <a:rPr lang="tr-TR" sz="2200" dirty="0" err="1"/>
              <a:t>Filling</a:t>
            </a:r>
          </a:p>
          <a:p>
            <a:r>
              <a:rPr lang="tr-TR" sz="2200" dirty="0" err="1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245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72D6D5B-BFE6-9B50-C96A-672B7927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47" y="561555"/>
            <a:ext cx="5060283" cy="5418621"/>
          </a:xfrm>
        </p:spPr>
        <p:txBody>
          <a:bodyPr>
            <a:normAutofit/>
          </a:bodyPr>
          <a:lstStyle/>
          <a:p>
            <a:r>
              <a:rPr lang="tr-TR" sz="5400" dirty="0" err="1"/>
              <a:t>What</a:t>
            </a:r>
            <a:r>
              <a:rPr lang="tr-TR" sz="5400" dirty="0"/>
              <a:t> has </a:t>
            </a:r>
            <a:r>
              <a:rPr lang="tr-TR" sz="5400" dirty="0" err="1"/>
              <a:t>been</a:t>
            </a:r>
            <a:r>
              <a:rPr lang="tr-TR" sz="5400" dirty="0"/>
              <a:t> done </a:t>
            </a:r>
            <a:r>
              <a:rPr lang="tr-TR" sz="5400" dirty="0" err="1"/>
              <a:t>for</a:t>
            </a:r>
            <a:r>
              <a:rPr lang="tr-TR" sz="5400" dirty="0"/>
              <a:t> </a:t>
            </a:r>
            <a:r>
              <a:rPr lang="tr-TR" sz="5400" dirty="0" err="1"/>
              <a:t>Completeness</a:t>
            </a:r>
            <a:r>
              <a:rPr lang="tr-TR" sz="5400" dirty="0"/>
              <a:t> </a:t>
            </a:r>
            <a:r>
              <a:rPr lang="tr-TR" sz="5400" dirty="0" err="1"/>
              <a:t>Check</a:t>
            </a:r>
            <a:r>
              <a:rPr lang="tr-TR" sz="5400" dirty="0"/>
              <a:t> ?</a:t>
            </a:r>
            <a:endParaRPr lang="tr-TR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C1384B-C7FC-8970-ACBD-C35F3C9B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9942" y="285996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lvl="1" indent="0">
              <a:buNone/>
            </a:pPr>
            <a:endParaRPr lang="tr-TR" sz="2200" dirty="0"/>
          </a:p>
          <a:p>
            <a:pPr lvl="1">
              <a:buFont typeface="Courier New" panose="020B0604020202020204" pitchFamily="34" charset="0"/>
              <a:buChar char="o"/>
            </a:pPr>
            <a:endParaRPr lang="tr-TR" sz="2200"/>
          </a:p>
          <a:p>
            <a:r>
              <a:rPr lang="tr-TR" sz="2200" dirty="0"/>
              <a:t> </a:t>
            </a:r>
            <a:r>
              <a:rPr lang="tr-TR" sz="2200" dirty="0" err="1"/>
              <a:t>Example</a:t>
            </a:r>
            <a:r>
              <a:rPr lang="tr-TR" sz="2200" dirty="0"/>
              <a:t> Object </a:t>
            </a:r>
            <a:r>
              <a:rPr lang="tr-TR" sz="2200" dirty="0" err="1"/>
              <a:t>Equipment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Customer</a:t>
            </a:r>
            <a:r>
              <a:rPr lang="tr-TR" sz="2200"/>
              <a:t> Data     </a:t>
            </a:r>
            <a:r>
              <a:rPr lang="tr-TR" sz="2200" dirty="0"/>
              <a:t>Equipment </a:t>
            </a:r>
            <a:r>
              <a:rPr lang="tr-TR" sz="2200" err="1"/>
              <a:t>Comparison</a:t>
            </a:r>
            <a:endParaRPr lang="tr-TR" sz="2200"/>
          </a:p>
          <a:p>
            <a:pPr marL="0" indent="0">
              <a:buNone/>
            </a:pPr>
            <a:endParaRPr lang="tr-TR" sz="2200" dirty="0"/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tr-TR" sz="2200" dirty="0"/>
              <a:t>Domain </a:t>
            </a:r>
            <a:r>
              <a:rPr lang="tr-TR" sz="2200" dirty="0" err="1"/>
              <a:t>Research</a:t>
            </a:r>
            <a:r>
              <a:rPr lang="tr-TR" sz="2200" dirty="0"/>
              <a:t> </a:t>
            </a:r>
            <a:r>
              <a:rPr lang="tr-TR" sz="2200" dirty="0" err="1"/>
              <a:t>and</a:t>
            </a:r>
            <a:r>
              <a:rPr lang="tr-TR" sz="2200" dirty="0"/>
              <a:t> </a:t>
            </a:r>
            <a:r>
              <a:rPr lang="tr-TR" sz="2200" dirty="0" err="1"/>
              <a:t>Implementation</a:t>
            </a:r>
            <a:endParaRPr lang="en-US" sz="2200" dirty="0" err="1"/>
          </a:p>
          <a:p>
            <a:pPr marL="285750" indent="-285750">
              <a:buFont typeface="Arial,Sans-Serif" panose="020B0604020202020204" pitchFamily="34" charset="0"/>
            </a:pP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29538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F16A18E-F548-27E6-BB20-A8CDB9C5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Comparison – Top 10 Equipments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C6CE0-7263-8AC7-20EA-82767D092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Must Have: Some kind of Smart Matching</a:t>
            </a:r>
          </a:p>
        </p:txBody>
      </p:sp>
      <p:pic>
        <p:nvPicPr>
          <p:cNvPr id="6" name="İçerik Yer Tutucusu 5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846CD10-8A8F-9FEB-3C7E-C9ABDF7338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6344" y="3062410"/>
            <a:ext cx="5468112" cy="2693044"/>
          </a:xfrm>
          <a:prstGeom prst="rect">
            <a:avLst/>
          </a:prstGeom>
        </p:spPr>
      </p:pic>
      <p:pic>
        <p:nvPicPr>
          <p:cNvPr id="5" name="İçerik Yer Tutucusu 4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17D13F6-CFDF-4CFA-4A39-B1F9C55AF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103421"/>
            <a:ext cx="5468112" cy="261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87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8B3089-3A75-B5AD-3A55-853D16D6E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Keywords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İçerik Yer Tutucusu 4" descr="metin, yazı tipi, ekran görüntüsü, el yazıs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05F07D8-E1E4-4139-3A9A-903DD4C7DE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0040" y="3040785"/>
            <a:ext cx="11548872" cy="277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67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FE368DA-7308-4E22-C5B2-EFF6906A8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endParaRPr lang="tr-TR" sz="3000"/>
          </a:p>
          <a:p>
            <a:r>
              <a:rPr lang="tr-TR" sz="3000"/>
              <a:t>Domain Research and Implementation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2D8DD96-2870-01A7-A506-9F05E272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700" dirty="0">
                <a:ea typeface="+mn-lt"/>
                <a:cs typeface="+mn-lt"/>
              </a:rPr>
              <a:t>DIN 276 – </a:t>
            </a:r>
            <a:r>
              <a:rPr lang="tr-TR" sz="1700">
                <a:ea typeface="+mn-lt"/>
                <a:cs typeface="+mn-lt"/>
              </a:rPr>
              <a:t>Cost</a:t>
            </a:r>
            <a:r>
              <a:rPr lang="tr-TR" sz="1700" dirty="0">
                <a:ea typeface="+mn-lt"/>
                <a:cs typeface="+mn-lt"/>
              </a:rPr>
              <a:t> </a:t>
            </a:r>
            <a:r>
              <a:rPr lang="tr-TR" sz="1700">
                <a:ea typeface="+mn-lt"/>
                <a:cs typeface="+mn-lt"/>
              </a:rPr>
              <a:t>Groups</a:t>
            </a:r>
            <a:r>
              <a:rPr lang="tr-TR" sz="1700" dirty="0">
                <a:ea typeface="+mn-lt"/>
                <a:cs typeface="+mn-lt"/>
              </a:rPr>
              <a:t> has </a:t>
            </a:r>
            <a:r>
              <a:rPr lang="tr-TR" sz="1700">
                <a:ea typeface="+mn-lt"/>
                <a:cs typeface="+mn-lt"/>
              </a:rPr>
              <a:t>been</a:t>
            </a:r>
            <a:r>
              <a:rPr lang="tr-TR" sz="1700" dirty="0">
                <a:ea typeface="+mn-lt"/>
                <a:cs typeface="+mn-lt"/>
              </a:rPr>
              <a:t> </a:t>
            </a:r>
            <a:r>
              <a:rPr lang="tr-TR" sz="1700">
                <a:ea typeface="+mn-lt"/>
                <a:cs typeface="+mn-lt"/>
              </a:rPr>
              <a:t>learned</a:t>
            </a:r>
            <a:endParaRPr lang="tr-TR" sz="1700" dirty="0">
              <a:ea typeface="+mn-lt"/>
              <a:cs typeface="+mn-lt"/>
            </a:endParaRPr>
          </a:p>
          <a:p>
            <a:pPr marL="0" indent="0"/>
            <a:r>
              <a:rPr lang="tr-TR" sz="1700" dirty="0"/>
              <a:t>    Main </a:t>
            </a:r>
            <a:r>
              <a:rPr lang="tr-TR" sz="1700"/>
              <a:t>building</a:t>
            </a:r>
            <a:r>
              <a:rPr lang="tr-TR" sz="1700" dirty="0"/>
              <a:t> </a:t>
            </a:r>
            <a:r>
              <a:rPr lang="tr-TR" sz="1700"/>
              <a:t>components</a:t>
            </a:r>
            <a:r>
              <a:rPr lang="tr-TR" sz="1700" dirty="0"/>
              <a:t>: 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sz="1700" dirty="0"/>
              <a:t>Construction </a:t>
            </a:r>
            <a:r>
              <a:rPr lang="tr-TR" sz="1700"/>
              <a:t>parts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sz="1700" dirty="0"/>
              <a:t>Technical </a:t>
            </a:r>
            <a:r>
              <a:rPr lang="tr-TR" sz="1700"/>
              <a:t>Parts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sz="1700"/>
              <a:t>External</a:t>
            </a:r>
            <a:r>
              <a:rPr lang="tr-TR" sz="1700" dirty="0"/>
              <a:t> </a:t>
            </a:r>
            <a:r>
              <a:rPr lang="tr-TR" sz="1700"/>
              <a:t>Facilities</a:t>
            </a:r>
            <a:r>
              <a:rPr lang="tr-TR" sz="1700" dirty="0"/>
              <a:t> 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sz="1700"/>
              <a:t>Equipment</a:t>
            </a:r>
            <a:r>
              <a:rPr lang="tr-TR" sz="1700" dirty="0"/>
              <a:t> </a:t>
            </a:r>
            <a:r>
              <a:rPr lang="tr-TR" sz="1700"/>
              <a:t>and</a:t>
            </a:r>
            <a:r>
              <a:rPr lang="tr-TR" sz="1700" dirty="0"/>
              <a:t> </a:t>
            </a:r>
            <a:r>
              <a:rPr lang="tr-TR" sz="1700"/>
              <a:t>Furnishings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endParaRPr lang="tr-TR" sz="1700"/>
          </a:p>
          <a:p>
            <a:pPr marL="457200" lvl="1" indent="0">
              <a:buNone/>
            </a:pPr>
            <a:r>
              <a:rPr lang="tr-TR" sz="1700"/>
              <a:t>Added</a:t>
            </a:r>
            <a:r>
              <a:rPr lang="tr-TR" sz="1700" dirty="0"/>
              <a:t> </a:t>
            </a:r>
            <a:r>
              <a:rPr lang="tr-TR" sz="1700"/>
              <a:t>some</a:t>
            </a:r>
            <a:r>
              <a:rPr lang="tr-TR" sz="1700" dirty="0"/>
              <a:t> </a:t>
            </a:r>
            <a:r>
              <a:rPr lang="tr-TR" sz="1700"/>
              <a:t>to</a:t>
            </a:r>
            <a:r>
              <a:rPr lang="tr-TR" sz="1700" dirty="0"/>
              <a:t> be </a:t>
            </a:r>
            <a:r>
              <a:rPr lang="tr-TR" sz="1700"/>
              <a:t>more</a:t>
            </a:r>
            <a:r>
              <a:rPr lang="tr-TR" sz="1700" dirty="0"/>
              <a:t> </a:t>
            </a:r>
            <a:r>
              <a:rPr lang="tr-TR" sz="1700"/>
              <a:t>conservative</a:t>
            </a:r>
            <a:r>
              <a:rPr lang="tr-TR" sz="1700" dirty="0"/>
              <a:t>: 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endParaRPr lang="tr-TR" sz="1700"/>
          </a:p>
          <a:p>
            <a:endParaRPr lang="tr-TR" sz="1700"/>
          </a:p>
        </p:txBody>
      </p:sp>
      <p:pic>
        <p:nvPicPr>
          <p:cNvPr id="8" name="Resim 7" descr="metin, ekran görüntüsü, sayı, numara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0FC3389-982F-61B2-6A05-D2463A237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54023"/>
            <a:ext cx="6903720" cy="434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7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95A62A-D580-5AE5-18DE-BDA9C6BA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Comments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FF3E57-412D-7EBA-E807-03383561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/>
            <a:r>
              <a:rPr lang="tr-TR" dirty="0"/>
              <a:t> </a:t>
            </a:r>
            <a:r>
              <a:rPr lang="tr-TR" dirty="0" err="1"/>
              <a:t>Consulting</a:t>
            </a:r>
            <a:r>
              <a:rPr lang="tr-TR" dirty="0"/>
              <a:t>: </a:t>
            </a:r>
            <a:endParaRPr lang="tr-TR" dirty="0" err="1"/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dirty="0"/>
              <a:t> Do not ask </a:t>
            </a:r>
            <a:r>
              <a:rPr lang="tr-TR" dirty="0" err="1"/>
              <a:t>useless</a:t>
            </a:r>
            <a:r>
              <a:rPr lang="tr-TR" dirty="0"/>
              <a:t> </a:t>
            </a:r>
            <a:r>
              <a:rPr lang="tr-TR" dirty="0" err="1"/>
              <a:t>questions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client</a:t>
            </a:r>
            <a:endParaRPr lang="tr-TR" dirty="0"/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dirty="0"/>
              <a:t> </a:t>
            </a:r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</a:t>
            </a:r>
            <a:r>
              <a:rPr lang="tr-TR" dirty="0" err="1"/>
              <a:t>must</a:t>
            </a:r>
            <a:r>
              <a:rPr lang="tr-TR" dirty="0"/>
              <a:t> ask, do not do it </a:t>
            </a:r>
            <a:r>
              <a:rPr lang="tr-TR" dirty="0" err="1"/>
              <a:t>frequently</a:t>
            </a:r>
            <a:endParaRPr lang="tr-TR"/>
          </a:p>
          <a:p>
            <a:pPr marL="457200" lvl="1" indent="0">
              <a:buFont typeface="Courier New" panose="020B0604020202020204" pitchFamily="34" charset="0"/>
              <a:buChar char="o"/>
            </a:pPr>
            <a:r>
              <a:rPr lang="tr-TR" dirty="0"/>
              <a:t> </a:t>
            </a:r>
            <a:r>
              <a:rPr lang="tr-TR" dirty="0" err="1"/>
              <a:t>Thus</a:t>
            </a:r>
            <a:r>
              <a:rPr lang="tr-TR" dirty="0"/>
              <a:t> </a:t>
            </a:r>
            <a:r>
              <a:rPr lang="tr-TR" dirty="0" err="1"/>
              <a:t>comes</a:t>
            </a:r>
            <a:r>
              <a:rPr lang="tr-TR" dirty="0"/>
              <a:t> </a:t>
            </a:r>
            <a:r>
              <a:rPr lang="tr-TR" dirty="0" err="1"/>
              <a:t>Senior</a:t>
            </a:r>
            <a:r>
              <a:rPr lang="tr-TR" dirty="0"/>
              <a:t> </a:t>
            </a:r>
            <a:r>
              <a:rPr lang="tr-TR" dirty="0" err="1"/>
              <a:t>Input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play</a:t>
            </a:r>
            <a:r>
              <a:rPr lang="tr-TR" dirty="0"/>
              <a:t>! (</a:t>
            </a:r>
            <a:r>
              <a:rPr lang="tr-TR" dirty="0" err="1"/>
              <a:t>Would</a:t>
            </a:r>
            <a:r>
              <a:rPr lang="tr-TR" dirty="0"/>
              <a:t> say </a:t>
            </a:r>
            <a:r>
              <a:rPr lang="tr-TR" dirty="0" err="1"/>
              <a:t>complete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5 </a:t>
            </a:r>
            <a:r>
              <a:rPr lang="tr-TR" dirty="0" err="1"/>
              <a:t>minute</a:t>
            </a:r>
            <a:r>
              <a:rPr lang="tr-TR" dirty="0"/>
              <a:t> talk </a:t>
            </a: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senior</a:t>
            </a:r>
            <a:r>
              <a:rPr lang="tr-TR" dirty="0"/>
              <a:t>.)</a:t>
            </a:r>
          </a:p>
          <a:p>
            <a:pPr marL="457200" lvl="1" indent="0">
              <a:buFont typeface="Courier New" panose="020B0604020202020204" pitchFamily="34" charset="0"/>
              <a:buChar char="o"/>
            </a:pPr>
            <a:endParaRPr lang="tr-TR" dirty="0"/>
          </a:p>
          <a:p>
            <a:pPr marL="0" indent="0"/>
            <a:r>
              <a:rPr lang="tr-TR" dirty="0"/>
              <a:t> A </a:t>
            </a:r>
            <a:r>
              <a:rPr lang="tr-TR" dirty="0" err="1"/>
              <a:t>student</a:t>
            </a:r>
            <a:r>
              <a:rPr lang="tr-TR" dirty="0"/>
              <a:t> </a:t>
            </a:r>
            <a:r>
              <a:rPr lang="tr-TR" dirty="0" err="1"/>
              <a:t>dorm</a:t>
            </a:r>
            <a:r>
              <a:rPr lang="tr-TR" dirty="0"/>
              <a:t> is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a </a:t>
            </a:r>
            <a:r>
              <a:rPr lang="tr-TR" dirty="0" err="1"/>
              <a:t>power</a:t>
            </a:r>
            <a:r>
              <a:rPr lang="tr-TR" dirty="0"/>
              <a:t> </a:t>
            </a:r>
            <a:r>
              <a:rPr lang="tr-TR" dirty="0" err="1"/>
              <a:t>plant</a:t>
            </a:r>
            <a:r>
              <a:rPr lang="tr-TR" dirty="0"/>
              <a:t>.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 </a:t>
            </a:r>
            <a:r>
              <a:rPr lang="tr-TR" dirty="0" err="1"/>
              <a:t>would</a:t>
            </a:r>
            <a:r>
              <a:rPr lang="tr-TR" dirty="0"/>
              <a:t> </a:t>
            </a:r>
            <a:r>
              <a:rPr lang="tr-TR" dirty="0" err="1"/>
              <a:t>differ</a:t>
            </a:r>
            <a:r>
              <a:rPr lang="tr-TR" dirty="0"/>
              <a:t> as </a:t>
            </a:r>
            <a:r>
              <a:rPr lang="tr-TR" dirty="0" err="1"/>
              <a:t>well</a:t>
            </a:r>
            <a:r>
              <a:rPr lang="tr-TR" dirty="0"/>
              <a:t>.</a:t>
            </a:r>
          </a:p>
          <a:p>
            <a:pPr marL="0" indent="0"/>
            <a:endParaRPr lang="tr-TR" dirty="0"/>
          </a:p>
          <a:p>
            <a:pPr marL="0" indent="0"/>
            <a:r>
              <a:rPr lang="tr-TR" dirty="0" err="1"/>
              <a:t>Detailed</a:t>
            </a:r>
            <a:r>
              <a:rPr lang="tr-TR" dirty="0"/>
              <a:t> </a:t>
            </a:r>
            <a:r>
              <a:rPr lang="tr-TR" dirty="0" err="1"/>
              <a:t>excel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sheets</a:t>
            </a:r>
            <a:r>
              <a:rPr lang="tr-TR" dirty="0"/>
              <a:t>: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, </a:t>
            </a:r>
            <a:r>
              <a:rPr lang="tr-TR" dirty="0" err="1"/>
              <a:t>Potentially</a:t>
            </a:r>
            <a:r>
              <a:rPr lang="tr-TR" dirty="0"/>
              <a:t> </a:t>
            </a:r>
            <a:r>
              <a:rPr lang="tr-TR" dirty="0" err="1"/>
              <a:t>Missing</a:t>
            </a:r>
            <a:r>
              <a:rPr lang="tr-TR" dirty="0"/>
              <a:t> </a:t>
            </a:r>
            <a:r>
              <a:rPr lang="tr-TR" dirty="0" err="1"/>
              <a:t>Equipments</a:t>
            </a:r>
            <a:r>
              <a:rPr lang="tr-TR" dirty="0"/>
              <a:t>,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summaries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6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D7FD8D0-1B9E-DF05-9235-A7AC030A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Task 2: EP Number Filling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03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5564EB0-D276-D6A2-AC0B-DDC2441B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tr-TR" sz="5400" dirty="0" err="1">
                <a:latin typeface="Aptos Display"/>
              </a:rPr>
              <a:t>Explatory</a:t>
            </a:r>
            <a:r>
              <a:rPr lang="tr-TR" sz="5400" dirty="0">
                <a:latin typeface="Aptos Display"/>
              </a:rPr>
              <a:t> Data Analysis</a:t>
            </a:r>
            <a:endParaRPr lang="tr-TR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8BC362-27CE-88DB-96D1-EA2D6CBB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z="2200" dirty="0" err="1"/>
              <a:t>If</a:t>
            </a:r>
            <a:r>
              <a:rPr lang="tr-TR" sz="2200" dirty="0"/>
              <a:t> </a:t>
            </a:r>
            <a:r>
              <a:rPr lang="tr-TR" sz="2200" dirty="0" err="1"/>
              <a:t>rule-based</a:t>
            </a:r>
            <a:r>
              <a:rPr lang="tr-TR" sz="2200" dirty="0"/>
              <a:t>, </a:t>
            </a:r>
            <a:r>
              <a:rPr lang="tr-TR" sz="2200" dirty="0" err="1"/>
              <a:t>what</a:t>
            </a:r>
            <a:r>
              <a:rPr lang="tr-TR" sz="2200" dirty="0"/>
              <a:t> </a:t>
            </a:r>
            <a:r>
              <a:rPr lang="tr-TR" sz="2200" dirty="0" err="1"/>
              <a:t>are</a:t>
            </a:r>
            <a:r>
              <a:rPr lang="tr-TR" sz="2200" dirty="0"/>
              <a:t> 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rules</a:t>
            </a:r>
            <a:r>
              <a:rPr lang="tr-TR" sz="2200" dirty="0"/>
              <a:t> ? </a:t>
            </a:r>
            <a:r>
              <a:rPr lang="tr-TR" sz="2200" dirty="0" err="1"/>
              <a:t>Tree</a:t>
            </a:r>
            <a:r>
              <a:rPr lang="tr-TR" sz="2200" dirty="0"/>
              <a:t> </a:t>
            </a:r>
            <a:r>
              <a:rPr lang="tr-TR" sz="2200" dirty="0" err="1"/>
              <a:t>Structure</a:t>
            </a:r>
            <a:endParaRPr lang="tr-TR" sz="2200"/>
          </a:p>
          <a:p>
            <a:r>
              <a:rPr lang="tr-TR" sz="2200" dirty="0" err="1"/>
              <a:t>What</a:t>
            </a:r>
            <a:r>
              <a:rPr lang="tr-TR" sz="2200" dirty="0"/>
              <a:t> </a:t>
            </a:r>
            <a:r>
              <a:rPr lang="tr-TR" sz="2200" dirty="0" err="1"/>
              <a:t>did</a:t>
            </a:r>
            <a:r>
              <a:rPr lang="tr-TR" sz="2200" dirty="0"/>
              <a:t> </a:t>
            </a:r>
            <a:r>
              <a:rPr lang="tr-TR" sz="2200" dirty="0" err="1"/>
              <a:t>the</a:t>
            </a:r>
            <a:r>
              <a:rPr lang="tr-TR" sz="2200" dirty="0"/>
              <a:t> </a:t>
            </a:r>
            <a:r>
              <a:rPr lang="tr-TR" sz="2200" dirty="0" err="1"/>
              <a:t>client</a:t>
            </a:r>
            <a:r>
              <a:rPr lang="tr-TR" sz="2200" dirty="0"/>
              <a:t> </a:t>
            </a:r>
            <a:r>
              <a:rPr lang="tr-TR" sz="2200" dirty="0" err="1"/>
              <a:t>give</a:t>
            </a:r>
            <a:r>
              <a:rPr lang="tr-TR" sz="2200" dirty="0"/>
              <a:t> us  ?</a:t>
            </a:r>
            <a:endParaRPr lang="tr-TR" dirty="0"/>
          </a:p>
          <a:p>
            <a:r>
              <a:rPr lang="tr-TR" sz="2200" dirty="0" err="1"/>
              <a:t>Grouping</a:t>
            </a:r>
            <a:r>
              <a:rPr lang="tr-TR" sz="2200" dirty="0"/>
              <a:t> </a:t>
            </a:r>
            <a:r>
              <a:rPr lang="tr-TR" sz="2200" dirty="0" err="1"/>
              <a:t>Structure</a:t>
            </a:r>
            <a:r>
              <a:rPr lang="tr-TR" sz="2200" dirty="0"/>
              <a:t> of </a:t>
            </a:r>
            <a:r>
              <a:rPr lang="tr-TR" sz="2200" dirty="0" err="1"/>
              <a:t>Our</a:t>
            </a:r>
            <a:r>
              <a:rPr lang="tr-TR" sz="2200" dirty="0"/>
              <a:t> </a:t>
            </a:r>
            <a:r>
              <a:rPr lang="tr-TR" sz="2200" dirty="0" err="1"/>
              <a:t>Catalogue</a:t>
            </a:r>
          </a:p>
        </p:txBody>
      </p:sp>
    </p:spTree>
    <p:extLst>
      <p:ext uri="{BB962C8B-B14F-4D97-AF65-F5344CB8AC3E}">
        <p14:creationId xmlns:p14="http://schemas.microsoft.com/office/powerpoint/2010/main" val="907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0" baseType="lpstr">
      <vt:lpstr>Ofis Teması</vt:lpstr>
      <vt:lpstr>AIS Management Case Study</vt:lpstr>
      <vt:lpstr>Agenda</vt:lpstr>
      <vt:lpstr>What has been done for Completeness Check ?</vt:lpstr>
      <vt:lpstr>Comparison – Top 10 Equipments</vt:lpstr>
      <vt:lpstr>Keywords</vt:lpstr>
      <vt:lpstr> Domain Research and Implementation</vt:lpstr>
      <vt:lpstr>Important Comments</vt:lpstr>
      <vt:lpstr>Task 2: EP Number Filling</vt:lpstr>
      <vt:lpstr>Explatory Data Analysis</vt:lpstr>
      <vt:lpstr>Know Your Data</vt:lpstr>
      <vt:lpstr>EP Number Structure</vt:lpstr>
      <vt:lpstr>Know Your Data</vt:lpstr>
      <vt:lpstr>Multi-Algorithm Matching System</vt:lpstr>
      <vt:lpstr>Multi-Algorithm Matching System</vt:lpstr>
      <vt:lpstr>Multi-Algorithm Matching System</vt:lpstr>
      <vt:lpstr>Intelligent Result Selection</vt:lpstr>
      <vt:lpstr>For No Cost Group Information Data</vt:lpstr>
      <vt:lpstr>Comments &amp; Future</vt:lpstr>
      <vt:lpstr>Thank you for your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717</cp:revision>
  <dcterms:created xsi:type="dcterms:W3CDTF">2025-04-13T22:21:48Z</dcterms:created>
  <dcterms:modified xsi:type="dcterms:W3CDTF">2025-08-04T20:51:21Z</dcterms:modified>
</cp:coreProperties>
</file>