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5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8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8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4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24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1886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6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9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76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1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8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6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7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3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0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6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7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7/19/2016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78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8.jpg"/><Relationship Id="rId7" Type="http://schemas.openxmlformats.org/officeDocument/2006/relationships/package" Target="../embeddings/Dibujo_de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79" y="1212998"/>
            <a:ext cx="9966960" cy="2279846"/>
          </a:xfrm>
        </p:spPr>
        <p:txBody>
          <a:bodyPr>
            <a:normAutofit fontScale="90000"/>
          </a:bodyPr>
          <a:lstStyle/>
          <a:p>
            <a:r>
              <a:rPr lang="es-ES" sz="5400" dirty="0"/>
              <a:t>Automatización de la recogida de firmas para iniciativas </a:t>
            </a:r>
            <a:r>
              <a:rPr lang="es-ES" sz="5400" dirty="0" smtClean="0"/>
              <a:t>ciudadanas</a:t>
            </a:r>
            <a:br>
              <a:rPr lang="es-ES" sz="5400" dirty="0" smtClean="0"/>
            </a:br>
            <a:r>
              <a:rPr lang="es-ES" sz="5400" dirty="0" smtClean="0"/>
              <a:t>“Demos”</a:t>
            </a:r>
            <a:endParaRPr lang="es-ES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9529" y="5467694"/>
            <a:ext cx="8767860" cy="1388165"/>
          </a:xfrm>
        </p:spPr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Autor: </a:t>
            </a:r>
            <a:r>
              <a:rPr lang="es-ES" b="1" dirty="0" smtClean="0">
                <a:solidFill>
                  <a:schemeClr val="tx2"/>
                </a:solidFill>
              </a:rPr>
              <a:t>Aythami Estévez Olivas</a:t>
            </a:r>
          </a:p>
          <a:p>
            <a:r>
              <a:rPr lang="es-ES" dirty="0" smtClean="0">
                <a:solidFill>
                  <a:schemeClr val="tx2"/>
                </a:solidFill>
              </a:rPr>
              <a:t>Tutor: </a:t>
            </a:r>
            <a:r>
              <a:rPr lang="es-ES" b="1" dirty="0" smtClean="0">
                <a:solidFill>
                  <a:schemeClr val="tx2"/>
                </a:solidFill>
              </a:rPr>
              <a:t>Rodrigo Santamaría Vicente</a:t>
            </a:r>
          </a:p>
          <a:p>
            <a:r>
              <a:rPr lang="es-E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Julio 2016</a:t>
            </a:r>
            <a:endParaRPr lang="es-E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914" y="3664381"/>
            <a:ext cx="2091090" cy="1631776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109979" y="476371"/>
            <a:ext cx="9966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Trabajo de Fin de Grado – Grado en Ingeniería Informática</a:t>
            </a:r>
            <a:endParaRPr lang="es-E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87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9" b="7553"/>
          <a:stretch/>
        </p:blipFill>
        <p:spPr>
          <a:xfrm>
            <a:off x="913795" y="3370574"/>
            <a:ext cx="1730116" cy="2451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Funcionamiento del sistema: Registro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8277829" cy="39329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8" b="7326"/>
          <a:stretch/>
        </p:blipFill>
        <p:spPr>
          <a:xfrm>
            <a:off x="9191624" y="1583749"/>
            <a:ext cx="1730116" cy="245526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6" b="8049"/>
          <a:stretch/>
        </p:blipFill>
        <p:spPr>
          <a:xfrm>
            <a:off x="9191624" y="4188799"/>
            <a:ext cx="1748639" cy="24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14" y="1580050"/>
            <a:ext cx="10058400" cy="27287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 del sistema: Envío de DNIs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6" b="7125"/>
          <a:stretch/>
        </p:blipFill>
        <p:spPr>
          <a:xfrm>
            <a:off x="7342534" y="4308826"/>
            <a:ext cx="1696691" cy="24178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2" b="7006"/>
          <a:stretch/>
        </p:blipFill>
        <p:spPr>
          <a:xfrm>
            <a:off x="9371098" y="2816094"/>
            <a:ext cx="1696691" cy="241555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6" b="7670"/>
          <a:stretch/>
        </p:blipFill>
        <p:spPr>
          <a:xfrm>
            <a:off x="660263" y="3213450"/>
            <a:ext cx="1696691" cy="23938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8" b="7328"/>
          <a:stretch/>
        </p:blipFill>
        <p:spPr>
          <a:xfrm>
            <a:off x="2490728" y="3213450"/>
            <a:ext cx="1700341" cy="23938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6" b="7657"/>
          <a:stretch/>
        </p:blipFill>
        <p:spPr>
          <a:xfrm>
            <a:off x="4324843" y="3213450"/>
            <a:ext cx="1700341" cy="23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10353762" cy="23771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Funcionamiento del sistema: Recuperación de DNIs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957190"/>
            <a:ext cx="2719091" cy="18376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885" y="3957190"/>
            <a:ext cx="3614476" cy="12067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360" y="3957190"/>
            <a:ext cx="2722197" cy="19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Demostración de funcionamiento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Cumplimiento de objetivos</a:t>
            </a:r>
          </a:p>
          <a:p>
            <a:pPr lvl="1"/>
            <a:r>
              <a:rPr lang="es-ES" dirty="0" smtClean="0"/>
              <a:t>Funcionales</a:t>
            </a:r>
          </a:p>
          <a:p>
            <a:pPr lvl="1"/>
            <a:r>
              <a:rPr lang="es-ES" dirty="0" smtClean="0"/>
              <a:t>No funcionales</a:t>
            </a:r>
          </a:p>
          <a:p>
            <a:pPr lvl="1"/>
            <a:r>
              <a:rPr lang="es-ES" dirty="0" smtClean="0"/>
              <a:t>Personales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Mejoras en el sistema:</a:t>
            </a:r>
          </a:p>
          <a:p>
            <a:pPr lvl="1"/>
            <a:r>
              <a:rPr lang="es-ES" dirty="0" smtClean="0"/>
              <a:t>Rendimiento construcción PDF y OCR</a:t>
            </a:r>
          </a:p>
          <a:p>
            <a:pPr lvl="1"/>
            <a:r>
              <a:rPr lang="es-ES" dirty="0" smtClean="0"/>
              <a:t>Página web explicativa</a:t>
            </a:r>
          </a:p>
          <a:p>
            <a:pPr lvl="1"/>
            <a:r>
              <a:rPr lang="es-ES" dirty="0" smtClean="0"/>
              <a:t>Mejores infraestructuras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99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Agradecimientos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2261394"/>
            <a:ext cx="6000750" cy="3000375"/>
          </a:xfrm>
        </p:spPr>
      </p:pic>
      <p:sp>
        <p:nvSpPr>
          <p:cNvPr id="5" name="CuadroTexto 4"/>
          <p:cNvSpPr txBox="1"/>
          <p:nvPr/>
        </p:nvSpPr>
        <p:spPr>
          <a:xfrm>
            <a:off x="3090863" y="5261769"/>
            <a:ext cx="600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tx2"/>
                </a:solidFill>
              </a:rPr>
              <a:t>Fuente: http://wordpressyperiodismo.es/agradecimientos/</a:t>
            </a:r>
          </a:p>
        </p:txBody>
      </p:sp>
    </p:spTree>
    <p:extLst>
      <p:ext uri="{BB962C8B-B14F-4D97-AF65-F5344CB8AC3E}">
        <p14:creationId xmlns:p14="http://schemas.microsoft.com/office/powerpoint/2010/main" val="19837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Objetivos</a:t>
            </a:r>
          </a:p>
          <a:p>
            <a:r>
              <a:rPr lang="es-ES" dirty="0" smtClean="0"/>
              <a:t>Definición del sistema</a:t>
            </a:r>
          </a:p>
          <a:p>
            <a:r>
              <a:rPr lang="es-ES" dirty="0" smtClean="0"/>
              <a:t>Principales técnicas y herramientas empleadas</a:t>
            </a:r>
          </a:p>
          <a:p>
            <a:r>
              <a:rPr lang="es-ES" dirty="0" smtClean="0"/>
              <a:t>Funcionamiento del sistema</a:t>
            </a:r>
          </a:p>
          <a:p>
            <a:r>
              <a:rPr lang="es-ES" dirty="0" smtClean="0"/>
              <a:t>Demostración de funcionamiento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Agradecimientos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88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Mecanismos de democracia participativa que emplean recogida de firmas con identificación:</a:t>
            </a:r>
          </a:p>
          <a:p>
            <a:pPr lvl="1"/>
            <a:r>
              <a:rPr lang="es-ES" dirty="0" smtClean="0"/>
              <a:t>Iniciativas Legislativas Populares (ILP)</a:t>
            </a:r>
          </a:p>
          <a:p>
            <a:pPr lvl="1"/>
            <a:r>
              <a:rPr lang="es-ES" dirty="0" smtClean="0"/>
              <a:t>Apoyo a Agrupaciones de </a:t>
            </a:r>
            <a:r>
              <a:rPr lang="es-ES" dirty="0" smtClean="0"/>
              <a:t>Electores</a:t>
            </a:r>
            <a:endParaRPr lang="es-ES" dirty="0" smtClean="0"/>
          </a:p>
          <a:p>
            <a:pPr lvl="1"/>
            <a:endParaRPr lang="es-ES" dirty="0" smtClean="0"/>
          </a:p>
          <a:p>
            <a:r>
              <a:rPr lang="es-ES" dirty="0" smtClean="0"/>
              <a:t>Proceso de recogida</a:t>
            </a:r>
          </a:p>
          <a:p>
            <a:pPr lvl="1"/>
            <a:r>
              <a:rPr lang="es-ES" dirty="0" smtClean="0"/>
              <a:t>Presentación de solicitud</a:t>
            </a:r>
            <a:endParaRPr lang="es-ES" dirty="0"/>
          </a:p>
          <a:p>
            <a:pPr lvl="1"/>
            <a:r>
              <a:rPr lang="es-ES" dirty="0" smtClean="0"/>
              <a:t>Recogida de firmas</a:t>
            </a:r>
          </a:p>
          <a:p>
            <a:pPr lvl="1"/>
            <a:r>
              <a:rPr lang="es-ES" dirty="0" smtClean="0"/>
              <a:t>Clasificación de identificaciones</a:t>
            </a:r>
          </a:p>
          <a:p>
            <a:pPr lvl="1"/>
            <a:r>
              <a:rPr lang="es-ES" dirty="0" smtClean="0"/>
              <a:t>Presentación de firmas</a:t>
            </a:r>
          </a:p>
        </p:txBody>
      </p:sp>
    </p:spTree>
    <p:extLst>
      <p:ext uri="{BB962C8B-B14F-4D97-AF65-F5344CB8AC3E}">
        <p14:creationId xmlns:p14="http://schemas.microsoft.com/office/powerpoint/2010/main" val="281152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Principal: </a:t>
            </a:r>
            <a:r>
              <a:rPr lang="es-ES" dirty="0" smtClean="0"/>
              <a:t>desarrollar un sistema siguiendo un modelo cliente-servidor en el que los clientes sean dispositivos móviles mediante los que se realicen fotografías a los DNI que serán enviadas, almacenadas y clasificadas en un servidor.</a:t>
            </a:r>
          </a:p>
          <a:p>
            <a:endParaRPr lang="es-ES" b="1" dirty="0" smtClean="0"/>
          </a:p>
          <a:p>
            <a:r>
              <a:rPr lang="es-ES" b="1" dirty="0" smtClean="0"/>
              <a:t>Objetivos funcionales:</a:t>
            </a:r>
          </a:p>
          <a:p>
            <a:pPr lvl="1"/>
            <a:r>
              <a:rPr lang="es-ES" dirty="0" smtClean="0"/>
              <a:t>Tratamiento de imágenes de DNI</a:t>
            </a:r>
          </a:p>
          <a:p>
            <a:pPr lvl="1"/>
            <a:r>
              <a:rPr lang="es-ES" dirty="0" smtClean="0"/>
              <a:t>Almacenamiento de información</a:t>
            </a:r>
          </a:p>
          <a:p>
            <a:pPr lvl="1"/>
            <a:r>
              <a:rPr lang="es-ES" dirty="0" smtClean="0"/>
              <a:t>Digitalización de datos</a:t>
            </a:r>
          </a:p>
          <a:p>
            <a:pPr lvl="1"/>
            <a:r>
              <a:rPr lang="es-ES" dirty="0" smtClean="0"/>
              <a:t>Gestión de campañas</a:t>
            </a:r>
          </a:p>
          <a:p>
            <a:pPr lvl="1"/>
            <a:r>
              <a:rPr lang="es-ES" dirty="0" smtClean="0"/>
              <a:t>Recuperación de firmas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13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(II)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Objetivos no funcionales:</a:t>
            </a:r>
          </a:p>
          <a:p>
            <a:pPr lvl="1"/>
            <a:r>
              <a:rPr lang="es-ES" dirty="0" smtClean="0"/>
              <a:t>Simplicidad</a:t>
            </a:r>
          </a:p>
          <a:p>
            <a:pPr lvl="1"/>
            <a:r>
              <a:rPr lang="es-ES" dirty="0" smtClean="0"/>
              <a:t>Seguridad</a:t>
            </a:r>
          </a:p>
          <a:p>
            <a:pPr lvl="1"/>
            <a:r>
              <a:rPr lang="es-ES" dirty="0" smtClean="0"/>
              <a:t>Plataforma</a:t>
            </a:r>
          </a:p>
          <a:p>
            <a:pPr lvl="1"/>
            <a:r>
              <a:rPr lang="es-ES" dirty="0" smtClean="0"/>
              <a:t>Rendimiento</a:t>
            </a:r>
          </a:p>
          <a:p>
            <a:endParaRPr lang="es-ES" dirty="0"/>
          </a:p>
          <a:p>
            <a:r>
              <a:rPr lang="es-ES" b="1" dirty="0" smtClean="0"/>
              <a:t>Objetivos personales</a:t>
            </a:r>
          </a:p>
        </p:txBody>
      </p:sp>
    </p:spTree>
    <p:extLst>
      <p:ext uri="{BB962C8B-B14F-4D97-AF65-F5344CB8AC3E}">
        <p14:creationId xmlns:p14="http://schemas.microsoft.com/office/powerpoint/2010/main" val="40334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 del sistema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Origen del nombre Demos</a:t>
            </a:r>
          </a:p>
          <a:p>
            <a:pPr>
              <a:lnSpc>
                <a:spcPct val="150000"/>
              </a:lnSpc>
            </a:pPr>
            <a:endParaRPr lang="es-ES" dirty="0" smtClean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906996"/>
              </p:ext>
            </p:extLst>
          </p:nvPr>
        </p:nvGraphicFramePr>
        <p:xfrm>
          <a:off x="913795" y="2663793"/>
          <a:ext cx="10353762" cy="2064725"/>
        </p:xfrm>
        <a:graphic>
          <a:graphicData uri="http://schemas.openxmlformats.org/drawingml/2006/table">
            <a:tbl>
              <a:tblPr firstCol="1" bandRow="1">
                <a:tableStyleId>{616DA210-FB5B-4158-B5E0-FEB733F419BA}</a:tableStyleId>
              </a:tblPr>
              <a:tblGrid>
                <a:gridCol w="5176881"/>
                <a:gridCol w="5176881"/>
              </a:tblGrid>
              <a:tr h="412945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Modelo</a:t>
                      </a:r>
                      <a:r>
                        <a:rPr lang="es-ES" baseline="0" dirty="0" smtClean="0">
                          <a:solidFill>
                            <a:schemeClr val="tx2"/>
                          </a:solidFill>
                        </a:rPr>
                        <a:t> de proceso software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Scrum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12945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Plataforma móvil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Android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12945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Arquitectura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Servicio web</a:t>
                      </a:r>
                      <a:r>
                        <a:rPr lang="es-ES" baseline="0" dirty="0" smtClean="0">
                          <a:solidFill>
                            <a:schemeClr val="tx2"/>
                          </a:solidFill>
                        </a:rPr>
                        <a:t> RESTful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12945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Lenguaje</a:t>
                      </a:r>
                      <a:r>
                        <a:rPr lang="es-ES" baseline="0" dirty="0" smtClean="0">
                          <a:solidFill>
                            <a:schemeClr val="tx2"/>
                          </a:solidFill>
                        </a:rPr>
                        <a:t> de programación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Java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12945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Entorno</a:t>
                      </a:r>
                      <a:r>
                        <a:rPr lang="es-ES" baseline="0" dirty="0" smtClean="0">
                          <a:solidFill>
                            <a:schemeClr val="tx2"/>
                          </a:solidFill>
                        </a:rPr>
                        <a:t> de ejecución del servicio web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Apache Tomcat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Principales técnicas y herramientas empleadas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s-ES" dirty="0" smtClean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endParaRPr lang="es-ES" dirty="0" smtClean="0"/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endParaRPr lang="es-ES" dirty="0" smtClean="0"/>
          </a:p>
          <a:p>
            <a:pPr>
              <a:lnSpc>
                <a:spcPct val="150000"/>
              </a:lnSpc>
            </a:pPr>
            <a:r>
              <a:rPr lang="es-ES" dirty="0" smtClean="0"/>
              <a:t>Para más información consulte la memoria del proyecto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8082"/>
              </p:ext>
            </p:extLst>
          </p:nvPr>
        </p:nvGraphicFramePr>
        <p:xfrm>
          <a:off x="913795" y="2822366"/>
          <a:ext cx="10353762" cy="1878915"/>
        </p:xfrm>
        <a:graphic>
          <a:graphicData uri="http://schemas.openxmlformats.org/drawingml/2006/table">
            <a:tbl>
              <a:tblPr firstCol="1" bandRow="1">
                <a:tableStyleId>{616DA210-FB5B-4158-B5E0-FEB733F419BA}</a:tableStyleId>
              </a:tblPr>
              <a:tblGrid>
                <a:gridCol w="5176881"/>
                <a:gridCol w="5176881"/>
              </a:tblGrid>
              <a:tr h="412945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Visión artificial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OpenCV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12945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Reconocimiento</a:t>
                      </a:r>
                      <a:r>
                        <a:rPr lang="es-ES" baseline="0" dirty="0" smtClean="0">
                          <a:solidFill>
                            <a:schemeClr val="tx2"/>
                          </a:solidFill>
                        </a:rPr>
                        <a:t> óptico de caracteres (OCR)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Tesseract con Tess4J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12945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Conexiones de aplicación móvil con servidor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Ion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12945"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Construcción</a:t>
                      </a:r>
                      <a:r>
                        <a:rPr lang="es-ES" baseline="0" dirty="0" smtClean="0">
                          <a:solidFill>
                            <a:schemeClr val="tx2"/>
                          </a:solidFill>
                        </a:rPr>
                        <a:t> de PDFs con las firmas de una campaña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PDFBox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3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Funcionamiento del </a:t>
            </a:r>
            <a:r>
              <a:rPr lang="es-ES" dirty="0" smtClean="0"/>
              <a:t>sistema: Arranque de la aplicación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5" b="7460"/>
          <a:stretch/>
        </p:blipFill>
        <p:spPr>
          <a:xfrm>
            <a:off x="1743505" y="4384076"/>
            <a:ext cx="1047641" cy="16497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4" b="7775"/>
          <a:stretch/>
        </p:blipFill>
        <p:spPr>
          <a:xfrm>
            <a:off x="9527441" y="4210087"/>
            <a:ext cx="1740116" cy="246186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0" b="7596"/>
          <a:stretch/>
        </p:blipFill>
        <p:spPr>
          <a:xfrm>
            <a:off x="9527441" y="1580050"/>
            <a:ext cx="1740116" cy="2457967"/>
          </a:xfrm>
          <a:prstGeom prst="rect">
            <a:avLst/>
          </a:prstGeom>
        </p:spPr>
      </p:pic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97925"/>
              </p:ext>
            </p:extLst>
          </p:nvPr>
        </p:nvGraphicFramePr>
        <p:xfrm>
          <a:off x="913795" y="1580051"/>
          <a:ext cx="8401655" cy="4066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7" imgW="9506039" imgH="4600368" progId="Visio.Drawing.15">
                  <p:embed/>
                </p:oleObj>
              </mc:Choice>
              <mc:Fallback>
                <p:oleObj name="Visio" r:id="rId7" imgW="9506039" imgH="460036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3795" y="1580051"/>
                        <a:ext cx="8401655" cy="4066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42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Funcionamiento del sistema: Inicio de sesión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8" b="7875"/>
          <a:stretch/>
        </p:blipFill>
        <p:spPr>
          <a:xfrm>
            <a:off x="913795" y="3371185"/>
            <a:ext cx="1738660" cy="245256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3" b="7683"/>
          <a:stretch/>
        </p:blipFill>
        <p:spPr>
          <a:xfrm>
            <a:off x="9432839" y="1580050"/>
            <a:ext cx="1743195" cy="24585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1" b="7919"/>
          <a:stretch/>
        </p:blipFill>
        <p:spPr>
          <a:xfrm>
            <a:off x="9432839" y="4218910"/>
            <a:ext cx="1743195" cy="245256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8277830" cy="39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1600</TotalTime>
  <Words>305</Words>
  <Application>Microsoft Office PowerPoint</Application>
  <PresentationFormat>Panorámica</PresentationFormat>
  <Paragraphs>86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Trebuchet MS</vt:lpstr>
      <vt:lpstr>Wingdings 2</vt:lpstr>
      <vt:lpstr>Pizarra</vt:lpstr>
      <vt:lpstr>Visio</vt:lpstr>
      <vt:lpstr>Automatización de la recogida de firmas para iniciativas ciudadanas “Demos”</vt:lpstr>
      <vt:lpstr>Contenido</vt:lpstr>
      <vt:lpstr>Introducción</vt:lpstr>
      <vt:lpstr>Objetivos (I)</vt:lpstr>
      <vt:lpstr>Objetivos (II)</vt:lpstr>
      <vt:lpstr>Definición del sistema</vt:lpstr>
      <vt:lpstr>Principales técnicas y herramientas empleadas</vt:lpstr>
      <vt:lpstr>Funcionamiento del sistema: Arranque de la aplicación</vt:lpstr>
      <vt:lpstr>Funcionamiento del sistema: Inicio de sesión</vt:lpstr>
      <vt:lpstr>Funcionamiento del sistema: Registro</vt:lpstr>
      <vt:lpstr>Funcionamiento del sistema: Envío de DNIs</vt:lpstr>
      <vt:lpstr>Funcionamiento del sistema: Recuperación de DNIs</vt:lpstr>
      <vt:lpstr>Demostración de funcionamiento</vt:lpstr>
      <vt:lpstr>Conclusiones</vt:lpstr>
      <vt:lpstr>Agradecimientos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Automatización de la recogida de firmas para iniciativas ciudadanas</dc:title>
  <dc:creator>Aythami Estévez</dc:creator>
  <cp:lastModifiedBy>Aythami Estévez</cp:lastModifiedBy>
  <cp:revision>41</cp:revision>
  <dcterms:created xsi:type="dcterms:W3CDTF">2016-07-15T07:53:13Z</dcterms:created>
  <dcterms:modified xsi:type="dcterms:W3CDTF">2016-07-19T17:15:53Z</dcterms:modified>
</cp:coreProperties>
</file>