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73" r:id="rId6"/>
    <p:sldId id="286" r:id="rId7"/>
    <p:sldId id="289" r:id="rId8"/>
    <p:sldId id="274" r:id="rId9"/>
    <p:sldId id="285" r:id="rId10"/>
    <p:sldId id="267" r:id="rId11"/>
    <p:sldId id="263" r:id="rId12"/>
    <p:sldId id="268" r:id="rId13"/>
    <p:sldId id="269" r:id="rId14"/>
    <p:sldId id="288" r:id="rId15"/>
    <p:sldId id="270" r:id="rId16"/>
    <p:sldId id="271" r:id="rId17"/>
    <p:sldId id="280" r:id="rId18"/>
    <p:sldId id="261" r:id="rId19"/>
    <p:sldId id="28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F394BD-6C18-4676-A76E-2D1348E05DF6}">
          <p14:sldIdLst>
            <p14:sldId id="256"/>
            <p14:sldId id="257"/>
            <p14:sldId id="258"/>
            <p14:sldId id="272"/>
            <p14:sldId id="273"/>
            <p14:sldId id="286"/>
            <p14:sldId id="289"/>
            <p14:sldId id="274"/>
            <p14:sldId id="285"/>
            <p14:sldId id="267"/>
            <p14:sldId id="263"/>
            <p14:sldId id="268"/>
            <p14:sldId id="269"/>
            <p14:sldId id="288"/>
            <p14:sldId id="270"/>
            <p14:sldId id="271"/>
            <p14:sldId id="280"/>
            <p14:sldId id="261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2048" autoAdjust="0"/>
  </p:normalViewPr>
  <p:slideViewPr>
    <p:cSldViewPr>
      <p:cViewPr varScale="1">
        <p:scale>
          <a:sx n="92" d="100"/>
          <a:sy n="92" d="100"/>
        </p:scale>
        <p:origin x="16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99108-AF60-4F95-B5B6-38F1480EAC65}" type="datetimeFigureOut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C3F9B-0B05-4C6D-B6E1-A16AC6D14D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C3F9B-0B05-4C6D-B6E1-A16AC6D14D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C3F9B-0B05-4C6D-B6E1-A16AC6D14D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4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C3F9B-0B05-4C6D-B6E1-A16AC6D14D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8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C3F9B-0B05-4C6D-B6E1-A16AC6D14D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76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C3F9B-0B05-4C6D-B6E1-A16AC6D14D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49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C3F9B-0B05-4C6D-B6E1-A16AC6D14D0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5400" spc="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94E8-092E-4873-BC2C-98B2C1464E21}" type="datetime1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68986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428596" cy="1571612"/>
          </a:xfrm>
          <a:prstGeom prst="rect">
            <a:avLst/>
          </a:prstGeom>
          <a:solidFill>
            <a:srgbClr val="00427D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Picture 17" descr="e-ban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59464" y="5572140"/>
            <a:ext cx="714380" cy="714380"/>
          </a:xfrm>
          <a:prstGeom prst="rect">
            <a:avLst/>
          </a:prstGeom>
        </p:spPr>
      </p:pic>
      <p:pic>
        <p:nvPicPr>
          <p:cNvPr id="19" name="Picture 18" descr="e-commer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28" y="5572140"/>
            <a:ext cx="714380" cy="714380"/>
          </a:xfrm>
          <a:prstGeom prst="rect">
            <a:avLst/>
          </a:prstGeom>
        </p:spPr>
      </p:pic>
      <p:pic>
        <p:nvPicPr>
          <p:cNvPr id="20" name="Picture 19" descr="e-healt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3372" y="5572140"/>
            <a:ext cx="712800" cy="712800"/>
          </a:xfrm>
          <a:prstGeom prst="rect">
            <a:avLst/>
          </a:prstGeom>
        </p:spPr>
      </p:pic>
      <p:pic>
        <p:nvPicPr>
          <p:cNvPr id="21" name="Picture 20" descr="e-Medi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16720" y="5572140"/>
            <a:ext cx="712800" cy="712800"/>
          </a:xfrm>
          <a:prstGeom prst="rect">
            <a:avLst/>
          </a:prstGeom>
        </p:spPr>
      </p:pic>
      <p:pic>
        <p:nvPicPr>
          <p:cNvPr id="22" name="Picture 21" descr="Manufacturin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72396" y="5572140"/>
            <a:ext cx="712800" cy="712800"/>
          </a:xfrm>
          <a:prstGeom prst="rect">
            <a:avLst/>
          </a:prstGeom>
        </p:spPr>
      </p:pic>
      <p:pic>
        <p:nvPicPr>
          <p:cNvPr id="23" name="Picture 22" descr="mobility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31232" y="5572140"/>
            <a:ext cx="712800" cy="712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42908" y="3214686"/>
            <a:ext cx="642942" cy="3071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D20C-8A22-4ACF-A0D5-911A38EEE971}" type="datetime1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1570024"/>
            <a:ext cx="8286808" cy="158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B57D-481D-4A05-B639-CB9ABC6E329F}" type="datetime1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 sz="2200">
                <a:latin typeface="+mn-lt"/>
              </a:defRPr>
            </a:lvl1pPr>
            <a:lvl2pPr>
              <a:buFontTx/>
              <a:buBlip>
                <a:blip r:embed="rId3"/>
              </a:buBlip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C1AD-B0C2-4B08-8CCC-B2C61ADE0C1B}" type="datetime1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28596" y="1570024"/>
            <a:ext cx="8286808" cy="158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7D61-193E-4AB3-B114-11362D35BF44}" type="datetime1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D307-352D-4D0C-B155-C07C0789F2A0}" type="datetime1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28596" y="1570024"/>
            <a:ext cx="8286808" cy="158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C3F1-E4BF-4838-8BBC-8303F5F62D42}" type="datetime1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28596" y="1570024"/>
            <a:ext cx="8286808" cy="158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8D40-2903-4B6E-AAAC-B8A5057AC0FE}" type="datetime1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28596" y="1570024"/>
            <a:ext cx="8286808" cy="158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CD85-6A10-4605-9D8B-DC61132A7682}" type="datetime1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596" y="1570024"/>
            <a:ext cx="8286808" cy="158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F321-7A6D-43A5-B3D6-9A9F607C2EF7}" type="datetime1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A361-B36A-40B8-B83E-AA32106A6CBE}" type="datetime1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20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28596" cy="3143248"/>
          </a:xfrm>
          <a:prstGeom prst="rect">
            <a:avLst/>
          </a:prstGeom>
          <a:solidFill>
            <a:srgbClr val="004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8974-D42F-4C7A-B2DA-D9D33B2BD826}" type="datetime1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8BFD2-A5A5-480A-8874-3ED9D90EED1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LOGO-distrinet-kuleuven.wm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32" y="6286520"/>
            <a:ext cx="2057987" cy="401528"/>
          </a:xfrm>
          <a:prstGeom prst="rect">
            <a:avLst/>
          </a:prstGeom>
        </p:spPr>
      </p:pic>
      <p:pic>
        <p:nvPicPr>
          <p:cNvPr id="11" name="Picture 10" descr="e-banking.jpg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214818"/>
            <a:ext cx="429578" cy="429578"/>
          </a:xfrm>
          <a:prstGeom prst="rect">
            <a:avLst/>
          </a:prstGeom>
        </p:spPr>
      </p:pic>
      <p:pic>
        <p:nvPicPr>
          <p:cNvPr id="12" name="Picture 11" descr="e-commerce.jpg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714752"/>
            <a:ext cx="429578" cy="429578"/>
          </a:xfrm>
          <a:prstGeom prst="rect">
            <a:avLst/>
          </a:prstGeom>
        </p:spPr>
      </p:pic>
      <p:pic>
        <p:nvPicPr>
          <p:cNvPr id="13" name="Picture 12" descr="e-health.jpg"/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32" y="3214686"/>
            <a:ext cx="428628" cy="428628"/>
          </a:xfrm>
          <a:prstGeom prst="rect">
            <a:avLst/>
          </a:prstGeom>
        </p:spPr>
      </p:pic>
      <p:pic>
        <p:nvPicPr>
          <p:cNvPr id="14" name="Picture 13" descr="e-Media.jpg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714884"/>
            <a:ext cx="428628" cy="428628"/>
          </a:xfrm>
          <a:prstGeom prst="rect">
            <a:avLst/>
          </a:prstGeom>
        </p:spPr>
      </p:pic>
      <p:pic>
        <p:nvPicPr>
          <p:cNvPr id="15" name="Picture 14" descr="Manufacturing.jpg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214950"/>
            <a:ext cx="428628" cy="428628"/>
          </a:xfrm>
          <a:prstGeom prst="rect">
            <a:avLst/>
          </a:prstGeom>
        </p:spPr>
      </p:pic>
      <p:pic>
        <p:nvPicPr>
          <p:cNvPr id="16" name="Picture 15" descr="mobility.jpg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715016"/>
            <a:ext cx="428628" cy="428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00427D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20"/>
        </a:buBlip>
        <a:defRPr sz="32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21"/>
        </a:buBlip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RMI Feedback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 smtClean="0"/>
              <a:t>Distributed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Design reports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6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Design Reports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To the point</a:t>
            </a:r>
          </a:p>
          <a:p>
            <a:pPr lvl="1"/>
            <a:r>
              <a:rPr lang="en-GB" noProof="0" dirty="0" smtClean="0"/>
              <a:t>No sequential stories!</a:t>
            </a:r>
          </a:p>
          <a:p>
            <a:r>
              <a:rPr lang="en-GB" noProof="0" dirty="0" smtClean="0"/>
              <a:t>Most reports were consistent with the code</a:t>
            </a:r>
          </a:p>
          <a:p>
            <a:r>
              <a:rPr lang="en-GB" b="1" noProof="0" dirty="0" smtClean="0"/>
              <a:t>BUT</a:t>
            </a:r>
          </a:p>
          <a:p>
            <a:pPr lvl="1"/>
            <a:r>
              <a:rPr lang="en-GB" noProof="0" dirty="0" smtClean="0"/>
              <a:t>Bad writing style</a:t>
            </a:r>
          </a:p>
          <a:p>
            <a:pPr lvl="1"/>
            <a:r>
              <a:rPr lang="en-GB" noProof="0" dirty="0" smtClean="0"/>
              <a:t>Bad textual structure</a:t>
            </a:r>
          </a:p>
          <a:p>
            <a:pPr lvl="2"/>
            <a:r>
              <a:rPr lang="en-GB" noProof="0" dirty="0" smtClean="0"/>
              <a:t>“why” part is often wrong/skipped/undervalued</a:t>
            </a:r>
          </a:p>
          <a:p>
            <a:pPr lvl="1"/>
            <a:r>
              <a:rPr lang="en-GB" noProof="0" dirty="0" smtClean="0">
                <a:sym typeface="Wingdings" pitchFamily="2" charset="2"/>
              </a:rPr>
              <a:t>UML diagrams</a:t>
            </a:r>
          </a:p>
          <a:p>
            <a:pPr lvl="2"/>
            <a:r>
              <a:rPr lang="en-GB" dirty="0">
                <a:sym typeface="Wingdings" pitchFamily="2" charset="2"/>
              </a:rPr>
              <a:t>Missing annotations in class diagram (Remote, </a:t>
            </a:r>
            <a:r>
              <a:rPr lang="en-GB" dirty="0" err="1">
                <a:sym typeface="Wingdings" pitchFamily="2" charset="2"/>
              </a:rPr>
              <a:t>Serializable</a:t>
            </a:r>
            <a:r>
              <a:rPr lang="en-GB" dirty="0" smtClean="0">
                <a:sym typeface="Wingdings" pitchFamily="2" charset="2"/>
              </a:rPr>
              <a:t>)</a:t>
            </a:r>
            <a:endParaRPr lang="en-GB" noProof="0" dirty="0" smtClean="0">
              <a:sym typeface="Wingdings" pitchFamily="2" charset="2"/>
            </a:endParaRPr>
          </a:p>
          <a:p>
            <a:pPr lvl="2"/>
            <a:r>
              <a:rPr lang="en-GB" noProof="0" dirty="0" smtClean="0">
                <a:sym typeface="Wingdings" pitchFamily="2" charset="2"/>
              </a:rPr>
              <a:t>Missing connections between nodes in deployment diagram</a:t>
            </a:r>
          </a:p>
          <a:p>
            <a:pPr lvl="2"/>
            <a:r>
              <a:rPr lang="en-GB" dirty="0">
                <a:sym typeface="Wingdings" pitchFamily="2" charset="2"/>
              </a:rPr>
              <a:t>Redundancy in sequence diagrams =&gt; use loops and alt </a:t>
            </a:r>
            <a:r>
              <a:rPr lang="en-GB" dirty="0" smtClean="0">
                <a:sym typeface="Wingdings" pitchFamily="2" charset="2"/>
              </a:rPr>
              <a:t>structures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Writing style: rule #1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800" noProof="0" dirty="0" smtClean="0"/>
          </a:p>
          <a:p>
            <a:pPr marL="0" indent="0" algn="ctr">
              <a:buNone/>
            </a:pPr>
            <a:endParaRPr lang="en-GB" sz="4800" noProof="0" dirty="0" smtClean="0"/>
          </a:p>
          <a:p>
            <a:pPr marL="0" indent="0" algn="ctr">
              <a:buNone/>
            </a:pPr>
            <a:r>
              <a:rPr lang="en-GB" sz="4800" b="1" noProof="0" dirty="0" smtClean="0"/>
              <a:t>Bring a message</a:t>
            </a:r>
            <a:endParaRPr lang="en-GB" sz="4800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Writing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Structure</a:t>
            </a:r>
          </a:p>
          <a:p>
            <a:pPr lvl="1"/>
            <a:r>
              <a:rPr lang="en-GB" noProof="0" dirty="0" smtClean="0"/>
              <a:t>Guide the reader</a:t>
            </a:r>
          </a:p>
          <a:p>
            <a:pPr lvl="1"/>
            <a:r>
              <a:rPr lang="en-GB" noProof="0" dirty="0" smtClean="0"/>
              <a:t>Top-down: start with overview and then refine  (use subsections!)</a:t>
            </a:r>
          </a:p>
          <a:p>
            <a:pPr lvl="1"/>
            <a:r>
              <a:rPr lang="en-GB" noProof="0" dirty="0" smtClean="0"/>
              <a:t>First your design, then alternatives</a:t>
            </a:r>
          </a:p>
          <a:p>
            <a:r>
              <a:rPr lang="en-GB" noProof="0" dirty="0" smtClean="0"/>
              <a:t>Know your audience</a:t>
            </a:r>
          </a:p>
          <a:p>
            <a:pPr lvl="1"/>
            <a:r>
              <a:rPr lang="en-GB" noProof="0" dirty="0" smtClean="0"/>
              <a:t>TAs know Java, RMI...</a:t>
            </a:r>
          </a:p>
          <a:p>
            <a:r>
              <a:rPr lang="en-GB" dirty="0"/>
              <a:t>Read your own text</a:t>
            </a:r>
          </a:p>
          <a:p>
            <a:pPr lvl="1"/>
            <a:r>
              <a:rPr lang="en-GB" dirty="0"/>
              <a:t>“are sen</a:t>
            </a:r>
            <a:r>
              <a:rPr lang="en-GB" b="1" dirty="0"/>
              <a:t>d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4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Blip>
                <a:blip r:embed="rId2"/>
              </a:buBlip>
            </a:pPr>
            <a:r>
              <a:rPr lang="en-GB" sz="2200" dirty="0">
                <a:solidFill>
                  <a:prstClr val="black"/>
                </a:solidFill>
              </a:rPr>
              <a:t>RMI server/The </a:t>
            </a:r>
            <a:r>
              <a:rPr lang="en-GB" sz="2200" dirty="0" smtClean="0">
                <a:solidFill>
                  <a:prstClr val="black"/>
                </a:solidFill>
              </a:rPr>
              <a:t>server </a:t>
            </a:r>
            <a:r>
              <a:rPr lang="en-GB" sz="2200" dirty="0">
                <a:solidFill>
                  <a:prstClr val="black"/>
                </a:solidFill>
              </a:rPr>
              <a:t>(vague)</a:t>
            </a:r>
          </a:p>
          <a:p>
            <a:pPr lvl="1"/>
            <a:r>
              <a:rPr lang="en-GB" dirty="0">
                <a:solidFill>
                  <a:prstClr val="black"/>
                </a:solidFill>
              </a:rPr>
              <a:t>Which “server”? (central agency </a:t>
            </a:r>
            <a:r>
              <a:rPr lang="en-GB" dirty="0" smtClean="0">
                <a:solidFill>
                  <a:prstClr val="black"/>
                </a:solidFill>
              </a:rPr>
              <a:t>vs. </a:t>
            </a:r>
            <a:r>
              <a:rPr lang="en-GB" dirty="0" err="1">
                <a:solidFill>
                  <a:prstClr val="black"/>
                </a:solidFill>
              </a:rPr>
              <a:t>CarRentalCompany</a:t>
            </a:r>
            <a:r>
              <a:rPr lang="en-GB" dirty="0" smtClean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GB" dirty="0" smtClean="0">
                <a:solidFill>
                  <a:prstClr val="black"/>
                </a:solidFill>
              </a:rPr>
              <a:t>Define what “server” refers to</a:t>
            </a:r>
            <a:endParaRPr lang="en-GB" dirty="0"/>
          </a:p>
          <a:p>
            <a:pPr lvl="2"/>
            <a:r>
              <a:rPr lang="en-GB" dirty="0">
                <a:solidFill>
                  <a:prstClr val="black"/>
                </a:solidFill>
              </a:rPr>
              <a:t>P</a:t>
            </a:r>
            <a:r>
              <a:rPr lang="en-GB" dirty="0" smtClean="0">
                <a:solidFill>
                  <a:prstClr val="black"/>
                </a:solidFill>
              </a:rPr>
              <a:t>hysical machine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smtClean="0">
                <a:solidFill>
                  <a:prstClr val="black"/>
                </a:solidFill>
              </a:rPr>
              <a:t>=&gt; hardware</a:t>
            </a:r>
            <a:endParaRPr lang="en-GB" dirty="0">
              <a:solidFill>
                <a:prstClr val="black"/>
              </a:solidFill>
            </a:endParaRPr>
          </a:p>
          <a:p>
            <a:pPr lvl="2"/>
            <a:r>
              <a:rPr lang="en-GB" dirty="0" smtClean="0">
                <a:solidFill>
                  <a:prstClr val="black"/>
                </a:solidFill>
              </a:rPr>
              <a:t>Software component providing the service</a:t>
            </a:r>
            <a:endParaRPr lang="en-GB" dirty="0">
              <a:solidFill>
                <a:prstClr val="black"/>
              </a:solidFill>
            </a:endParaRPr>
          </a:p>
          <a:p>
            <a:r>
              <a:rPr lang="en-GB" dirty="0" smtClean="0"/>
              <a:t>RMI </a:t>
            </a:r>
            <a:r>
              <a:rPr lang="en-GB" dirty="0"/>
              <a:t>registry/Naming </a:t>
            </a:r>
            <a:r>
              <a:rPr lang="en-GB" dirty="0" smtClean="0"/>
              <a:t>service</a:t>
            </a:r>
            <a:endParaRPr lang="en-GB" dirty="0"/>
          </a:p>
          <a:p>
            <a:pPr lvl="1"/>
            <a:r>
              <a:rPr lang="en-GB" dirty="0"/>
              <a:t> RMI registry is a naming service</a:t>
            </a:r>
          </a:p>
          <a:p>
            <a:r>
              <a:rPr lang="en-GB" dirty="0" smtClean="0"/>
              <a:t>Example: “</a:t>
            </a:r>
            <a:r>
              <a:rPr lang="en-US" dirty="0" smtClean="0"/>
              <a:t>register </a:t>
            </a:r>
            <a:r>
              <a:rPr lang="en-US" dirty="0"/>
              <a:t>the </a:t>
            </a:r>
            <a:r>
              <a:rPr lang="en-US" u="sng" dirty="0"/>
              <a:t>interface</a:t>
            </a:r>
            <a:r>
              <a:rPr lang="en-US" dirty="0"/>
              <a:t> </a:t>
            </a:r>
            <a:r>
              <a:rPr lang="en-US" dirty="0" smtClean="0"/>
              <a:t>of remote objects to </a:t>
            </a:r>
            <a:r>
              <a:rPr lang="en-US" u="sng" dirty="0"/>
              <a:t>the </a:t>
            </a:r>
            <a:r>
              <a:rPr lang="en-US" u="sng" dirty="0" smtClean="0"/>
              <a:t>RMI</a:t>
            </a:r>
            <a:r>
              <a:rPr lang="en-GB" dirty="0" smtClean="0"/>
              <a:t>“</a:t>
            </a:r>
            <a:endParaRPr lang="en-GB" dirty="0"/>
          </a:p>
          <a:p>
            <a:pPr lvl="1"/>
            <a:r>
              <a:rPr lang="en-GB" dirty="0"/>
              <a:t>Register </a:t>
            </a:r>
            <a:r>
              <a:rPr lang="en-GB" dirty="0" smtClean="0"/>
              <a:t>the </a:t>
            </a:r>
            <a:r>
              <a:rPr lang="en-GB" u="sng" dirty="0" smtClean="0"/>
              <a:t>remote reference</a:t>
            </a:r>
            <a:r>
              <a:rPr lang="en-GB" dirty="0"/>
              <a:t> </a:t>
            </a:r>
            <a:r>
              <a:rPr lang="en-GB" dirty="0" smtClean="0"/>
              <a:t>to an object to </a:t>
            </a:r>
            <a:r>
              <a:rPr lang="en-GB" u="sng" dirty="0" smtClean="0"/>
              <a:t>the RMI registry</a:t>
            </a:r>
          </a:p>
          <a:p>
            <a:endParaRPr lang="en-GB" u="sng" dirty="0"/>
          </a:p>
          <a:p>
            <a:r>
              <a:rPr lang="en-GB" b="1" dirty="0" smtClean="0"/>
              <a:t>Also at the exam!!!</a:t>
            </a:r>
            <a:endParaRPr lang="en-GB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0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Writing style: rule #2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800" noProof="0" dirty="0" smtClean="0"/>
          </a:p>
          <a:p>
            <a:pPr marL="0" indent="0" algn="ctr">
              <a:buNone/>
            </a:pPr>
            <a:endParaRPr lang="en-GB" sz="4800" noProof="0" dirty="0" smtClean="0"/>
          </a:p>
          <a:p>
            <a:pPr marL="0" indent="0" algn="ctr">
              <a:buNone/>
            </a:pPr>
            <a:r>
              <a:rPr lang="en-GB" sz="4800" b="1" noProof="0" smtClean="0"/>
              <a:t>Focus on the </a:t>
            </a:r>
            <a:r>
              <a:rPr lang="en-GB" sz="4800" b="1" noProof="0" dirty="0" smtClean="0"/>
              <a:t>message</a:t>
            </a:r>
            <a:endParaRPr lang="en-GB" sz="4800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Writing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Weight the pros and cons of alternatives</a:t>
            </a:r>
          </a:p>
          <a:p>
            <a:r>
              <a:rPr lang="en-GB" noProof="0" dirty="0" smtClean="0"/>
              <a:t>Declarative style</a:t>
            </a:r>
          </a:p>
          <a:p>
            <a:pPr lvl="1"/>
            <a:r>
              <a:rPr lang="en-GB" noProof="0" dirty="0" smtClean="0"/>
              <a:t>Not conditional (“we think...”, “one can...”, “if...”)</a:t>
            </a:r>
          </a:p>
          <a:p>
            <a:r>
              <a:rPr lang="en-GB" noProof="0" dirty="0" smtClean="0"/>
              <a:t>Be confident</a:t>
            </a:r>
          </a:p>
          <a:p>
            <a:pPr lvl="1"/>
            <a:r>
              <a:rPr lang="en-GB" noProof="0" dirty="0" smtClean="0"/>
              <a:t>“… </a:t>
            </a:r>
            <a:r>
              <a:rPr lang="en-US" u="sng" noProof="0" dirty="0" smtClean="0"/>
              <a:t>P</a:t>
            </a:r>
            <a:r>
              <a:rPr lang="en-US" u="sng" dirty="0" err="1" smtClean="0"/>
              <a:t>robably</a:t>
            </a:r>
            <a:r>
              <a:rPr lang="en-US" u="sng" dirty="0" smtClean="0"/>
              <a:t> </a:t>
            </a:r>
            <a:r>
              <a:rPr lang="en-US" dirty="0"/>
              <a:t>does not create a </a:t>
            </a:r>
            <a:r>
              <a:rPr lang="en-US" dirty="0" smtClean="0"/>
              <a:t>bottleneck …</a:t>
            </a:r>
            <a:r>
              <a:rPr lang="en-GB" noProof="0" dirty="0" smtClean="0"/>
              <a:t>“</a:t>
            </a:r>
          </a:p>
          <a:p>
            <a:pPr lvl="1"/>
            <a:endParaRPr lang="en-GB" noProof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Concurrency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Handling Concurrency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noProof="0" dirty="0" smtClean="0"/>
              <a:t>When synchronization?</a:t>
            </a:r>
          </a:p>
          <a:p>
            <a:pPr lvl="1"/>
            <a:r>
              <a:rPr lang="en-GB" dirty="0" smtClean="0"/>
              <a:t>1) Multiple </a:t>
            </a:r>
            <a:r>
              <a:rPr lang="en-GB" dirty="0"/>
              <a:t>parallel requests are </a:t>
            </a:r>
            <a:r>
              <a:rPr lang="en-GB" dirty="0" smtClean="0"/>
              <a:t>possible AND</a:t>
            </a:r>
          </a:p>
          <a:p>
            <a:pPr lvl="1"/>
            <a:r>
              <a:rPr lang="en-GB" dirty="0" smtClean="0"/>
              <a:t>2) when </a:t>
            </a:r>
            <a:r>
              <a:rPr lang="en-GB" dirty="0"/>
              <a:t>this can lead to </a:t>
            </a:r>
            <a:r>
              <a:rPr lang="en-GB" dirty="0" smtClean="0"/>
              <a:t>inconsistency</a:t>
            </a:r>
            <a:endParaRPr lang="en-GB" noProof="0" dirty="0" smtClean="0"/>
          </a:p>
          <a:p>
            <a:pPr lvl="1"/>
            <a:r>
              <a:rPr lang="en-GB" noProof="0" dirty="0" smtClean="0"/>
              <a:t>For example:</a:t>
            </a:r>
          </a:p>
          <a:p>
            <a:pPr lvl="2"/>
            <a:r>
              <a:rPr lang="en-GB" noProof="0" dirty="0" smtClean="0"/>
              <a:t>Confirm quotes</a:t>
            </a:r>
          </a:p>
          <a:p>
            <a:pPr lvl="2"/>
            <a:r>
              <a:rPr lang="en-GB" noProof="0" dirty="0" smtClean="0"/>
              <a:t>Creating sessions</a:t>
            </a:r>
          </a:p>
          <a:p>
            <a:pPr lvl="2"/>
            <a:r>
              <a:rPr lang="en-GB" noProof="0" dirty="0" smtClean="0"/>
              <a:t>Registering car rental companies</a:t>
            </a:r>
          </a:p>
          <a:p>
            <a:r>
              <a:rPr lang="en-GB" b="1" noProof="0" dirty="0" smtClean="0"/>
              <a:t>But:</a:t>
            </a:r>
            <a:r>
              <a:rPr lang="en-GB" noProof="0" dirty="0" smtClean="0"/>
              <a:t> </a:t>
            </a:r>
          </a:p>
          <a:p>
            <a:pPr lvl="1"/>
            <a:r>
              <a:rPr lang="en-GB" noProof="0" dirty="0" smtClean="0"/>
              <a:t>Use fine grained locking (method &lt;=&gt; data structure)</a:t>
            </a:r>
          </a:p>
          <a:p>
            <a:r>
              <a:rPr lang="en-GB" b="1" noProof="0" dirty="0" smtClean="0"/>
              <a:t>Not:</a:t>
            </a:r>
          </a:p>
          <a:p>
            <a:pPr lvl="1"/>
            <a:r>
              <a:rPr lang="en-GB" noProof="0" dirty="0" smtClean="0"/>
              <a:t>Most of the data </a:t>
            </a:r>
            <a:r>
              <a:rPr lang="en-GB" i="1" noProof="0" dirty="0" smtClean="0"/>
              <a:t>retrieval</a:t>
            </a:r>
            <a:r>
              <a:rPr lang="en-GB" noProof="0" dirty="0" smtClean="0"/>
              <a:t> methods</a:t>
            </a:r>
          </a:p>
          <a:p>
            <a:pPr lvl="2"/>
            <a:r>
              <a:rPr lang="en-GB" noProof="0" dirty="0" smtClean="0"/>
              <a:t>Example: createQuote  (tentative reservation)</a:t>
            </a:r>
          </a:p>
          <a:p>
            <a:pPr lvl="1"/>
            <a:r>
              <a:rPr lang="en-GB" noProof="0" dirty="0" smtClean="0"/>
              <a:t>When no parallel requests are possible</a:t>
            </a:r>
          </a:p>
          <a:p>
            <a:pPr lvl="2"/>
            <a:r>
              <a:rPr lang="en-GB" noProof="0" dirty="0" smtClean="0"/>
              <a:t>Example: </a:t>
            </a:r>
            <a:r>
              <a:rPr lang="en-GB" noProof="0" dirty="0" err="1" smtClean="0"/>
              <a:t>ReservationSession</a:t>
            </a:r>
            <a:r>
              <a:rPr lang="en-GB" noProof="0" dirty="0" smtClean="0"/>
              <a:t> (private per-tenant session)</a:t>
            </a:r>
          </a:p>
          <a:p>
            <a:pPr marL="457200" lvl="1" indent="0">
              <a:buNone/>
            </a:pPr>
            <a:r>
              <a:rPr lang="en-GB" noProof="0" dirty="0" smtClean="0">
                <a:sym typeface="Wingdings" panose="05000000000000000000" pitchFamily="2" charset="2"/>
              </a:rPr>
              <a:t> otherwise: </a:t>
            </a:r>
            <a:r>
              <a:rPr lang="en-GB" noProof="0" dirty="0" smtClean="0"/>
              <a:t>performance overhead!</a:t>
            </a:r>
          </a:p>
          <a:p>
            <a:pPr marL="457200" lvl="1" indent="0">
              <a:buNone/>
            </a:pPr>
            <a:endParaRPr lang="en-GB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Summary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Student </a:t>
            </a:r>
            <a:r>
              <a:rPr lang="en-GB" b="1" noProof="0" dirty="0" smtClean="0"/>
              <a:t>submissions: </a:t>
            </a:r>
            <a:r>
              <a:rPr lang="en-GB" noProof="0" dirty="0" smtClean="0"/>
              <a:t>concepts mostly </a:t>
            </a:r>
            <a:r>
              <a:rPr lang="en-GB" b="1" noProof="0" dirty="0" smtClean="0"/>
              <a:t>understood</a:t>
            </a:r>
            <a:br>
              <a:rPr lang="en-GB" b="1" noProof="0" dirty="0" smtClean="0"/>
            </a:br>
            <a:endParaRPr lang="en-GB" b="1" noProof="0" dirty="0" smtClean="0"/>
          </a:p>
          <a:p>
            <a:r>
              <a:rPr lang="en-GB" dirty="0"/>
              <a:t>Take-away: Understanding </a:t>
            </a:r>
          </a:p>
          <a:p>
            <a:pPr lvl="1"/>
            <a:r>
              <a:rPr lang="en-GB" dirty="0"/>
              <a:t>Local </a:t>
            </a:r>
            <a:r>
              <a:rPr lang="en-GB" dirty="0">
                <a:sym typeface="Wingdings" pitchFamily="2" charset="2"/>
              </a:rPr>
              <a:t> </a:t>
            </a:r>
            <a:r>
              <a:rPr lang="en-GB" dirty="0" err="1">
                <a:sym typeface="Wingdings" pitchFamily="2" charset="2"/>
              </a:rPr>
              <a:t>Serializable</a:t>
            </a:r>
            <a:r>
              <a:rPr lang="en-GB" dirty="0">
                <a:sym typeface="Wingdings" pitchFamily="2" charset="2"/>
              </a:rPr>
              <a:t>  Remote</a:t>
            </a:r>
            <a:endParaRPr lang="en-GB" dirty="0"/>
          </a:p>
          <a:p>
            <a:pPr lvl="1"/>
            <a:r>
              <a:rPr lang="en-GB" dirty="0"/>
              <a:t>Concurrency</a:t>
            </a:r>
          </a:p>
          <a:p>
            <a:pPr lvl="2"/>
            <a:r>
              <a:rPr lang="en-GB" b="1" dirty="0"/>
              <a:t>Synchronization</a:t>
            </a:r>
            <a:r>
              <a:rPr lang="en-GB" dirty="0"/>
              <a:t> only where necessary</a:t>
            </a:r>
            <a:r>
              <a:rPr lang="en-GB" dirty="0" smtClean="0"/>
              <a:t>!</a:t>
            </a:r>
            <a:endParaRPr lang="en-GB" b="1" noProof="0" dirty="0" smtClean="0"/>
          </a:p>
          <a:p>
            <a:endParaRPr lang="en-GB" b="1" noProof="0" dirty="0" smtClean="0"/>
          </a:p>
          <a:p>
            <a:r>
              <a:rPr lang="en-GB" noProof="0" dirty="0" smtClean="0"/>
              <a:t>Take-away: Writing</a:t>
            </a:r>
          </a:p>
          <a:p>
            <a:pPr lvl="1"/>
            <a:r>
              <a:rPr lang="en-GB" noProof="0" dirty="0" smtClean="0"/>
              <a:t>Use correct </a:t>
            </a:r>
            <a:r>
              <a:rPr lang="en-GB" b="1" noProof="0" dirty="0" smtClean="0"/>
              <a:t>terminology</a:t>
            </a:r>
            <a:r>
              <a:rPr lang="en-GB" noProof="0" dirty="0" smtClean="0"/>
              <a:t> + be </a:t>
            </a:r>
            <a:r>
              <a:rPr lang="en-GB" b="1" noProof="0" dirty="0" smtClean="0"/>
              <a:t>precise</a:t>
            </a:r>
            <a:r>
              <a:rPr lang="en-GB" noProof="0" dirty="0" smtClean="0"/>
              <a:t> and </a:t>
            </a:r>
            <a:r>
              <a:rPr lang="en-GB" b="1" noProof="0" dirty="0" smtClean="0"/>
              <a:t>to the point + explain why</a:t>
            </a:r>
            <a:br>
              <a:rPr lang="en-GB" b="1" noProof="0" dirty="0" smtClean="0"/>
            </a:br>
            <a:endParaRPr lang="en-GB" b="1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Key Criteria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noProof="0" dirty="0" smtClean="0"/>
              <a:t>Understanding</a:t>
            </a:r>
            <a:r>
              <a:rPr lang="en-GB" sz="2800" noProof="0" dirty="0" smtClean="0"/>
              <a:t> of RMI concepts (report + code)</a:t>
            </a:r>
          </a:p>
          <a:p>
            <a:pPr lvl="1"/>
            <a:r>
              <a:rPr lang="en-GB" sz="2600" noProof="0" dirty="0" smtClean="0"/>
              <a:t>Serializable </a:t>
            </a:r>
            <a:r>
              <a:rPr lang="en-GB" sz="2600" noProof="0" dirty="0" smtClean="0">
                <a:sym typeface="Wingdings" pitchFamily="2" charset="2"/>
              </a:rPr>
              <a:t> Remote  Local</a:t>
            </a:r>
            <a:endParaRPr lang="en-GB" sz="2800" noProof="0" dirty="0" smtClean="0">
              <a:sym typeface="Wingdings" pitchFamily="2" charset="2"/>
            </a:endParaRPr>
          </a:p>
          <a:p>
            <a:pPr lvl="1"/>
            <a:r>
              <a:rPr lang="en-GB" sz="2600" noProof="0" dirty="0" smtClean="0"/>
              <a:t>Naming service</a:t>
            </a:r>
          </a:p>
          <a:p>
            <a:r>
              <a:rPr lang="en-GB" sz="2800" noProof="0" dirty="0" smtClean="0"/>
              <a:t>Design of distributed application</a:t>
            </a:r>
          </a:p>
          <a:p>
            <a:pPr lvl="1"/>
            <a:r>
              <a:rPr lang="en-GB" noProof="0" dirty="0" smtClean="0"/>
              <a:t>Distribution</a:t>
            </a:r>
          </a:p>
          <a:p>
            <a:pPr lvl="1"/>
            <a:r>
              <a:rPr lang="en-GB" noProof="0" dirty="0" smtClean="0"/>
              <a:t>Session management</a:t>
            </a:r>
          </a:p>
          <a:p>
            <a:pPr lvl="1"/>
            <a:r>
              <a:rPr lang="en-GB" noProof="0" dirty="0" smtClean="0"/>
              <a:t>Synchronization</a:t>
            </a:r>
          </a:p>
          <a:p>
            <a:pPr lvl="1"/>
            <a:r>
              <a:rPr lang="en-GB" noProof="0" dirty="0" smtClean="0"/>
              <a:t>Central reservation system (facade)</a:t>
            </a:r>
          </a:p>
          <a:p>
            <a:r>
              <a:rPr lang="en-GB" sz="2800" noProof="0" dirty="0" smtClean="0"/>
              <a:t>Does it work as requested (cf. assignment)?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General impression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noProof="0" dirty="0" smtClean="0"/>
              <a:t>Main concepts are understood</a:t>
            </a:r>
          </a:p>
          <a:p>
            <a:r>
              <a:rPr lang="en-GB" b="1" noProof="0" dirty="0" smtClean="0"/>
              <a:t>Biggest issue:</a:t>
            </a:r>
          </a:p>
          <a:p>
            <a:pPr lvl="1"/>
            <a:r>
              <a:rPr lang="en-GB" b="1" noProof="0" dirty="0" smtClean="0"/>
              <a:t>Reports</a:t>
            </a:r>
            <a:r>
              <a:rPr lang="en-GB" noProof="0" dirty="0" smtClean="0"/>
              <a:t> (design decisions &amp; diagrams)</a:t>
            </a:r>
          </a:p>
          <a:p>
            <a:pPr lvl="2"/>
            <a:r>
              <a:rPr lang="en-GB" dirty="0"/>
              <a:t>Explain design decisions (reasoning)</a:t>
            </a:r>
            <a:endParaRPr lang="en-GB" noProof="0" dirty="0" smtClean="0"/>
          </a:p>
          <a:p>
            <a:pPr lvl="2"/>
            <a:r>
              <a:rPr lang="en-GB" noProof="0" dirty="0" smtClean="0"/>
              <a:t>Language</a:t>
            </a:r>
          </a:p>
          <a:p>
            <a:pPr lvl="1"/>
            <a:r>
              <a:rPr lang="en-GB" noProof="0" dirty="0" smtClean="0"/>
              <a:t>Few “crucial”</a:t>
            </a:r>
            <a:r>
              <a:rPr lang="en-GB" b="1" noProof="0" dirty="0" smtClean="0"/>
              <a:t> mistakes in </a:t>
            </a:r>
            <a:r>
              <a:rPr lang="en-GB" b="1" i="1" noProof="0" dirty="0" smtClean="0"/>
              <a:t>submitted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RMI Concepts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Local </a:t>
            </a:r>
            <a:r>
              <a:rPr lang="en-GB" noProof="0" dirty="0" smtClean="0">
                <a:sym typeface="Wingdings" pitchFamily="2" charset="2"/>
              </a:rPr>
              <a:t> Serializable  Remote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5325"/>
            <a:ext cx="8229600" cy="4525963"/>
          </a:xfrm>
        </p:spPr>
        <p:txBody>
          <a:bodyPr>
            <a:normAutofit/>
          </a:bodyPr>
          <a:lstStyle/>
          <a:p>
            <a:r>
              <a:rPr lang="en-GB" noProof="0" dirty="0" smtClean="0"/>
              <a:t>Main problem:</a:t>
            </a:r>
          </a:p>
          <a:p>
            <a:pPr lvl="1"/>
            <a:r>
              <a:rPr lang="en-GB" noProof="0" dirty="0" smtClean="0"/>
              <a:t>When should objects be Serializable / Remote / Local?</a:t>
            </a:r>
          </a:p>
          <a:p>
            <a:pPr lvl="1"/>
            <a:r>
              <a:rPr lang="en-GB" noProof="0" dirty="0" smtClean="0"/>
              <a:t>Not (well) addressed in design decisions</a:t>
            </a:r>
          </a:p>
          <a:p>
            <a:r>
              <a:rPr lang="en-GB" noProof="0" dirty="0" err="1" smtClean="0"/>
              <a:t>Serializable</a:t>
            </a:r>
            <a:endParaRPr lang="en-GB" noProof="0" dirty="0" smtClean="0"/>
          </a:p>
          <a:p>
            <a:pPr lvl="1"/>
            <a:r>
              <a:rPr lang="en-GB" dirty="0" smtClean="0"/>
              <a:t>Only </a:t>
            </a:r>
            <a:r>
              <a:rPr lang="en-GB" dirty="0"/>
              <a:t>to transfer data </a:t>
            </a:r>
            <a:r>
              <a:rPr lang="en-GB" dirty="0" smtClean="0"/>
              <a:t>(=&gt; by </a:t>
            </a:r>
            <a:r>
              <a:rPr lang="en-GB" dirty="0"/>
              <a:t>value)</a:t>
            </a:r>
          </a:p>
          <a:p>
            <a:r>
              <a:rPr lang="en-GB" noProof="0" dirty="0" smtClean="0"/>
              <a:t>Remote </a:t>
            </a:r>
          </a:p>
          <a:p>
            <a:pPr lvl="1"/>
            <a:r>
              <a:rPr lang="en-GB" noProof="0" dirty="0" smtClean="0"/>
              <a:t>Transfer </a:t>
            </a:r>
            <a:r>
              <a:rPr lang="en-GB" dirty="0" smtClean="0"/>
              <a:t>remote reference</a:t>
            </a:r>
            <a:endParaRPr lang="en-GB" noProof="0" dirty="0" smtClean="0"/>
          </a:p>
          <a:p>
            <a:pPr lvl="1"/>
            <a:r>
              <a:rPr lang="en-GB" noProof="0" dirty="0" smtClean="0"/>
              <a:t>Distributed services on </a:t>
            </a:r>
            <a:r>
              <a:rPr lang="en-GB" i="1" noProof="0" dirty="0" smtClean="0"/>
              <a:t>shared</a:t>
            </a:r>
            <a:r>
              <a:rPr lang="en-GB" noProof="0" dirty="0" smtClean="0"/>
              <a:t> </a:t>
            </a:r>
            <a:r>
              <a:rPr lang="en-GB" i="1" noProof="0" dirty="0" smtClean="0"/>
              <a:t>data</a:t>
            </a:r>
          </a:p>
          <a:p>
            <a:r>
              <a:rPr lang="en-GB" b="1" dirty="0" smtClean="0"/>
              <a:t>Not: </a:t>
            </a:r>
          </a:p>
          <a:p>
            <a:pPr lvl="1"/>
            <a:r>
              <a:rPr lang="en-GB" i="1" noProof="0" dirty="0" smtClean="0"/>
              <a:t>Default </a:t>
            </a:r>
            <a:r>
              <a:rPr lang="en-GB" i="1" noProof="0" dirty="0" err="1" smtClean="0"/>
              <a:t>Serializable</a:t>
            </a:r>
            <a:r>
              <a:rPr lang="en-GB" i="1" noProof="0" dirty="0" smtClean="0"/>
              <a:t> if not Remote</a:t>
            </a:r>
          </a:p>
          <a:p>
            <a:r>
              <a:rPr lang="en-GB" b="1" noProof="0" dirty="0" smtClean="0"/>
              <a:t>Remote </a:t>
            </a:r>
            <a:r>
              <a:rPr lang="en-GB" b="1" noProof="0" dirty="0" smtClean="0"/>
              <a:t>&amp; Serializable: contradictio in </a:t>
            </a:r>
            <a:r>
              <a:rPr lang="en-GB" b="1" noProof="0" dirty="0" err="1" smtClean="0"/>
              <a:t>terminis</a:t>
            </a:r>
            <a:endParaRPr lang="en-GB" b="1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8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Naming service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GB" noProof="0" dirty="0" smtClean="0">
                <a:sym typeface="Wingdings" pitchFamily="2" charset="2"/>
              </a:rPr>
              <a:t>For distributed car rental agency</a:t>
            </a:r>
          </a:p>
          <a:p>
            <a:pPr lvl="1"/>
            <a:r>
              <a:rPr lang="en-GB" noProof="0" dirty="0" smtClean="0">
                <a:sym typeface="Wingdings" pitchFamily="2" charset="2"/>
              </a:rPr>
              <a:t>Small yet </a:t>
            </a:r>
            <a:r>
              <a:rPr lang="en-GB" b="1" noProof="0" dirty="0" smtClean="0">
                <a:sym typeface="Wingdings" pitchFamily="2" charset="2"/>
              </a:rPr>
              <a:t>crucial piece</a:t>
            </a:r>
            <a:endParaRPr lang="en-GB" noProof="0" dirty="0" smtClean="0">
              <a:sym typeface="Wingdings" pitchFamily="2" charset="2"/>
            </a:endParaRPr>
          </a:p>
          <a:p>
            <a:r>
              <a:rPr lang="en-GB" noProof="0" dirty="0" smtClean="0">
                <a:sym typeface="Wingdings" pitchFamily="2" charset="2"/>
              </a:rPr>
              <a:t>Why necessary?</a:t>
            </a:r>
          </a:p>
          <a:p>
            <a:pPr lvl="1"/>
            <a:r>
              <a:rPr lang="en-GB" noProof="0" dirty="0" smtClean="0">
                <a:sym typeface="Wingdings" pitchFamily="2" charset="2"/>
              </a:rPr>
              <a:t>Many, distributed car rental companies (CRCs)</a:t>
            </a:r>
          </a:p>
          <a:p>
            <a:pPr lvl="1"/>
            <a:r>
              <a:rPr lang="en-GB" noProof="0" dirty="0" smtClean="0">
                <a:sym typeface="Wingdings" pitchFamily="2" charset="2"/>
              </a:rPr>
              <a:t>Central entry point for discovery CRCs and use</a:t>
            </a:r>
            <a:endParaRPr lang="en-GB" u="sng" noProof="0" dirty="0" smtClean="0">
              <a:sym typeface="Wingdings" pitchFamily="2" charset="2"/>
            </a:endParaRPr>
          </a:p>
          <a:p>
            <a:r>
              <a:rPr lang="en-GB" noProof="0" dirty="0" smtClean="0">
                <a:sym typeface="Wingdings" pitchFamily="2" charset="2"/>
              </a:rPr>
              <a:t>How to realize? </a:t>
            </a:r>
          </a:p>
          <a:p>
            <a:pPr lvl="1"/>
            <a:r>
              <a:rPr lang="en-GB" noProof="0" dirty="0" smtClean="0">
                <a:sym typeface="Wingdings" pitchFamily="2" charset="2"/>
              </a:rPr>
              <a:t>(a) Custom class for storing/looking up (name -&gt; remote reference) or</a:t>
            </a:r>
          </a:p>
          <a:p>
            <a:pPr lvl="1"/>
            <a:r>
              <a:rPr lang="en-GB" noProof="0" dirty="0" smtClean="0">
                <a:sym typeface="Wingdings" pitchFamily="2" charset="2"/>
              </a:rPr>
              <a:t>(b) Using the RMI registry</a:t>
            </a:r>
          </a:p>
          <a:p>
            <a:pPr lvl="1"/>
            <a:r>
              <a:rPr lang="en-GB" b="1" noProof="0" dirty="0" smtClean="0">
                <a:sym typeface="Wingdings" pitchFamily="2" charset="2"/>
              </a:rPr>
              <a:t>MUST be remotely accessible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Decisions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Design Decisions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GB" noProof="0" dirty="0" smtClean="0">
                <a:sym typeface="Wingdings" pitchFamily="2" charset="2"/>
              </a:rPr>
              <a:t>Which services on different hosts &amp; remotely accessible?</a:t>
            </a:r>
          </a:p>
          <a:p>
            <a:r>
              <a:rPr lang="en-GB" noProof="0" dirty="0" smtClean="0">
                <a:sym typeface="Wingdings" pitchFamily="2" charset="2"/>
              </a:rPr>
              <a:t>Use RMI registry or not?</a:t>
            </a:r>
          </a:p>
          <a:p>
            <a:pPr lvl="1"/>
            <a:r>
              <a:rPr lang="en-GB" noProof="0" dirty="0" smtClean="0"/>
              <a:t>RMI registry is a Naming service </a:t>
            </a:r>
            <a:r>
              <a:rPr lang="en-GB" noProof="0" dirty="0" smtClean="0">
                <a:sym typeface="Wingdings" pitchFamily="2" charset="2"/>
              </a:rPr>
              <a:t>(nothing more!)</a:t>
            </a:r>
          </a:p>
          <a:p>
            <a:pPr lvl="1"/>
            <a:r>
              <a:rPr lang="en-GB" noProof="0" dirty="0" smtClean="0">
                <a:sym typeface="Wingdings" pitchFamily="2" charset="2"/>
              </a:rPr>
              <a:t>Name </a:t>
            </a:r>
            <a:r>
              <a:rPr lang="en-GB" noProof="0" dirty="0" smtClean="0">
                <a:sym typeface="Symbol"/>
              </a:rPr>
              <a:t> address of </a:t>
            </a:r>
            <a:r>
              <a:rPr lang="en-GB" noProof="0" dirty="0" smtClean="0">
                <a:sym typeface="Wingdings" pitchFamily="2" charset="2"/>
              </a:rPr>
              <a:t>remote objects (remote reference)</a:t>
            </a:r>
          </a:p>
          <a:p>
            <a:r>
              <a:rPr lang="en-GB" dirty="0">
                <a:sym typeface="Wingdings" pitchFamily="2" charset="2"/>
              </a:rPr>
              <a:t>Remote </a:t>
            </a:r>
            <a:r>
              <a:rPr lang="en-GB" dirty="0" err="1">
                <a:sym typeface="Wingdings" pitchFamily="2" charset="2"/>
              </a:rPr>
              <a:t>vs</a:t>
            </a:r>
            <a:r>
              <a:rPr lang="en-GB" dirty="0">
                <a:sym typeface="Wingdings" pitchFamily="2" charset="2"/>
              </a:rPr>
              <a:t> local sessions</a:t>
            </a:r>
          </a:p>
          <a:p>
            <a:pPr lvl="1"/>
            <a:r>
              <a:rPr lang="en-GB" dirty="0">
                <a:sym typeface="Wingdings" pitchFamily="2" charset="2"/>
              </a:rPr>
              <a:t>Design decisions!</a:t>
            </a:r>
          </a:p>
          <a:p>
            <a:pPr lvl="1"/>
            <a:r>
              <a:rPr lang="en-GB" dirty="0">
                <a:sym typeface="Wingdings" pitchFamily="2" charset="2"/>
              </a:rPr>
              <a:t>No combined solution </a:t>
            </a:r>
            <a:r>
              <a:rPr lang="en-GB" dirty="0" smtClean="0">
                <a:sym typeface="Wingdings" pitchFamily="2" charset="2"/>
              </a:rPr>
              <a:t>possible</a:t>
            </a:r>
            <a:endParaRPr lang="en-GB" noProof="0" dirty="0" smtClean="0">
              <a:sym typeface="Wingdings" pitchFamily="2" charset="2"/>
            </a:endParaRPr>
          </a:p>
          <a:p>
            <a:r>
              <a:rPr lang="en-GB" noProof="0" dirty="0" smtClean="0">
                <a:sym typeface="Wingdings" pitchFamily="2" charset="2"/>
              </a:rPr>
              <a:t>Life-cycle management</a:t>
            </a:r>
          </a:p>
          <a:p>
            <a:pPr lvl="1"/>
            <a:r>
              <a:rPr lang="en-GB" dirty="0">
                <a:sym typeface="Wingdings" pitchFamily="2" charset="2"/>
              </a:rPr>
              <a:t>Manual </a:t>
            </a:r>
            <a:r>
              <a:rPr lang="en-GB" dirty="0" smtClean="0">
                <a:sym typeface="Wingdings" pitchFamily="2" charset="2"/>
              </a:rPr>
              <a:t>(drop </a:t>
            </a:r>
            <a:r>
              <a:rPr lang="en-GB" dirty="0">
                <a:sym typeface="Wingdings" pitchFamily="2" charset="2"/>
              </a:rPr>
              <a:t>ref and </a:t>
            </a:r>
            <a:r>
              <a:rPr lang="en-GB" dirty="0" err="1">
                <a:sym typeface="Wingdings" pitchFamily="2" charset="2"/>
              </a:rPr>
              <a:t>unexport</a:t>
            </a:r>
            <a:r>
              <a:rPr lang="en-GB" dirty="0" smtClean="0">
                <a:sym typeface="Wingdings" pitchFamily="2" charset="2"/>
              </a:rPr>
              <a:t>)</a:t>
            </a:r>
            <a:endParaRPr lang="en-GB" noProof="0" dirty="0" smtClean="0">
              <a:sym typeface="Wingdings" pitchFamily="2" charset="2"/>
            </a:endParaRPr>
          </a:p>
          <a:p>
            <a:pPr lvl="1"/>
            <a:r>
              <a:rPr lang="en-GB" noProof="0" dirty="0" smtClean="0">
                <a:sym typeface="Wingdings" pitchFamily="2" charset="2"/>
              </a:rPr>
              <a:t>Distributed garbage collector (keep no reference</a:t>
            </a:r>
            <a:r>
              <a:rPr lang="en-GB" noProof="0" dirty="0">
                <a:sym typeface="Wingdings" pitchFamily="2" charset="2"/>
              </a:rPr>
              <a:t>)</a:t>
            </a:r>
            <a:endParaRPr lang="en-GB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2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Design Decisions </a:t>
            </a:r>
            <a:r>
              <a:rPr lang="en-GB" sz="2000" noProof="0" dirty="0" smtClean="0"/>
              <a:t>(cont.)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GB" noProof="0" dirty="0" smtClean="0">
                <a:sym typeface="Wingdings" pitchFamily="2" charset="2"/>
              </a:rPr>
              <a:t>Stateless vs stateful sessions</a:t>
            </a:r>
          </a:p>
          <a:p>
            <a:pPr lvl="1"/>
            <a:r>
              <a:rPr lang="en-GB" noProof="0" dirty="0" smtClean="0">
                <a:sym typeface="Wingdings" pitchFamily="2" charset="2"/>
              </a:rPr>
              <a:t>ManagerSession is stateless</a:t>
            </a:r>
          </a:p>
          <a:p>
            <a:pPr lvl="1"/>
            <a:r>
              <a:rPr lang="en-GB" noProof="0" dirty="0" smtClean="0">
                <a:sym typeface="Wingdings" pitchFamily="2" charset="2"/>
              </a:rPr>
              <a:t>One instance can serve all managers!</a:t>
            </a:r>
          </a:p>
          <a:p>
            <a:pPr lvl="1"/>
            <a:r>
              <a:rPr lang="en-GB" noProof="0" dirty="0" smtClean="0">
                <a:sym typeface="Wingdings" pitchFamily="2" charset="2"/>
              </a:rPr>
              <a:t>Compare: @Stateful, @Stateless in JEE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BFD2-A5A5-480A-8874-3ED9D90EED1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2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netTheme">
  <a:themeElements>
    <a:clrScheme name="Custom 7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00427D"/>
      </a:accent5>
      <a:accent6>
        <a:srgbClr val="8DD3A0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DnetTheme</Template>
  <TotalTime>450</TotalTime>
  <Words>634</Words>
  <Application>Microsoft Office PowerPoint</Application>
  <PresentationFormat>On-screen Show (4:3)</PresentationFormat>
  <Paragraphs>157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Symbol</vt:lpstr>
      <vt:lpstr>Wingdings</vt:lpstr>
      <vt:lpstr>DnetTheme</vt:lpstr>
      <vt:lpstr>RMI Feedback</vt:lpstr>
      <vt:lpstr>Key Criteria</vt:lpstr>
      <vt:lpstr>General impression</vt:lpstr>
      <vt:lpstr>RMI Concepts</vt:lpstr>
      <vt:lpstr>Local  Serializable  Remote</vt:lpstr>
      <vt:lpstr>Naming service</vt:lpstr>
      <vt:lpstr>Design Decisions</vt:lpstr>
      <vt:lpstr>Design Decisions</vt:lpstr>
      <vt:lpstr>Design Decisions (cont.)</vt:lpstr>
      <vt:lpstr>Design reports</vt:lpstr>
      <vt:lpstr>Design Reports</vt:lpstr>
      <vt:lpstr>Writing style: rule #1</vt:lpstr>
      <vt:lpstr>Writing style</vt:lpstr>
      <vt:lpstr>Some terminology</vt:lpstr>
      <vt:lpstr>Writing style: rule #2</vt:lpstr>
      <vt:lpstr>Writing style</vt:lpstr>
      <vt:lpstr>Concurrency</vt:lpstr>
      <vt:lpstr>Handling Concurrency</vt:lpstr>
      <vt:lpstr>Summary</vt:lpstr>
    </vt:vector>
  </TitlesOfParts>
  <Company>K.U.Leuven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Dept. Computer Science</dc:creator>
  <cp:lastModifiedBy>Arnaud</cp:lastModifiedBy>
  <cp:revision>115</cp:revision>
  <dcterms:created xsi:type="dcterms:W3CDTF">2010-12-21T11:47:37Z</dcterms:created>
  <dcterms:modified xsi:type="dcterms:W3CDTF">2015-11-17T12:54:47Z</dcterms:modified>
</cp:coreProperties>
</file>