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5" r:id="rId9"/>
    <p:sldId id="266" r:id="rId10"/>
    <p:sldId id="263" r:id="rId11"/>
    <p:sldId id="264" r:id="rId12"/>
    <p:sldId id="267" r:id="rId13"/>
    <p:sldId id="268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8D29"/>
    <a:srgbClr val="FFFFFF"/>
    <a:srgbClr val="E8F1FC"/>
    <a:srgbClr val="123C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9BB18-8A91-4BFE-9BCF-EFD9654885E3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FAF0F-FCDB-4CCA-8B09-D196E87165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57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FAF0F-FCDB-4CCA-8B09-D196E871651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78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3509963"/>
          </a:xfrm>
        </p:spPr>
        <p:txBody>
          <a:bodyPr anchor="b">
            <a:normAutofit/>
          </a:bodyPr>
          <a:lstStyle>
            <a:lvl1pPr marL="449263" indent="0" algn="l">
              <a:defRPr sz="44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3509963"/>
            <a:ext cx="9143999" cy="1465160"/>
          </a:xfrm>
          <a:prstGeom prst="rect">
            <a:avLst/>
          </a:prstGeom>
          <a:solidFill>
            <a:srgbClr val="E8F1FC">
              <a:alpha val="60000"/>
            </a:srgbClr>
          </a:solidFill>
        </p:spPr>
        <p:txBody>
          <a:bodyPr tIns="180000"/>
          <a:lstStyle>
            <a:lvl1pPr marL="449263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AAE5-278B-471D-99EB-47EC81D812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99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4650" y="1126805"/>
            <a:ext cx="8642351" cy="493532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AAE5-278B-471D-99EB-47EC81D812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8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AAE5-278B-471D-99EB-47EC81D812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05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34B9-B0C7-42C1-8E9E-E4DF3FA8D5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91703" y="914401"/>
            <a:ext cx="8795146" cy="51985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7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AAE5-278B-471D-99EB-47EC81D812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316706" y="1111251"/>
            <a:ext cx="8723710" cy="4975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031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82297"/>
            <a:ext cx="9144000" cy="1730785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113082"/>
            <a:ext cx="9144000" cy="796106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/>
          <a:lstStyle>
            <a:lvl1pPr marL="45243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AAE5-278B-471D-99EB-47EC81D812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1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AAE5-278B-471D-99EB-47EC81D812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2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AAE5-278B-471D-99EB-47EC81D812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0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AAE5-278B-471D-99EB-47EC81D812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9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AAE5-278B-471D-99EB-47EC81D812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2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AAE5-278B-471D-99EB-47EC81D812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3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AAE5-278B-471D-99EB-47EC81D812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1200" y="6220817"/>
            <a:ext cx="709560" cy="5737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5AAE5-278B-471D-99EB-47EC81D812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4765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2133"/>
          </a:xfrm>
          <a:prstGeom prst="rect">
            <a:avLst/>
          </a:prstGeom>
          <a:solidFill>
            <a:srgbClr val="123C75">
              <a:alpha val="60000"/>
            </a:srgb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marL="449263" lvl="0" indent="0" defTabSz="48432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47406" y="1108528"/>
            <a:ext cx="8693354" cy="5030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Content Placeholder 6" descr="kuleuven-distrinet-transparent-hi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89869" y="6278583"/>
            <a:ext cx="1090199" cy="46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1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iming>
    <p:tnLst>
      <p:par>
        <p:cTn id="1" dur="indefinite" restart="never" nodeType="tmRoot"/>
      </p:par>
    </p:tnLst>
  </p:timing>
  <p:hf hdr="0"/>
  <p:txStyles>
    <p:titleStyle>
      <a:lvl1pPr marL="449263" indent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0" kern="1200" spc="-1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2438" indent="-452438" algn="l" defTabSz="914400" rtl="0" eaLnBrk="1" latinLnBrk="0" hangingPunct="1">
        <a:lnSpc>
          <a:spcPct val="9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§"/>
        <a:defRPr lang="en-US" sz="3200" b="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806450" indent="-3492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lang="en-US" sz="2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lang="en-US" sz="2000" kern="120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GAE Feedback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Distributed </a:t>
            </a:r>
            <a:r>
              <a:rPr lang="en-US" smtClean="0"/>
              <a:t>Systems 2015-2016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8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2. Indirect Communication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AAE5-278B-471D-99EB-47EC81D812E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>
                <a:solidFill>
                  <a:srgbClr val="000000"/>
                </a:solidFill>
                <a:latin typeface="Calibri"/>
              </a:rPr>
              <a:t>Feedback channel </a:t>
            </a:r>
            <a:r>
              <a:rPr lang="en-US">
                <a:solidFill>
                  <a:srgbClr val="000000"/>
                </a:solidFill>
                <a:latin typeface="Calibri"/>
              </a:rPr>
              <a:t>from Worker to </a:t>
            </a:r>
            <a:r>
              <a:rPr lang="en-US" smtClean="0">
                <a:solidFill>
                  <a:srgbClr val="000000"/>
                </a:solidFill>
                <a:latin typeface="Calibri"/>
              </a:rPr>
              <a:t>Client</a:t>
            </a:r>
          </a:p>
          <a:p>
            <a:pPr lvl="1"/>
            <a:r>
              <a:rPr lang="en-US" smtClean="0">
                <a:solidFill>
                  <a:srgbClr val="000000"/>
                </a:solidFill>
                <a:latin typeface="Calibri"/>
              </a:rPr>
              <a:t>report about success AND failure</a:t>
            </a:r>
          </a:p>
          <a:p>
            <a:pPr lvl="1"/>
            <a:r>
              <a:rPr lang="en-US" smtClean="0">
                <a:solidFill>
                  <a:srgbClr val="000000"/>
                </a:solidFill>
                <a:latin typeface="Calibri"/>
              </a:rPr>
              <a:t>otherwise indistinguishable : not-yet-processed or failed</a:t>
            </a:r>
          </a:p>
          <a:p>
            <a:pPr lvl="1"/>
            <a:endParaRPr lang="en-US" smtClean="0">
              <a:solidFill>
                <a:srgbClr val="000000"/>
              </a:solidFill>
              <a:latin typeface="Calibri"/>
            </a:endParaRPr>
          </a:p>
          <a:p>
            <a:r>
              <a:rPr lang="en-US" smtClean="0">
                <a:solidFill>
                  <a:srgbClr val="000000"/>
                </a:solidFill>
                <a:latin typeface="Calibri"/>
              </a:rPr>
              <a:t>Client </a:t>
            </a:r>
            <a:r>
              <a:rPr lang="en-US">
                <a:solidFill>
                  <a:srgbClr val="000000"/>
                </a:solidFill>
                <a:latin typeface="Calibri"/>
              </a:rPr>
              <a:t>may have </a:t>
            </a:r>
            <a:r>
              <a:rPr lang="en-US" b="1">
                <a:solidFill>
                  <a:srgbClr val="000000"/>
                </a:solidFill>
                <a:latin typeface="Calibri"/>
              </a:rPr>
              <a:t>multiple</a:t>
            </a:r>
            <a:r>
              <a:rPr lang="en-US">
                <a:solidFill>
                  <a:srgbClr val="000000"/>
                </a:solidFill>
                <a:latin typeface="Calibri"/>
              </a:rPr>
              <a:t> unconfirmed </a:t>
            </a:r>
            <a:r>
              <a:rPr lang="en-US" b="1">
                <a:solidFill>
                  <a:srgbClr val="000000"/>
                </a:solidFill>
                <a:latin typeface="Calibri"/>
              </a:rPr>
              <a:t>quotes waiting</a:t>
            </a:r>
            <a:r>
              <a:rPr lang="en-US">
                <a:solidFill>
                  <a:srgbClr val="000000"/>
                </a:solidFill>
                <a:latin typeface="Calibri"/>
              </a:rPr>
              <a:t>, or may have sent a rental order twice</a:t>
            </a:r>
            <a:r>
              <a:rPr lang="en-US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lvl="1"/>
            <a:r>
              <a:rPr lang="en-US" smtClean="0">
                <a:solidFill>
                  <a:srgbClr val="000000"/>
                </a:solidFill>
                <a:latin typeface="Calibri"/>
              </a:rPr>
              <a:t>feedback should uniquely refer to quotes (e.g. using </a:t>
            </a:r>
            <a:r>
              <a:rPr lang="en-US" b="1" smtClean="0">
                <a:solidFill>
                  <a:srgbClr val="000000"/>
                </a:solidFill>
                <a:latin typeface="Calibri"/>
              </a:rPr>
              <a:t>orderID</a:t>
            </a:r>
            <a:r>
              <a:rPr lang="en-US" smtClean="0">
                <a:solidFill>
                  <a:srgbClr val="000000"/>
                </a:solidFill>
                <a:latin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355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smtClean="0"/>
              <a:t>3. Potential State Inconsistencies</a:t>
            </a:r>
            <a:endParaRPr lang="en-GB"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AAE5-278B-471D-99EB-47EC81D812E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0" name="Content Placeholder 2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>
                <a:solidFill>
                  <a:srgbClr val="000000"/>
                </a:solidFill>
                <a:latin typeface="Calibri"/>
              </a:rPr>
              <a:t>State changes </a:t>
            </a:r>
            <a:r>
              <a:rPr lang="en-US">
                <a:solidFill>
                  <a:srgbClr val="000000"/>
                </a:solidFill>
                <a:latin typeface="Calibri"/>
              </a:rPr>
              <a:t>(creation of reservations) happen only at the Worker role and </a:t>
            </a:r>
            <a:r>
              <a:rPr lang="en-US" b="1" u="sng">
                <a:solidFill>
                  <a:srgbClr val="000000"/>
                </a:solidFill>
                <a:latin typeface="Calibri"/>
              </a:rPr>
              <a:t>not</a:t>
            </a:r>
            <a:r>
              <a:rPr lang="en-US" b="1">
                <a:solidFill>
                  <a:srgbClr val="000000"/>
                </a:solidFill>
                <a:latin typeface="Calibri"/>
              </a:rPr>
              <a:t> </a:t>
            </a:r>
            <a:r>
              <a:rPr lang="en-US" b="1" smtClean="0">
                <a:solidFill>
                  <a:srgbClr val="000000"/>
                </a:solidFill>
                <a:latin typeface="Calibri"/>
              </a:rPr>
              <a:t>at </a:t>
            </a:r>
            <a:r>
              <a:rPr lang="en-US" b="1">
                <a:solidFill>
                  <a:srgbClr val="000000"/>
                </a:solidFill>
                <a:latin typeface="Calibri"/>
              </a:rPr>
              <a:t>the front-end</a:t>
            </a:r>
            <a:r>
              <a:rPr lang="en-US">
                <a:solidFill>
                  <a:srgbClr val="000000"/>
                </a:solidFill>
                <a:latin typeface="Calibri"/>
              </a:rPr>
              <a:t>. </a:t>
            </a:r>
            <a:endParaRPr lang="en-US" smtClean="0">
              <a:solidFill>
                <a:srgbClr val="000000"/>
              </a:solidFill>
              <a:latin typeface="Calibri"/>
            </a:endParaRPr>
          </a:p>
          <a:p>
            <a:pPr lvl="1"/>
            <a:r>
              <a:rPr lang="en-US" smtClean="0">
                <a:solidFill>
                  <a:srgbClr val="000000"/>
                </a:solidFill>
                <a:latin typeface="Calibri"/>
              </a:rPr>
              <a:t>Keyword </a:t>
            </a:r>
            <a:r>
              <a:rPr lang="en-US">
                <a:solidFill>
                  <a:srgbClr val="000000"/>
                </a:solidFill>
                <a:latin typeface="Calibri"/>
              </a:rPr>
              <a:t>‚</a:t>
            </a:r>
            <a:r>
              <a:rPr lang="en-US" b="1">
                <a:solidFill>
                  <a:srgbClr val="000000"/>
                </a:solidFill>
                <a:latin typeface="Calibri"/>
              </a:rPr>
              <a:t>synchronized</a:t>
            </a:r>
            <a:r>
              <a:rPr lang="en-US">
                <a:solidFill>
                  <a:srgbClr val="000000"/>
                </a:solidFill>
                <a:latin typeface="Calibri"/>
              </a:rPr>
              <a:t>‘ for </a:t>
            </a:r>
            <a:r>
              <a:rPr lang="en-US" smtClean="0">
                <a:solidFill>
                  <a:srgbClr val="000000"/>
                </a:solidFill>
                <a:latin typeface="Calibri"/>
              </a:rPr>
              <a:t>quote-enqueue function </a:t>
            </a:r>
            <a:r>
              <a:rPr lang="en-US" b="1" smtClean="0">
                <a:solidFill>
                  <a:srgbClr val="000000"/>
                </a:solidFill>
                <a:latin typeface="Calibri"/>
              </a:rPr>
              <a:t>no </a:t>
            </a:r>
            <a:r>
              <a:rPr lang="en-US" b="1">
                <a:solidFill>
                  <a:srgbClr val="000000"/>
                </a:solidFill>
                <a:latin typeface="Calibri"/>
              </a:rPr>
              <a:t>effect </a:t>
            </a:r>
            <a:r>
              <a:rPr lang="en-US">
                <a:solidFill>
                  <a:srgbClr val="000000"/>
                </a:solidFill>
                <a:latin typeface="Calibri"/>
              </a:rPr>
              <a:t>on potential state inconsistencies</a:t>
            </a:r>
            <a:r>
              <a:rPr lang="en-US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r>
              <a:rPr lang="en-US" smtClean="0">
                <a:solidFill>
                  <a:srgbClr val="000000"/>
                </a:solidFill>
                <a:latin typeface="Calibri"/>
              </a:rPr>
              <a:t>Multiple workers process tasks queue </a:t>
            </a:r>
            <a:r>
              <a:rPr lang="en-US" b="1" smtClean="0">
                <a:solidFill>
                  <a:srgbClr val="000000"/>
                </a:solidFill>
                <a:latin typeface="Calibri"/>
              </a:rPr>
              <a:t>in parallel </a:t>
            </a:r>
            <a:r>
              <a:rPr lang="en-US" smtClean="0">
                <a:solidFill>
                  <a:srgbClr val="000000"/>
                </a:solidFill>
                <a:latin typeface="Calibri"/>
              </a:rPr>
              <a:t>(default)</a:t>
            </a:r>
          </a:p>
          <a:p>
            <a:pPr lvl="1"/>
            <a:r>
              <a:rPr lang="en-US" smtClean="0">
                <a:solidFill>
                  <a:srgbClr val="000000"/>
                </a:solidFill>
                <a:latin typeface="Calibri"/>
              </a:rPr>
              <a:t>This is where potential inconsistencies are rooted</a:t>
            </a:r>
          </a:p>
          <a:p>
            <a:r>
              <a:rPr lang="en-US" smtClean="0">
                <a:solidFill>
                  <a:srgbClr val="000000"/>
                </a:solidFill>
                <a:latin typeface="Calibri"/>
              </a:rPr>
              <a:t>Each worker is a separate process (separate JVM)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thread-based </a:t>
            </a:r>
            <a:r>
              <a:rPr lang="en-US" smtClean="0">
                <a:solidFill>
                  <a:srgbClr val="000000"/>
                </a:solidFill>
                <a:latin typeface="Calibri"/>
              </a:rPr>
              <a:t>monitors (i.e</a:t>
            </a:r>
            <a:r>
              <a:rPr lang="en-US">
                <a:solidFill>
                  <a:srgbClr val="000000"/>
                </a:solidFill>
                <a:latin typeface="Calibri"/>
              </a:rPr>
              <a:t>. </a:t>
            </a:r>
            <a:r>
              <a:rPr lang="en-US" smtClean="0">
                <a:solidFill>
                  <a:srgbClr val="000000"/>
                </a:solidFill>
                <a:latin typeface="Calibri"/>
              </a:rPr>
              <a:t>‚</a:t>
            </a:r>
            <a:r>
              <a:rPr lang="en-US" b="1" smtClean="0">
                <a:solidFill>
                  <a:srgbClr val="000000"/>
                </a:solidFill>
                <a:latin typeface="Calibri"/>
              </a:rPr>
              <a:t>synchronized</a:t>
            </a:r>
            <a:r>
              <a:rPr lang="en-US" smtClean="0">
                <a:solidFill>
                  <a:srgbClr val="000000"/>
                </a:solidFill>
                <a:latin typeface="Calibri"/>
              </a:rPr>
              <a:t>‘) </a:t>
            </a:r>
            <a:r>
              <a:rPr lang="en-US" b="1">
                <a:solidFill>
                  <a:srgbClr val="000000"/>
                </a:solidFill>
                <a:latin typeface="Calibri"/>
              </a:rPr>
              <a:t>cannot help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74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/>
              <a:t>3. Potential State Inconsistencies</a:t>
            </a:r>
            <a:endParaRPr lang="en-GB"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AAE5-278B-471D-99EB-47EC81D812E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smtClean="0"/>
              <a:t>One solution</a:t>
            </a:r>
          </a:p>
          <a:p>
            <a:pPr lvl="1"/>
            <a:r>
              <a:rPr lang="de-DE" smtClean="0"/>
              <a:t>Set #worker per queue  = 1</a:t>
            </a:r>
          </a:p>
          <a:p>
            <a:pPr lvl="1"/>
            <a:r>
              <a:rPr lang="de-DE" smtClean="0"/>
              <a:t>To increase parallelism</a:t>
            </a:r>
          </a:p>
          <a:p>
            <a:pPr lvl="2"/>
            <a:r>
              <a:rPr lang="de-DE" smtClean="0"/>
              <a:t>Maintain one queue per company</a:t>
            </a: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>(</a:t>
            </a:r>
            <a:r>
              <a:rPr lang="en-GB" b="1" smtClean="0"/>
              <a:t>Note</a:t>
            </a:r>
            <a:r>
              <a:rPr lang="en-GB" smtClean="0"/>
              <a:t>: only if client will book from single CRC)</a:t>
            </a:r>
          </a:p>
          <a:p>
            <a:pPr lvl="2"/>
            <a:endParaRPr lang="de-DE"/>
          </a:p>
          <a:p>
            <a:r>
              <a:rPr lang="de-DE" smtClean="0"/>
              <a:t>NOT</a:t>
            </a:r>
          </a:p>
          <a:p>
            <a:pPr lvl="1"/>
            <a:r>
              <a:rPr lang="de-DE" smtClean="0"/>
              <a:t>Create a queue per CarType or per Quote</a:t>
            </a:r>
          </a:p>
          <a:p>
            <a:pPr lvl="2"/>
            <a:r>
              <a:rPr lang="de-DE" smtClean="0">
                <a:sym typeface="Wingdings" panose="05000000000000000000" pitchFamily="2" charset="2"/>
              </a:rPr>
              <a:t> l</a:t>
            </a:r>
            <a:r>
              <a:rPr lang="de-DE" smtClean="0"/>
              <a:t>oss of all-or-nothing semanics</a:t>
            </a:r>
          </a:p>
          <a:p>
            <a:pPr lvl="1"/>
            <a:r>
              <a:rPr lang="de-DE" smtClean="0"/>
              <a:t>Create a queue for every task</a:t>
            </a:r>
          </a:p>
          <a:p>
            <a:pPr lvl="2"/>
            <a:r>
              <a:rPr lang="de-DE" smtClean="0"/>
              <a:t>japodizes state consistency even more (parallelism </a:t>
            </a:r>
            <a:r>
              <a:rPr lang="de-DE" smtClean="0">
                <a:sym typeface="Wingdings" panose="05000000000000000000" pitchFamily="2" charset="2"/>
              </a:rPr>
              <a:t></a:t>
            </a:r>
            <a:r>
              <a:rPr lang="de-DE" sz="3200" baseline="-4000" smtClean="0"/>
              <a:t>∞)</a:t>
            </a:r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53410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Written Answers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AAE5-278B-471D-99EB-47EC81D812E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mtClean="0"/>
              <a:t>Always: reason about your answer</a:t>
            </a:r>
            <a:br>
              <a:rPr lang="de-DE" smtClean="0"/>
            </a:br>
            <a:r>
              <a:rPr lang="de-DE" smtClean="0"/>
              <a:t>(unless it‘s </a:t>
            </a:r>
            <a:r>
              <a:rPr lang="de-DE" u="sng" smtClean="0"/>
              <a:t>certainly</a:t>
            </a:r>
            <a:r>
              <a:rPr lang="de-DE" smtClean="0"/>
              <a:t> obvious)</a:t>
            </a:r>
          </a:p>
          <a:p>
            <a:pPr lvl="1"/>
            <a:r>
              <a:rPr lang="de-DE" smtClean="0"/>
              <a:t>Why did you choose tech a or option b?</a:t>
            </a:r>
          </a:p>
          <a:p>
            <a:pPr lvl="1"/>
            <a:r>
              <a:rPr lang="de-DE" smtClean="0"/>
              <a:t>Can you imagine drawbacks?</a:t>
            </a:r>
          </a:p>
          <a:p>
            <a:pPr marL="457200" lvl="1" indent="0">
              <a:buNone/>
            </a:pPr>
            <a:endParaRPr lang="de-DE" smtClean="0"/>
          </a:p>
          <a:p>
            <a:r>
              <a:rPr lang="de-DE"/>
              <a:t>Be to the point </a:t>
            </a:r>
            <a:r>
              <a:rPr lang="de-DE" smtClean="0"/>
              <a:t>and </a:t>
            </a:r>
            <a:r>
              <a:rPr lang="de-DE"/>
              <a:t>don‘t loose the target</a:t>
            </a:r>
          </a:p>
          <a:p>
            <a:pPr lvl="1"/>
            <a:r>
              <a:rPr lang="de-DE"/>
              <a:t>Asked: Is there a scenario for an inconsistent state.. ?</a:t>
            </a:r>
          </a:p>
          <a:p>
            <a:pPr lvl="1"/>
            <a:r>
              <a:rPr lang="de-DE"/>
              <a:t>Expected: </a:t>
            </a:r>
            <a:r>
              <a:rPr lang="de-DE" u="sng"/>
              <a:t>Yes</a:t>
            </a:r>
            <a:r>
              <a:rPr lang="de-DE"/>
              <a:t>, </a:t>
            </a:r>
            <a:r>
              <a:rPr lang="de-DE" smtClean="0"/>
              <a:t>(the scenario is</a:t>
            </a:r>
            <a:r>
              <a:rPr lang="de-DE" smtClean="0">
                <a:sym typeface="Wingdings" panose="05000000000000000000" pitchFamily="2" charset="2"/>
              </a:rPr>
              <a:t>) </a:t>
            </a:r>
            <a:r>
              <a:rPr lang="de-DE" smtClean="0"/>
              <a:t>when a </a:t>
            </a:r>
            <a:r>
              <a:rPr lang="de-DE"/>
              <a:t>does </a:t>
            </a:r>
            <a:r>
              <a:rPr lang="de-DE" smtClean="0"/>
              <a:t>b.</a:t>
            </a:r>
            <a:endParaRPr lang="de-DE"/>
          </a:p>
          <a:p>
            <a:pPr lvl="1"/>
            <a:r>
              <a:rPr lang="de-DE"/>
              <a:t>Found: The application receives two requests […] Suppose a sequence like [..] now suppose another sequence […] As a result, [..] return OK, but […] is the updated value.</a:t>
            </a:r>
          </a:p>
          <a:p>
            <a:pPr lvl="1"/>
            <a:r>
              <a:rPr lang="de-DE" smtClean="0"/>
              <a:t>Result: </a:t>
            </a:r>
          </a:p>
          <a:p>
            <a:pPr lvl="2"/>
            <a:r>
              <a:rPr lang="de-DE" smtClean="0"/>
              <a:t>after </a:t>
            </a:r>
            <a:r>
              <a:rPr lang="de-DE"/>
              <a:t>1 page </a:t>
            </a:r>
            <a:r>
              <a:rPr lang="de-DE" smtClean="0"/>
              <a:t>text</a:t>
            </a:r>
          </a:p>
          <a:p>
            <a:pPr lvl="2"/>
            <a:r>
              <a:rPr lang="de-DE" smtClean="0"/>
              <a:t>not </a:t>
            </a:r>
            <a:r>
              <a:rPr lang="de-DE"/>
              <a:t>sure whether you mean </a:t>
            </a:r>
            <a:r>
              <a:rPr lang="de-DE" u="sng"/>
              <a:t>yes</a:t>
            </a:r>
            <a:r>
              <a:rPr lang="de-DE"/>
              <a:t> or </a:t>
            </a:r>
            <a:r>
              <a:rPr lang="de-DE" u="sng"/>
              <a:t>no</a:t>
            </a:r>
            <a:r>
              <a:rPr lang="de-DE"/>
              <a:t>?</a:t>
            </a:r>
            <a:endParaRPr lang="en-GB"/>
          </a:p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12716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Written Answers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AAE5-278B-471D-99EB-47EC81D812E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smtClean="0"/>
              <a:t>Another DO-NOT example: deferred answer</a:t>
            </a:r>
            <a:endParaRPr lang="de-DE"/>
          </a:p>
          <a:p>
            <a:pPr lvl="1"/>
            <a:r>
              <a:rPr lang="en-GB"/>
              <a:t>If there are multiple threads running to confirm quotes. There is a possibility that two consecutive tasks that are in conflict, when multiple threads are running they can confirm the quotes at the same time.</a:t>
            </a:r>
          </a:p>
          <a:p>
            <a:pPr lvl="1"/>
            <a:r>
              <a:rPr lang="de-DE"/>
              <a:t>Read: if you believe that multiple threads are in use, than yes, otherwise no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86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Questions?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AAE5-278B-471D-99EB-47EC81D812E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69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Criteria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374650" y="1126805"/>
            <a:ext cx="8642351" cy="493532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GB"/>
              <a:t>1. Persistence: GAE Datastore using JPA</a:t>
            </a:r>
          </a:p>
          <a:p>
            <a:pPr lvl="1"/>
            <a:r>
              <a:rPr lang="en-GB"/>
              <a:t>Structure of entities in Entity Groups</a:t>
            </a:r>
          </a:p>
          <a:p>
            <a:pPr lvl="1"/>
            <a:r>
              <a:rPr lang="en-GB"/>
              <a:t>Use of </a:t>
            </a:r>
            <a:r>
              <a:rPr lang="en-GB" smtClean="0"/>
              <a:t>JPQL</a:t>
            </a:r>
            <a:br>
              <a:rPr lang="en-GB" smtClean="0"/>
            </a:br>
            <a:endParaRPr lang="en-GB"/>
          </a:p>
          <a:p>
            <a:r>
              <a:rPr lang="en-GB"/>
              <a:t>2. Indirect Communication</a:t>
            </a:r>
          </a:p>
          <a:p>
            <a:pPr lvl="1"/>
            <a:r>
              <a:rPr lang="en-GB"/>
              <a:t>Adapt from Direct Communication</a:t>
            </a:r>
          </a:p>
          <a:p>
            <a:pPr lvl="1"/>
            <a:r>
              <a:rPr lang="en-GB" smtClean="0"/>
              <a:t>Use </a:t>
            </a:r>
            <a:r>
              <a:rPr lang="en-GB"/>
              <a:t>of Task Queues, reason about data </a:t>
            </a:r>
            <a:r>
              <a:rPr lang="en-GB" smtClean="0"/>
              <a:t>flow</a:t>
            </a:r>
            <a:br>
              <a:rPr lang="en-GB" smtClean="0"/>
            </a:br>
            <a:endParaRPr lang="en-GB"/>
          </a:p>
          <a:p>
            <a:r>
              <a:rPr lang="en-GB"/>
              <a:t>3. Potential State Inconsistencies </a:t>
            </a: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>(</a:t>
            </a:r>
            <a:r>
              <a:rPr lang="en-GB"/>
              <a:t>theoretical exercise)</a:t>
            </a:r>
          </a:p>
          <a:p>
            <a:pPr lvl="1"/>
            <a:r>
              <a:rPr lang="en-GB"/>
              <a:t>Why? How to avoid?</a:t>
            </a:r>
          </a:p>
          <a:p>
            <a:pPr lvl="1"/>
            <a:r>
              <a:rPr lang="en-GB"/>
              <a:t>How to minimize impact on performance</a:t>
            </a:r>
            <a:r>
              <a:rPr lang="en-GB" smtClean="0"/>
              <a:t>?</a:t>
            </a:r>
            <a:br>
              <a:rPr lang="en-GB" smtClean="0"/>
            </a:b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AAE5-278B-471D-99EB-47EC81D812E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0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General Impression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AAE5-278B-471D-99EB-47EC81D812E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Observation:</a:t>
            </a:r>
          </a:p>
          <a:p>
            <a:pPr lvl="1"/>
            <a:r>
              <a:rPr lang="en-GB"/>
              <a:t>Persistence at GAE</a:t>
            </a:r>
          </a:p>
          <a:p>
            <a:pPr lvl="1"/>
            <a:r>
              <a:rPr lang="en-GB"/>
              <a:t>Indirect communication</a:t>
            </a:r>
          </a:p>
          <a:p>
            <a:pPr lvl="1"/>
            <a:r>
              <a:rPr lang="en-GB"/>
              <a:t>State </a:t>
            </a:r>
            <a:r>
              <a:rPr lang="en-GB" smtClean="0"/>
              <a:t>inconsistency appearing </a:t>
            </a:r>
            <a:r>
              <a:rPr lang="en-GB"/>
              <a:t>in </a:t>
            </a:r>
            <a:r>
              <a:rPr lang="en-GB" smtClean="0"/>
              <a:t>worker-based schema</a:t>
            </a:r>
            <a:br>
              <a:rPr lang="en-GB" smtClean="0"/>
            </a:br>
            <a:endParaRPr lang="en-GB"/>
          </a:p>
          <a:p>
            <a:r>
              <a:rPr lang="en-GB" smtClean="0"/>
              <a:t>Hotspots for erros</a:t>
            </a:r>
            <a:endParaRPr lang="en-GB"/>
          </a:p>
          <a:p>
            <a:pPr lvl="1"/>
            <a:r>
              <a:rPr lang="en-GB"/>
              <a:t>JPA: attached vs. detached objects</a:t>
            </a:r>
          </a:p>
          <a:p>
            <a:pPr lvl="1"/>
            <a:r>
              <a:rPr lang="en-GB"/>
              <a:t>Indirection == Time Decoupling</a:t>
            </a:r>
          </a:p>
          <a:p>
            <a:pPr lvl="1"/>
            <a:r>
              <a:rPr lang="en-GB"/>
              <a:t>TaskQueue: Worker threads vs. </a:t>
            </a:r>
            <a:r>
              <a:rPr lang="en-GB" smtClean="0"/>
              <a:t>processes</a:t>
            </a:r>
            <a:br>
              <a:rPr lang="en-GB" smtClean="0"/>
            </a:br>
            <a:endParaRPr lang="en-GB"/>
          </a:p>
          <a:p>
            <a:r>
              <a:rPr lang="en-GB"/>
              <a:t>Written answers</a:t>
            </a:r>
          </a:p>
          <a:p>
            <a:pPr lvl="1"/>
            <a:r>
              <a:rPr lang="en-GB"/>
              <a:t>Some are quite good (short + complete), </a:t>
            </a: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>even </a:t>
            </a:r>
            <a:r>
              <a:rPr lang="en-GB"/>
              <a:t>providing alternative </a:t>
            </a:r>
            <a:r>
              <a:rPr lang="en-GB" smtClean="0"/>
              <a:t>reasons</a:t>
            </a:r>
            <a:endParaRPr lang="en-GB"/>
          </a:p>
          <a:p>
            <a:pPr lvl="1"/>
            <a:r>
              <a:rPr lang="en-GB"/>
              <a:t>Others focus too much on the application and less on concepts and technology (usually the (too) long ones)</a:t>
            </a:r>
          </a:p>
        </p:txBody>
      </p:sp>
      <p:pic>
        <p:nvPicPr>
          <p:cNvPr id="5" name="Picture 5" descr="C:\Users\fatih\Icons and Cliparts\11_02_osa_icons\osa_warn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23" y="1801521"/>
            <a:ext cx="288131" cy="28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fatih\Icons and Cliparts\onebit\01\onebit_3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14" y="1423698"/>
            <a:ext cx="340461" cy="34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fatih\Icons and Cliparts\11_02_osa_icons\osa_warn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24" y="2116948"/>
            <a:ext cx="288131" cy="28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98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1. Persistence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AAE5-278B-471D-99EB-47EC81D812E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b="1" smtClean="0"/>
              <a:t>Entity </a:t>
            </a:r>
            <a:r>
              <a:rPr lang="en-GB" b="1"/>
              <a:t>Group</a:t>
            </a:r>
            <a:r>
              <a:rPr lang="en-GB"/>
              <a:t> (EG): </a:t>
            </a:r>
            <a:r>
              <a:rPr lang="en-GB" smtClean="0"/>
              <a:t>entity relations as hierarchical </a:t>
            </a:r>
            <a:r>
              <a:rPr lang="en-GB" b="1" smtClean="0"/>
              <a:t>tree-structure</a:t>
            </a:r>
            <a:endParaRPr lang="en-GB" smtClean="0"/>
          </a:p>
          <a:p>
            <a:pPr lvl="1"/>
            <a:r>
              <a:rPr lang="de-DE" smtClean="0"/>
              <a:t>one-to-many == parent-child relationship</a:t>
            </a:r>
            <a:endParaRPr lang="en-GB" smtClean="0"/>
          </a:p>
          <a:p>
            <a:pPr lvl="1"/>
            <a:r>
              <a:rPr lang="en-GB" smtClean="0"/>
              <a:t>every </a:t>
            </a:r>
            <a:r>
              <a:rPr lang="en-GB"/>
              <a:t>entity has at max one parent </a:t>
            </a:r>
            <a:r>
              <a:rPr lang="en-GB" smtClean="0"/>
              <a:t>entity (tree)</a:t>
            </a:r>
          </a:p>
          <a:p>
            <a:r>
              <a:rPr lang="de-DE" smtClean="0"/>
              <a:t>Easiest solution in car rental ageny</a:t>
            </a:r>
          </a:p>
          <a:p>
            <a:pPr lvl="1"/>
            <a:r>
              <a:rPr lang="de-DE" smtClean="0"/>
              <a:t>All entities in a single Entity Group</a:t>
            </a:r>
          </a:p>
          <a:p>
            <a:pPr lvl="1"/>
            <a:r>
              <a:rPr lang="de-DE" smtClean="0"/>
              <a:t>Use EntitiyManager instance per modification of EG</a:t>
            </a:r>
          </a:p>
          <a:p>
            <a:pPr lvl="2"/>
            <a:r>
              <a:rPr lang="de-DE" smtClean="0"/>
              <a:t>E.g. Multiple CRCs == multiple EntityManagers</a:t>
            </a:r>
          </a:p>
          <a:p>
            <a:pPr lvl="1"/>
            <a:r>
              <a:rPr lang="en-GB" smtClean="0"/>
              <a:t>No unmanaged relations between those entities</a:t>
            </a:r>
          </a:p>
          <a:p>
            <a:pPr lvl="2"/>
            <a:r>
              <a:rPr lang="en-GB" smtClean="0"/>
              <a:t>E.g. Manual lookup by UID (Primary Key)</a:t>
            </a:r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4572000" y="5276497"/>
            <a:ext cx="3593082" cy="1231203"/>
            <a:chOff x="5220072" y="2155701"/>
            <a:chExt cx="3593082" cy="1231203"/>
          </a:xfrm>
        </p:grpSpPr>
        <p:sp>
          <p:nvSpPr>
            <p:cNvPr id="6" name="Rectangle 5"/>
            <p:cNvSpPr/>
            <p:nvPr/>
          </p:nvSpPr>
          <p:spPr>
            <a:xfrm>
              <a:off x="5220072" y="2204864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smtClean="0"/>
                <a:t>CRC</a:t>
              </a:r>
              <a:endParaRPr lang="en-GB" sz="1200" b="1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372200" y="2206392"/>
              <a:ext cx="86409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smtClean="0"/>
                <a:t>CarType</a:t>
              </a:r>
              <a:endParaRPr lang="en-GB" sz="1200" b="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884368" y="2204864"/>
              <a:ext cx="86409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smtClean="0"/>
                <a:t>Car</a:t>
              </a:r>
              <a:endParaRPr lang="en-GB" sz="1200" b="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619830" y="3026864"/>
              <a:ext cx="119332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smtClean="0"/>
                <a:t>Reservations</a:t>
              </a:r>
              <a:endParaRPr lang="en-GB" sz="1200" b="1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796136" y="2384884"/>
              <a:ext cx="5760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724128" y="216333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smtClean="0"/>
                <a:t>1</a:t>
              </a:r>
              <a:endParaRPr lang="en-GB" b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7420" y="2155701"/>
              <a:ext cx="2439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/>
                <a:t>*</a:t>
              </a:r>
              <a:endParaRPr lang="en-GB" b="1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7277486" y="2390988"/>
              <a:ext cx="5760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205478" y="216944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smtClean="0"/>
                <a:t>1</a:t>
              </a:r>
              <a:endParaRPr lang="en-GB" b="1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68770" y="2161805"/>
              <a:ext cx="2439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/>
                <a:t>*</a:t>
              </a:r>
              <a:endParaRPr lang="en-GB" b="1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8388424" y="2566432"/>
              <a:ext cx="0" cy="460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308680" y="251979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smtClean="0"/>
                <a:t>1</a:t>
              </a:r>
              <a:endParaRPr lang="en-GB" b="1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321016" y="2816614"/>
              <a:ext cx="2439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smtClean="0"/>
                <a:t>*</a:t>
              </a:r>
              <a:endParaRPr lang="en-GB" b="1"/>
            </a:p>
          </p:txBody>
        </p:sp>
      </p:grpSp>
    </p:spTree>
    <p:extLst>
      <p:ext uri="{BB962C8B-B14F-4D97-AF65-F5344CB8AC3E}">
        <p14:creationId xmlns:p14="http://schemas.microsoft.com/office/powerpoint/2010/main" val="366153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1. Persistence </a:t>
            </a:r>
            <a:r>
              <a:rPr lang="de-DE" sz="2000"/>
              <a:t>(cont.)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AAE5-278B-471D-99EB-47EC81D812E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/>
              <a:t>Transactions</a:t>
            </a:r>
          </a:p>
          <a:p>
            <a:pPr lvl="1"/>
            <a:r>
              <a:rPr lang="de-DE"/>
              <a:t>Each EntityManager session == atomic commit</a:t>
            </a:r>
          </a:p>
          <a:p>
            <a:pPr lvl="1"/>
            <a:r>
              <a:rPr lang="de-DE"/>
              <a:t>Don‘t use CrossGroup transactions (XGT)</a:t>
            </a:r>
            <a:endParaRPr lang="en-GB"/>
          </a:p>
          <a:p>
            <a:r>
              <a:rPr lang="de-DE" smtClean="0"/>
              <a:t>Google App Engine: JPQL</a:t>
            </a:r>
          </a:p>
          <a:p>
            <a:pPr lvl="1"/>
            <a:r>
              <a:rPr lang="de-DE" smtClean="0"/>
              <a:t>No JOINs supported</a:t>
            </a:r>
          </a:p>
          <a:p>
            <a:pPr lvl="1"/>
            <a:r>
              <a:rPr lang="de-DE" smtClean="0"/>
              <a:t>Use only to query on one entity</a:t>
            </a:r>
          </a:p>
        </p:txBody>
      </p:sp>
    </p:spTree>
    <p:extLst>
      <p:ext uri="{BB962C8B-B14F-4D97-AF65-F5344CB8AC3E}">
        <p14:creationId xmlns:p14="http://schemas.microsoft.com/office/powerpoint/2010/main" val="104925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1. Persistence </a:t>
            </a:r>
            <a:r>
              <a:rPr lang="de-DE" sz="2000" smtClean="0"/>
              <a:t>(cont.)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AAE5-278B-471D-99EB-47EC81D812E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smtClean="0"/>
              <a:t>JPA: Attached vs. Detached entities</a:t>
            </a:r>
          </a:p>
          <a:p>
            <a:pPr lvl="1"/>
            <a:r>
              <a:rPr lang="de-DE" smtClean="0"/>
              <a:t>Change is </a:t>
            </a:r>
            <a:r>
              <a:rPr lang="de-DE" u="sng" smtClean="0"/>
              <a:t>not</a:t>
            </a:r>
            <a:r>
              <a:rPr lang="de-DE" smtClean="0"/>
              <a:t> persisted:</a:t>
            </a:r>
          </a:p>
          <a:p>
            <a:pPr lvl="1"/>
            <a:endParaRPr lang="de-DE" smtClean="0"/>
          </a:p>
          <a:p>
            <a:pPr lvl="1"/>
            <a:endParaRPr lang="de-DE"/>
          </a:p>
          <a:p>
            <a:pPr lvl="1"/>
            <a:endParaRPr lang="de-DE" smtClean="0"/>
          </a:p>
          <a:p>
            <a:pPr lvl="1"/>
            <a:endParaRPr lang="de-DE"/>
          </a:p>
          <a:p>
            <a:pPr lvl="1"/>
            <a:endParaRPr lang="de-DE" smtClean="0"/>
          </a:p>
          <a:p>
            <a:pPr lvl="1"/>
            <a:r>
              <a:rPr lang="de-DE" smtClean="0"/>
              <a:t>Change is persisted:</a:t>
            </a:r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687139" y="2063217"/>
            <a:ext cx="6339043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000" smtClean="0"/>
              <a:t>EntityManager </a:t>
            </a:r>
            <a:r>
              <a:rPr lang="en-GB" sz="2000"/>
              <a:t>em = EMF.get().createEntityManager();</a:t>
            </a:r>
          </a:p>
          <a:p>
            <a:r>
              <a:rPr lang="en-GB" sz="2000" smtClean="0"/>
              <a:t>List&lt;Quote</a:t>
            </a:r>
            <a:r>
              <a:rPr lang="en-GB" sz="2000"/>
              <a:t>&gt; </a:t>
            </a:r>
            <a:r>
              <a:rPr lang="en-GB" sz="2000" smtClean="0"/>
              <a:t>q </a:t>
            </a:r>
            <a:r>
              <a:rPr lang="en-GB" sz="2000"/>
              <a:t>=  em.createQuery</a:t>
            </a:r>
            <a:r>
              <a:rPr lang="en-GB" sz="2000" smtClean="0"/>
              <a:t>(..).</a:t>
            </a:r>
            <a:r>
              <a:rPr lang="en-GB" sz="2000"/>
              <a:t>getResultList();</a:t>
            </a:r>
          </a:p>
          <a:p>
            <a:r>
              <a:rPr lang="en-GB" sz="2000" smtClean="0"/>
              <a:t>em.close</a:t>
            </a:r>
            <a:r>
              <a:rPr lang="en-GB" sz="2000"/>
              <a:t>();</a:t>
            </a:r>
          </a:p>
          <a:p>
            <a:r>
              <a:rPr lang="de-DE" sz="2000" smtClean="0"/>
              <a:t>[…]</a:t>
            </a:r>
          </a:p>
          <a:p>
            <a:r>
              <a:rPr lang="de-DE" sz="2000" smtClean="0"/>
              <a:t>q.get(0).setStatus(Status.FAILED);</a:t>
            </a:r>
            <a:endParaRPr lang="en-GB" sz="2000"/>
          </a:p>
        </p:txBody>
      </p:sp>
      <p:sp>
        <p:nvSpPr>
          <p:cNvPr id="6" name="TextBox 5"/>
          <p:cNvSpPr txBox="1"/>
          <p:nvPr/>
        </p:nvSpPr>
        <p:spPr>
          <a:xfrm>
            <a:off x="450759" y="4415269"/>
            <a:ext cx="4126707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000" smtClean="0"/>
              <a:t>EntityManager </a:t>
            </a:r>
            <a:r>
              <a:rPr lang="en-GB" sz="2000"/>
              <a:t>em = </a:t>
            </a:r>
            <a:r>
              <a:rPr lang="en-GB" sz="2000" smtClean="0"/>
              <a:t>…</a:t>
            </a:r>
            <a:endParaRPr lang="en-GB" sz="2000"/>
          </a:p>
          <a:p>
            <a:r>
              <a:rPr lang="en-GB" sz="2000" smtClean="0"/>
              <a:t>List&lt;Quote</a:t>
            </a:r>
            <a:r>
              <a:rPr lang="en-GB" sz="2000"/>
              <a:t>&gt; </a:t>
            </a:r>
            <a:r>
              <a:rPr lang="en-GB" sz="2000" smtClean="0"/>
              <a:t>q </a:t>
            </a:r>
            <a:r>
              <a:rPr lang="en-GB" sz="2000"/>
              <a:t>=  </a:t>
            </a:r>
            <a:r>
              <a:rPr lang="en-GB" sz="2000" smtClean="0"/>
              <a:t>…</a:t>
            </a:r>
            <a:endParaRPr lang="en-GB" sz="2000"/>
          </a:p>
          <a:p>
            <a:r>
              <a:rPr lang="de-DE" sz="2000">
                <a:solidFill>
                  <a:schemeClr val="accent2">
                    <a:lumMod val="50000"/>
                  </a:schemeClr>
                </a:solidFill>
              </a:rPr>
              <a:t>q.get(0).setStatus(Status.FAILED);</a:t>
            </a:r>
            <a:endParaRPr lang="en-GB" sz="20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GB" sz="2000" smtClean="0"/>
              <a:t>em.close();</a:t>
            </a:r>
            <a:endParaRPr lang="en-GB" sz="2000"/>
          </a:p>
        </p:txBody>
      </p:sp>
      <p:sp>
        <p:nvSpPr>
          <p:cNvPr id="7" name="TextBox 6"/>
          <p:cNvSpPr txBox="1"/>
          <p:nvPr/>
        </p:nvSpPr>
        <p:spPr>
          <a:xfrm>
            <a:off x="4827429" y="4415269"/>
            <a:ext cx="4126707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000"/>
              <a:t>em.close();</a:t>
            </a:r>
          </a:p>
          <a:p>
            <a:r>
              <a:rPr lang="de-DE" sz="2000" smtClean="0"/>
              <a:t>q.get(0</a:t>
            </a:r>
            <a:r>
              <a:rPr lang="de-DE" sz="2000"/>
              <a:t>).setStatus(Status.FAILED</a:t>
            </a:r>
            <a:r>
              <a:rPr lang="de-DE" sz="2000" smtClean="0"/>
              <a:t>);</a:t>
            </a:r>
          </a:p>
          <a:p>
            <a:r>
              <a:rPr lang="de-DE" sz="2000" smtClean="0">
                <a:solidFill>
                  <a:schemeClr val="accent2">
                    <a:lumMod val="50000"/>
                  </a:schemeClr>
                </a:solidFill>
              </a:rPr>
              <a:t>em=EMF.get()…</a:t>
            </a:r>
          </a:p>
          <a:p>
            <a:r>
              <a:rPr lang="de-DE" sz="2000" smtClean="0">
                <a:solidFill>
                  <a:schemeClr val="accent2">
                    <a:lumMod val="50000"/>
                  </a:schemeClr>
                </a:solidFill>
              </a:rPr>
              <a:t>em.merge(q);</a:t>
            </a:r>
            <a:endParaRPr lang="en-GB" sz="200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91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2. Indirect Communication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AAE5-278B-471D-99EB-47EC81D812E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16706" y="1111251"/>
            <a:ext cx="8723710" cy="2456197"/>
          </a:xfrm>
        </p:spPr>
        <p:txBody>
          <a:bodyPr/>
          <a:lstStyle/>
          <a:p>
            <a:r>
              <a:rPr lang="de-DE" smtClean="0"/>
              <a:t>Principle of Message Queues understood</a:t>
            </a:r>
          </a:p>
          <a:p>
            <a:r>
              <a:rPr lang="de-DE" smtClean="0"/>
              <a:t>Confusion with the </a:t>
            </a:r>
            <a:r>
              <a:rPr lang="de-DE" b="1" smtClean="0"/>
              <a:t>3 roles</a:t>
            </a:r>
            <a:r>
              <a:rPr lang="de-DE" smtClean="0"/>
              <a:t> involved</a:t>
            </a:r>
          </a:p>
          <a:p>
            <a:pPr lvl="1"/>
            <a:r>
              <a:rPr lang="de-DE" smtClean="0"/>
              <a:t>Data flow:</a:t>
            </a:r>
          </a:p>
          <a:p>
            <a:pPr lvl="2"/>
            <a:r>
              <a:rPr lang="de-DE" smtClean="0"/>
              <a:t>Client (Browser) </a:t>
            </a:r>
            <a:r>
              <a:rPr lang="de-DE" smtClean="0">
                <a:sym typeface="Wingdings" panose="05000000000000000000" pitchFamily="2" charset="2"/>
              </a:rPr>
              <a:t></a:t>
            </a:r>
            <a:r>
              <a:rPr lang="de-DE" smtClean="0"/>
              <a:t> direct </a:t>
            </a:r>
            <a:r>
              <a:rPr lang="de-DE" smtClean="0">
                <a:sym typeface="Wingdings" panose="05000000000000000000" pitchFamily="2" charset="2"/>
              </a:rPr>
              <a:t></a:t>
            </a:r>
            <a:r>
              <a:rPr lang="de-DE" smtClean="0"/>
              <a:t> Font-end Service</a:t>
            </a:r>
            <a:endParaRPr lang="en-GB" smtClean="0"/>
          </a:p>
          <a:p>
            <a:pPr lvl="2"/>
            <a:r>
              <a:rPr lang="en-GB" smtClean="0"/>
              <a:t>Font-end Service – via Queue </a:t>
            </a:r>
            <a:r>
              <a:rPr lang="en-GB" smtClean="0">
                <a:sym typeface="Wingdings" panose="05000000000000000000" pitchFamily="2" charset="2"/>
              </a:rPr>
              <a:t></a:t>
            </a:r>
            <a:r>
              <a:rPr lang="en-GB" smtClean="0"/>
              <a:t> Back-end Service (Worker)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5764800" y="4084130"/>
            <a:ext cx="1208998" cy="55413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smtClean="0"/>
              <a:t>Task-Queue</a:t>
            </a:r>
            <a:endParaRPr lang="en-GB" sz="1100" b="1"/>
          </a:p>
        </p:txBody>
      </p:sp>
      <p:pic>
        <p:nvPicPr>
          <p:cNvPr id="6" name="Picture 2" descr="C:\Users\fatih\Icons and Cliparts\11_02_osa_icons\osa_lap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78" y="3789776"/>
            <a:ext cx="913516" cy="91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fatih\Icons and Cliparts\11_02_osa_icons\osa_server_web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222" y="3789776"/>
            <a:ext cx="766168" cy="76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eft-Right Arrow 7"/>
          <p:cNvSpPr/>
          <p:nvPr/>
        </p:nvSpPr>
        <p:spPr>
          <a:xfrm>
            <a:off x="1516594" y="3935517"/>
            <a:ext cx="2196886" cy="474683"/>
          </a:xfrm>
          <a:prstGeom prst="left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Request-Reply</a:t>
            </a:r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67366" y="4639208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mtClean="0"/>
              <a:t>Client</a:t>
            </a:r>
            <a:br>
              <a:rPr lang="de-DE" smtClean="0"/>
            </a:br>
            <a:r>
              <a:rPr lang="de-DE" smtClean="0"/>
              <a:t>(Browser)</a:t>
            </a:r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609892" y="4660500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Application</a:t>
            </a:r>
          </a:p>
          <a:p>
            <a:pPr algn="ctr"/>
            <a:r>
              <a:rPr lang="de-DE" smtClean="0"/>
              <a:t>Front-End</a:t>
            </a:r>
            <a:endParaRPr lang="en-GB"/>
          </a:p>
        </p:txBody>
      </p:sp>
      <p:sp>
        <p:nvSpPr>
          <p:cNvPr id="11" name="Right Arrow 10"/>
          <p:cNvSpPr/>
          <p:nvPr/>
        </p:nvSpPr>
        <p:spPr>
          <a:xfrm>
            <a:off x="4720908" y="4116912"/>
            <a:ext cx="894906" cy="496488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Push</a:t>
            </a:r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7941881" y="3778133"/>
            <a:ext cx="813792" cy="813792"/>
            <a:chOff x="7884368" y="2464532"/>
            <a:chExt cx="813792" cy="867035"/>
          </a:xfrm>
        </p:grpSpPr>
        <p:pic>
          <p:nvPicPr>
            <p:cNvPr id="13" name="Picture 4" descr="C:\Users\fatih\Icons and Cliparts\11_02_osa_icons\osa_server.png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2464532"/>
              <a:ext cx="813792" cy="813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5" descr="C:\Users\fatih\Icons and Cliparts\11_02_osa_icons\osa_ics_drive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1232" y="2997331"/>
              <a:ext cx="334236" cy="334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ight Arrow 14"/>
          <p:cNvSpPr/>
          <p:nvPr/>
        </p:nvSpPr>
        <p:spPr>
          <a:xfrm>
            <a:off x="7115033" y="4116911"/>
            <a:ext cx="894906" cy="496488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Pull</a:t>
            </a:r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7639760" y="4660499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mtClean="0"/>
              <a:t>Backend</a:t>
            </a:r>
          </a:p>
          <a:p>
            <a:pPr algn="ctr"/>
            <a:r>
              <a:rPr lang="de-DE" smtClean="0"/>
              <a:t>Processing</a:t>
            </a:r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6147267" y="5537916"/>
            <a:ext cx="2608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smtClean="0"/>
              <a:t>KEY</a:t>
            </a:r>
          </a:p>
          <a:p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Direct </a:t>
            </a:r>
            <a:r>
              <a:rPr lang="de-DE" smtClean="0"/>
              <a:t>Communication</a:t>
            </a:r>
          </a:p>
          <a:p>
            <a:r>
              <a:rPr lang="de-DE" smtClean="0">
                <a:solidFill>
                  <a:schemeClr val="tx2">
                    <a:lumMod val="75000"/>
                  </a:schemeClr>
                </a:solidFill>
              </a:rPr>
              <a:t>Indirect </a:t>
            </a:r>
            <a:r>
              <a:rPr lang="de-DE" smtClean="0"/>
              <a:t>Communication</a:t>
            </a:r>
            <a:endParaRPr lang="en-GB"/>
          </a:p>
        </p:txBody>
      </p:sp>
      <p:sp>
        <p:nvSpPr>
          <p:cNvPr id="16" name="Left-Right Arrow 15"/>
          <p:cNvSpPr/>
          <p:nvPr/>
        </p:nvSpPr>
        <p:spPr>
          <a:xfrm>
            <a:off x="4663677" y="3415167"/>
            <a:ext cx="908652" cy="242316"/>
          </a:xfrm>
          <a:prstGeom prst="leftRightArrow">
            <a:avLst/>
          </a:prstGeom>
          <a:ln>
            <a:solidFill>
              <a:srgbClr val="B68D29">
                <a:alpha val="60000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smtClean="0">
                <a:solidFill>
                  <a:schemeClr val="tx1"/>
                </a:solidFill>
              </a:rPr>
              <a:t>access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" name="Flowchart: Magnetic Disk 18"/>
          <p:cNvSpPr/>
          <p:nvPr/>
        </p:nvSpPr>
        <p:spPr>
          <a:xfrm>
            <a:off x="5777749" y="3275071"/>
            <a:ext cx="1196049" cy="554139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Megastore </a:t>
            </a:r>
            <a:br>
              <a:rPr lang="en-GB" sz="1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GB" sz="1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(GAE Database)</a:t>
            </a:r>
            <a:endParaRPr lang="en-GB" sz="1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Left-Right Arrow 19"/>
          <p:cNvSpPr/>
          <p:nvPr/>
        </p:nvSpPr>
        <p:spPr>
          <a:xfrm>
            <a:off x="7098455" y="3423914"/>
            <a:ext cx="908652" cy="24231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smtClean="0">
                <a:solidFill>
                  <a:schemeClr val="tx1"/>
                </a:solidFill>
              </a:rPr>
              <a:t>access</a:t>
            </a:r>
            <a:endParaRPr 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90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8" grpId="0" animBg="1"/>
      <p:bldP spid="9" grpId="0"/>
      <p:bldP spid="10" grpId="0"/>
      <p:bldP spid="11" grpId="0" animBg="1"/>
      <p:bldP spid="15" grpId="0" animBg="1"/>
      <p:bldP spid="21" grpId="0"/>
      <p:bldP spid="22" grpId="0"/>
      <p:bldP spid="16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5370965" y="3116687"/>
            <a:ext cx="0" cy="352881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2. Indirect Communication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AAE5-278B-471D-99EB-47EC81D812E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smtClean="0"/>
              <a:t>…</a:t>
            </a:r>
          </a:p>
          <a:p>
            <a:pPr lvl="1"/>
            <a:r>
              <a:rPr lang="de-DE" smtClean="0"/>
              <a:t>Control flow (CF): </a:t>
            </a:r>
            <a:endParaRPr lang="de-DE"/>
          </a:p>
          <a:p>
            <a:pPr lvl="2"/>
            <a:r>
              <a:rPr lang="de-DE"/>
              <a:t>Front-end Service triggered by Client</a:t>
            </a:r>
          </a:p>
          <a:p>
            <a:pPr lvl="2"/>
            <a:r>
              <a:rPr lang="de-DE"/>
              <a:t>Back-end Service triggered by GAE infrastructure</a:t>
            </a:r>
          </a:p>
          <a:p>
            <a:pPr lvl="2"/>
            <a:r>
              <a:rPr lang="de-DE"/>
              <a:t>(1) and (2) are </a:t>
            </a:r>
            <a:r>
              <a:rPr lang="de-DE" b="1"/>
              <a:t>independent in time</a:t>
            </a:r>
            <a:r>
              <a:rPr lang="de-DE"/>
              <a:t/>
            </a:r>
            <a:br>
              <a:rPr lang="de-DE"/>
            </a:br>
            <a:endParaRPr lang="de-DE"/>
          </a:p>
          <a:p>
            <a:endParaRPr lang="en-GB"/>
          </a:p>
        </p:txBody>
      </p:sp>
      <p:sp>
        <p:nvSpPr>
          <p:cNvPr id="8" name="Flowchart: Magnetic Disk 7"/>
          <p:cNvSpPr/>
          <p:nvPr/>
        </p:nvSpPr>
        <p:spPr>
          <a:xfrm>
            <a:off x="4778537" y="3880659"/>
            <a:ext cx="1184857" cy="8757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Task-Queue</a:t>
            </a:r>
            <a:endParaRPr lang="en-GB" b="1"/>
          </a:p>
        </p:txBody>
      </p:sp>
      <p:pic>
        <p:nvPicPr>
          <p:cNvPr id="9" name="Picture 2" descr="C:\Users\fatih\Icons and Cliparts\11_02_osa_icons\osa_lap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36" y="3880659"/>
            <a:ext cx="913516" cy="91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fatih\Icons and Cliparts\11_02_osa_icons\osa_server_web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260" y="3825076"/>
            <a:ext cx="766168" cy="76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19468" y="475138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Client</a:t>
            </a:r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62930" y="4695800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Application</a:t>
            </a:r>
          </a:p>
          <a:p>
            <a:pPr algn="ctr"/>
            <a:r>
              <a:rPr lang="de-DE" smtClean="0"/>
              <a:t>Front-End</a:t>
            </a:r>
            <a:endParaRPr lang="en-GB"/>
          </a:p>
        </p:txBody>
      </p:sp>
      <p:sp>
        <p:nvSpPr>
          <p:cNvPr id="14" name="Right Arrow 13"/>
          <p:cNvSpPr/>
          <p:nvPr/>
        </p:nvSpPr>
        <p:spPr>
          <a:xfrm>
            <a:off x="3457167" y="4061297"/>
            <a:ext cx="894906" cy="496488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Push</a:t>
            </a:r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7917039" y="3869016"/>
            <a:ext cx="813792" cy="813792"/>
            <a:chOff x="7884368" y="2464532"/>
            <a:chExt cx="813792" cy="867035"/>
          </a:xfrm>
        </p:grpSpPr>
        <p:pic>
          <p:nvPicPr>
            <p:cNvPr id="16" name="Picture 4" descr="C:\Users\fatih\Icons and Cliparts\11_02_osa_icons\osa_server.png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2464532"/>
              <a:ext cx="813792" cy="813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fatih\Icons and Cliparts\11_02_osa_icons\osa_ics_drive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1232" y="2997331"/>
              <a:ext cx="334236" cy="334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Right Arrow 17"/>
          <p:cNvSpPr/>
          <p:nvPr/>
        </p:nvSpPr>
        <p:spPr>
          <a:xfrm rot="10800000">
            <a:off x="6394732" y="4025819"/>
            <a:ext cx="894906" cy="496488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7660933" y="4557785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mtClean="0"/>
              <a:t>Backend</a:t>
            </a:r>
          </a:p>
          <a:p>
            <a:pPr algn="ctr"/>
            <a:r>
              <a:rPr lang="de-DE" smtClean="0"/>
              <a:t>Processing</a:t>
            </a:r>
            <a:endParaRPr lang="en-GB"/>
          </a:p>
        </p:txBody>
      </p:sp>
      <p:sp>
        <p:nvSpPr>
          <p:cNvPr id="28" name="Right Arrow 27"/>
          <p:cNvSpPr/>
          <p:nvPr/>
        </p:nvSpPr>
        <p:spPr>
          <a:xfrm>
            <a:off x="1494074" y="4089173"/>
            <a:ext cx="894906" cy="496488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Curved Down Arrow 28"/>
          <p:cNvSpPr/>
          <p:nvPr/>
        </p:nvSpPr>
        <p:spPr>
          <a:xfrm rot="10800000">
            <a:off x="888642" y="5120715"/>
            <a:ext cx="4253130" cy="745510"/>
          </a:xfrm>
          <a:prstGeom prst="curvedDown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Curved Up Arrow 29"/>
          <p:cNvSpPr/>
          <p:nvPr/>
        </p:nvSpPr>
        <p:spPr>
          <a:xfrm>
            <a:off x="5589431" y="5120715"/>
            <a:ext cx="2871989" cy="745511"/>
          </a:xfrm>
          <a:prstGeom prst="curvedUp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26" name="Picture 2" descr="C:\Users\fatih\Downloads\time-27593_64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805" y="6032007"/>
            <a:ext cx="532967" cy="53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C:\Users\fatih\Downloads\time-27593_64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93611">
            <a:off x="5606758" y="6032006"/>
            <a:ext cx="532967" cy="53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980349" y="5888035"/>
            <a:ext cx="1556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smtClean="0"/>
              <a:t>KEY</a:t>
            </a:r>
          </a:p>
          <a:p>
            <a:r>
              <a:rPr lang="de-DE" smtClean="0">
                <a:solidFill>
                  <a:schemeClr val="accent5">
                    <a:lumMod val="75000"/>
                  </a:schemeClr>
                </a:solidFill>
              </a:rPr>
              <a:t>Front-end </a:t>
            </a:r>
            <a:r>
              <a:rPr lang="de-DE" smtClean="0"/>
              <a:t>CF</a:t>
            </a:r>
          </a:p>
          <a:p>
            <a:r>
              <a:rPr lang="de-DE" smtClean="0">
                <a:solidFill>
                  <a:schemeClr val="tx2">
                    <a:lumMod val="75000"/>
                  </a:schemeClr>
                </a:solidFill>
              </a:rPr>
              <a:t>Back-end </a:t>
            </a:r>
            <a:r>
              <a:rPr lang="de-DE" smtClean="0"/>
              <a:t>CF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43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2. Indirect Communication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AAE5-278B-471D-99EB-47EC81D812E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smtClean="0"/>
              <a:t>Do </a:t>
            </a:r>
            <a:r>
              <a:rPr lang="de-DE" u="sng" smtClean="0"/>
              <a:t>not</a:t>
            </a:r>
          </a:p>
          <a:p>
            <a:pPr lvl="1"/>
            <a:r>
              <a:rPr lang="de-DE" smtClean="0"/>
              <a:t>Send msgs from back-end to front-end</a:t>
            </a:r>
          </a:p>
          <a:p>
            <a:pPr lvl="2"/>
            <a:r>
              <a:rPr lang="de-DE" smtClean="0"/>
              <a:t>client may be gone at time of message</a:t>
            </a:r>
          </a:p>
          <a:p>
            <a:pPr lvl="1"/>
            <a:r>
              <a:rPr lang="de-DE" smtClean="0"/>
              <a:t>wait with front-end until back-end completes</a:t>
            </a:r>
          </a:p>
          <a:p>
            <a:r>
              <a:rPr lang="de-DE" smtClean="0"/>
              <a:t>Examples</a:t>
            </a:r>
          </a:p>
          <a:p>
            <a:pPr lvl="1"/>
            <a:r>
              <a:rPr lang="de-DE" smtClean="0"/>
              <a:t>no shared memory (</a:t>
            </a:r>
            <a:r>
              <a:rPr lang="de-DE">
                <a:sym typeface="Wingdings" panose="05000000000000000000" pitchFamily="2" charset="2"/>
              </a:rPr>
              <a:t>shared </a:t>
            </a:r>
            <a:r>
              <a:rPr lang="de-DE" smtClean="0">
                <a:sym typeface="Wingdings" panose="05000000000000000000" pitchFamily="2" charset="2"/>
              </a:rPr>
              <a:t>„global“ variables </a:t>
            </a:r>
            <a:r>
              <a:rPr lang="de-DE" smtClean="0"/>
              <a:t>)</a:t>
            </a:r>
          </a:p>
          <a:p>
            <a:pPr lvl="1"/>
            <a:r>
              <a:rPr lang="de-DE" smtClean="0"/>
              <a:t>no Channel API</a:t>
            </a:r>
          </a:p>
          <a:p>
            <a:r>
              <a:rPr lang="de-DE" smtClean="0"/>
              <a:t>Backend workers use separate maschines</a:t>
            </a:r>
          </a:p>
          <a:p>
            <a:pPr lvl="1"/>
            <a:r>
              <a:rPr lang="de-DE" smtClean="0"/>
              <a:t>in own process (</a:t>
            </a:r>
            <a:r>
              <a:rPr lang="de-DE" smtClean="0">
                <a:sym typeface="Wingdings" panose="05000000000000000000" pitchFamily="2" charset="2"/>
              </a:rPr>
              <a:t> own thread)</a:t>
            </a:r>
          </a:p>
          <a:p>
            <a:pPr lvl="1"/>
            <a:r>
              <a:rPr lang="de-DE" smtClean="0">
                <a:sym typeface="Wingdings" panose="05000000000000000000" pitchFamily="2" charset="2"/>
              </a:rPr>
              <a:t>no shared memory </a:t>
            </a:r>
          </a:p>
          <a:p>
            <a:pPr lvl="2"/>
            <a:r>
              <a:rPr lang="de-DE" smtClean="0">
                <a:sym typeface="Wingdings" panose="05000000000000000000" pitchFamily="2" charset="2"/>
              </a:rPr>
              <a:t>shared „global“ static variables &gt; won‘t work</a:t>
            </a:r>
          </a:p>
          <a:p>
            <a:pPr lvl="1"/>
            <a:endParaRPr lang="de-DE" smtClean="0"/>
          </a:p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86095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DistriNet-presentation-template-v2014-normal screen">
  <a:themeElements>
    <a:clrScheme name="Custom 2">
      <a:dk1>
        <a:sysClr val="windowText" lastClr="000000"/>
      </a:dk1>
      <a:lt1>
        <a:sysClr val="window" lastClr="FFFFFF"/>
      </a:lt1>
      <a:dk2>
        <a:srgbClr val="A5A5A5"/>
      </a:dk2>
      <a:lt2>
        <a:srgbClr val="FFFFFF"/>
      </a:lt2>
      <a:accent1>
        <a:srgbClr val="993366"/>
      </a:accent1>
      <a:accent2>
        <a:srgbClr val="088AC4"/>
      </a:accent2>
      <a:accent3>
        <a:srgbClr val="47D1FF"/>
      </a:accent3>
      <a:accent4>
        <a:srgbClr val="009999"/>
      </a:accent4>
      <a:accent5>
        <a:srgbClr val="B8CB01"/>
      </a:accent5>
      <a:accent6>
        <a:srgbClr val="F7C13B"/>
      </a:accent6>
      <a:hlink>
        <a:srgbClr val="123C75"/>
      </a:hlink>
      <a:folHlink>
        <a:srgbClr val="3B82E1"/>
      </a:folHlink>
    </a:clrScheme>
    <a:fontScheme name="DistriNe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DistriNet-presentation-template-v2014-normal screen</Template>
  <TotalTime>378</TotalTime>
  <Words>623</Words>
  <Application>Microsoft Office PowerPoint</Application>
  <PresentationFormat>On-screen Show (4:3)</PresentationFormat>
  <Paragraphs>179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Wingdings</vt:lpstr>
      <vt:lpstr>DistriNet-presentation-template-v2014-normal screen</vt:lpstr>
      <vt:lpstr>GAE Feedback</vt:lpstr>
      <vt:lpstr>Key Criteria</vt:lpstr>
      <vt:lpstr>General Impression</vt:lpstr>
      <vt:lpstr>1. Persistence</vt:lpstr>
      <vt:lpstr>1. Persistence (cont.)</vt:lpstr>
      <vt:lpstr>1. Persistence (cont.)</vt:lpstr>
      <vt:lpstr>2. Indirect Communication</vt:lpstr>
      <vt:lpstr>2. Indirect Communication</vt:lpstr>
      <vt:lpstr>2. Indirect Communication</vt:lpstr>
      <vt:lpstr>2. Indirect Communication</vt:lpstr>
      <vt:lpstr>3. Potential State Inconsistencies</vt:lpstr>
      <vt:lpstr>3. Potential State Inconsistencies</vt:lpstr>
      <vt:lpstr>Written Answers</vt:lpstr>
      <vt:lpstr>Written Answers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GAE Feedback</dc:title>
  <dc:creator>Fatih Gey</dc:creator>
  <cp:lastModifiedBy>Fatih Gey</cp:lastModifiedBy>
  <cp:revision>27</cp:revision>
  <dcterms:created xsi:type="dcterms:W3CDTF">2014-12-15T15:49:21Z</dcterms:created>
  <dcterms:modified xsi:type="dcterms:W3CDTF">2015-12-15T14:30:50Z</dcterms:modified>
</cp:coreProperties>
</file>