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0"/>
          <p:cNvSpPr txBox="1"/>
          <p:nvPr/>
        </p:nvSpPr>
        <p:spPr>
          <a:xfrm>
            <a:off x="308960" y="2780589"/>
            <a:ext cx="7850913" cy="1353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b="1" i="1" sz="3400" u="sng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Web Portal for Government Schemes Awareness in Rural India…..</a:t>
            </a:r>
          </a:p>
        </p:txBody>
      </p:sp>
      <p:sp>
        <p:nvSpPr>
          <p:cNvPr id="91" name="Text 1"/>
          <p:cNvSpPr txBox="1"/>
          <p:nvPr/>
        </p:nvSpPr>
        <p:spPr>
          <a:xfrm>
            <a:off x="426717" y="6181285"/>
            <a:ext cx="6417466" cy="374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000"/>
              </a:lnSpc>
              <a:defRPr sz="2100">
                <a:solidFill>
                  <a:srgbClr val="CAD6DE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Empowering Rural India Through Technology</a:t>
            </a:r>
          </a:p>
        </p:txBody>
      </p:sp>
      <p:sp>
        <p:nvSpPr>
          <p:cNvPr id="92" name="Text 3"/>
          <p:cNvSpPr txBox="1"/>
          <p:nvPr/>
        </p:nvSpPr>
        <p:spPr>
          <a:xfrm>
            <a:off x="494805" y="7202275"/>
            <a:ext cx="3646083" cy="392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200"/>
              </a:lnSpc>
              <a:defRPr b="1" sz="2300">
                <a:solidFill>
                  <a:srgbClr val="CAD6DE"/>
                </a:solidFill>
                <a:latin typeface="Cabin Bold"/>
                <a:ea typeface="Cabin Bold"/>
                <a:cs typeface="Cabin Bold"/>
                <a:sym typeface="Cabin Bold"/>
              </a:defRPr>
            </a:lvl1pPr>
          </a:lstStyle>
          <a:p>
            <a:pPr/>
            <a:r>
              <a:t>By ZERO DAY </a:t>
            </a:r>
          </a:p>
        </p:txBody>
      </p:sp>
      <p:pic>
        <p:nvPicPr>
          <p:cNvPr id="93" name="r1.jpeg" descr="r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3508" y="0"/>
            <a:ext cx="6199633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A policy is only as powerful as the number of people who know it exists."/>
          <p:cNvSpPr txBox="1"/>
          <p:nvPr/>
        </p:nvSpPr>
        <p:spPr>
          <a:xfrm>
            <a:off x="411998" y="4912093"/>
            <a:ext cx="7850913" cy="85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ts val="3000"/>
              </a:lnSpc>
              <a:defRPr sz="2400">
                <a:solidFill>
                  <a:srgbClr val="CAD6DE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A policy is only as powerful as the number of people who know it exists.</a:t>
            </a:r>
          </a:p>
        </p:txBody>
      </p:sp>
      <p:pic>
        <p:nvPicPr>
          <p:cNvPr id="95" name="cropped_image (2).png" descr="cropped_image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998" y="350948"/>
            <a:ext cx="2175852" cy="2175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Screenshot_2025-04-17_at_12.13.05_AM-removebg-preview.png" descr="Screenshot_2025-04-17_at_12.13.05_AM-removebg-previe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6712" y="-166793"/>
            <a:ext cx="5035507" cy="2855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coding_3242257.png" descr="coding_324225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10942" y="7136090"/>
            <a:ext cx="524668" cy="524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Millions of Indians, especially in rural areas, remain unaware of government schemes made for their benefit — resulting in lost opportunities, suffering, and inequality."/>
          <p:cNvSpPr txBox="1"/>
          <p:nvPr/>
        </p:nvSpPr>
        <p:spPr>
          <a:xfrm>
            <a:off x="180002" y="1038923"/>
            <a:ext cx="13749977" cy="86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6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Millions of Indians, especially in rural areas, remain </a:t>
            </a:r>
            <a:r>
              <a:rPr b="1"/>
              <a:t>unaware</a:t>
            </a:r>
            <a:r>
              <a:t> of government schemes made for their benefit — resulting in </a:t>
            </a:r>
            <a:r>
              <a:rPr b="1"/>
              <a:t>lost opportunities, suffering, and inequality</a:t>
            </a:r>
            <a:r>
              <a:t>.</a:t>
            </a:r>
          </a:p>
        </p:txBody>
      </p:sp>
      <p:pic>
        <p:nvPicPr>
          <p:cNvPr id="100" name="Screenshot 2025-04-16 at 7.05.47 PM.png" descr="Screenshot 2025-04-16 at 7.05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0900" y="7644130"/>
            <a:ext cx="1930401" cy="62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Unawareness-…"/>
          <p:cNvSpPr txBox="1"/>
          <p:nvPr/>
        </p:nvSpPr>
        <p:spPr>
          <a:xfrm>
            <a:off x="197026" y="2125112"/>
            <a:ext cx="7176234" cy="820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500"/>
              </a:spcBef>
              <a:defRPr b="1" sz="2333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Unawareness-</a:t>
            </a: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&gt; According to NITI Aayog (2021), only 33% of </a:t>
            </a: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rural families were aware of PM-JAY.</a:t>
            </a: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  <a:r>
              <a:rPr sz="2133"/>
              <a:t>Result:</a:t>
            </a:r>
            <a:r>
              <a:rPr b="0"/>
              <a:t> </a:t>
            </a:r>
            <a:r>
              <a:rPr b="0" sz="1933"/>
              <a:t>Millions fall into </a:t>
            </a:r>
            <a:r>
              <a:rPr sz="1933"/>
              <a:t>medical debt or skip treatment</a:t>
            </a:r>
            <a:r>
              <a:rPr b="0" sz="1933"/>
              <a:t>.</a:t>
            </a:r>
            <a:endParaRPr b="0"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&gt; A 2022 Agriculture Ministry survey found only </a:t>
            </a: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27% of small/marginal farmers enrolled in </a:t>
            </a: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the scheme.</a:t>
            </a: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Result:</a:t>
            </a:r>
            <a:r>
              <a:rPr sz="2033"/>
              <a:t> Massive loss of income after floods/droughts.</a:t>
            </a:r>
            <a:endParaRPr sz="2133"/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133"/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&gt; Figure: UDISE+ (2022) reports a 17% dropout  </a:t>
            </a: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rate at the secondary level in rural areas.</a:t>
            </a: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  Result: </a:t>
            </a:r>
            <a:r>
              <a:rPr sz="1933"/>
              <a:t>Reduced chances of upward mobility.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" name="Problem Statement"/>
          <p:cNvSpPr txBox="1"/>
          <p:nvPr/>
        </p:nvSpPr>
        <p:spPr>
          <a:xfrm>
            <a:off x="131239" y="346434"/>
            <a:ext cx="3244843" cy="47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500"/>
              </a:spcBef>
              <a:defRPr b="1" sz="26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Problem Statement</a:t>
            </a:r>
          </a:p>
        </p:txBody>
      </p:sp>
      <p:pic>
        <p:nvPicPr>
          <p:cNvPr id="103" name="WhatsApp Image 2025-04-16 at 21.38.51.jpeg" descr="WhatsApp Image 2025-04-16 at 21.38.5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3173" y="2474906"/>
            <a:ext cx="7518946" cy="5010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cropped_image (2).png" descr="cropped_image (2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55469" y="149584"/>
            <a:ext cx="671050" cy="671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75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creenshot 2025-04-16 at 7.05.47 PM.png" descr="Screenshot 2025-04-16 at 7.05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5317" y="7522123"/>
            <a:ext cx="1930401" cy="62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Incomplete Documentation &amp; Language Barrier-"/>
          <p:cNvSpPr txBox="1"/>
          <p:nvPr/>
        </p:nvSpPr>
        <p:spPr>
          <a:xfrm>
            <a:off x="319809" y="1572704"/>
            <a:ext cx="8687186" cy="935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500"/>
              </a:spcBef>
              <a:defRPr b="1" sz="26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Incomplete </a:t>
            </a:r>
            <a:r>
              <a:rPr i="1"/>
              <a:t>Documentation &amp; Language Barrier-</a:t>
            </a:r>
          </a:p>
        </p:txBody>
      </p:sp>
      <p:sp>
        <p:nvSpPr>
          <p:cNvPr id="108" name="Incomplete documentation is a major barrier in rural India. Over 30% of rural citizens face difficulty accessing schemes due to missing or incorrect documents like Aadhaar, income or land records (Dalberg, 2020). As per NITI Aayog (2021), around 22% of e"/>
          <p:cNvSpPr txBox="1"/>
          <p:nvPr/>
        </p:nvSpPr>
        <p:spPr>
          <a:xfrm>
            <a:off x="370578" y="2304415"/>
            <a:ext cx="13940013" cy="94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Incomplete documentation is a major barrier in rural India. Over 30% of rural citizens face difficulty accessing schemes due to missing or incorrect documents like Aadhaar, income or land records (Dalberg, 2020). As per NITI Aayog (2021), around 22% of eligible farmers were unable to get PM-Kisan benefits due to land verification issues. This leads to exclusion from crucial welfare programs</a:t>
            </a:r>
          </a:p>
        </p:txBody>
      </p:sp>
      <p:sp>
        <p:nvSpPr>
          <p:cNvPr id="109" name="Language barrier limits access to schemes. Only 10.6% of Indians speak English, while 85% of rural people prefer local languages. Most scheme info is not in their native language, causing confusion and exclusion."/>
          <p:cNvSpPr txBox="1"/>
          <p:nvPr/>
        </p:nvSpPr>
        <p:spPr>
          <a:xfrm>
            <a:off x="376807" y="3373054"/>
            <a:ext cx="13927555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>
              <a:defRPr sz="2000">
                <a:solidFill>
                  <a:srgbClr val="FFFFFF"/>
                </a:solidFill>
              </a:defRPr>
            </a:pPr>
            <a:r>
              <a:t>Language barrier limits access to schemes. Only 10.6% of Indians speak English, while 85% of rural people prefer local languages. Most scheme info is not in their native language, causing confusion and exclusion.</a:t>
            </a:r>
          </a:p>
        </p:txBody>
      </p:sp>
      <p:sp>
        <p:nvSpPr>
          <p:cNvPr id="110" name="&gt;Figure: NFHS-5 (2021) reported that only 45% of rural women had heard of these schemes.…"/>
          <p:cNvSpPr txBox="1"/>
          <p:nvPr/>
        </p:nvSpPr>
        <p:spPr>
          <a:xfrm>
            <a:off x="346313" y="-452550"/>
            <a:ext cx="13409701" cy="20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133"/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133"/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133"/>
              <a:t>&gt;</a:t>
            </a:r>
            <a:r>
              <a:t>Figure: NFHS-5 (2021) reported that only 45% of rural women had heard of these schemes.</a:t>
            </a:r>
          </a:p>
          <a:p>
            <a:pPr defTabSz="457200">
              <a:spcBef>
                <a:spcPts val="500"/>
              </a:spcBef>
              <a:defRPr b="1" sz="23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b="0"/>
              <a:t> Result: </a:t>
            </a:r>
            <a:r>
              <a:t>Health, education, and safety</a:t>
            </a:r>
            <a:r>
              <a:rPr b="0"/>
              <a:t> remain neglected</a:t>
            </a:r>
          </a:p>
        </p:txBody>
      </p:sp>
      <p:pic>
        <p:nvPicPr>
          <p:cNvPr id="111" name="Screenshot_2025-04-16_at_10.53.58_PM-removebg-preview.png" descr="Screenshot_2025-04-16_at_10.53.58_PM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066" y="4173337"/>
            <a:ext cx="5307502" cy="3842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up-arrow_15101136.png" descr="up-arrow_151011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742" y="3417409"/>
            <a:ext cx="227393" cy="227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up-arrow_15101136.png" descr="up-arrow_151011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742" y="2348599"/>
            <a:ext cx="227393" cy="227393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 4"/>
          <p:cNvSpPr txBox="1"/>
          <p:nvPr/>
        </p:nvSpPr>
        <p:spPr>
          <a:xfrm>
            <a:off x="2316221" y="5623250"/>
            <a:ext cx="1432327" cy="652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100"/>
              </a:lnSpc>
              <a:defRPr sz="46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42%</a:t>
            </a:r>
          </a:p>
        </p:txBody>
      </p:sp>
      <p:sp>
        <p:nvSpPr>
          <p:cNvPr id="115" name="53%"/>
          <p:cNvSpPr txBox="1"/>
          <p:nvPr/>
        </p:nvSpPr>
        <p:spPr>
          <a:xfrm>
            <a:off x="3850690" y="6112699"/>
            <a:ext cx="1273397" cy="743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5100"/>
              </a:lnSpc>
              <a:defRPr sz="46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53%</a:t>
            </a:r>
          </a:p>
        </p:txBody>
      </p:sp>
      <p:sp>
        <p:nvSpPr>
          <p:cNvPr id="116" name="5%"/>
          <p:cNvSpPr txBox="1"/>
          <p:nvPr/>
        </p:nvSpPr>
        <p:spPr>
          <a:xfrm>
            <a:off x="3824785" y="4507544"/>
            <a:ext cx="563028" cy="68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5100"/>
              </a:lnSpc>
              <a:defRPr sz="25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5%</a:t>
            </a:r>
          </a:p>
        </p:txBody>
      </p:sp>
      <p:pic>
        <p:nvPicPr>
          <p:cNvPr id="117" name="cropped_image (2).png" descr="cropped_image (2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55469" y="149584"/>
            <a:ext cx="671050" cy="671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WhatsApp Image 2025-04-17 at 13.08.21.jpeg" descr="WhatsApp Image 2025-04-17 at 13.08.21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17332" y="4145935"/>
            <a:ext cx="3810345" cy="3810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ncreasing Awareness Through Our Website—…"/>
          <p:cNvSpPr txBox="1"/>
          <p:nvPr/>
        </p:nvSpPr>
        <p:spPr>
          <a:xfrm>
            <a:off x="127415" y="835082"/>
            <a:ext cx="14149720" cy="7340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900" u="sng">
                <a:solidFill>
                  <a:srgbClr val="FFFFFF"/>
                </a:solidFill>
              </a:defRPr>
            </a:pPr>
            <a:r>
              <a:t>Increasing Awareness Through Our Website—</a:t>
            </a:r>
          </a:p>
          <a:p>
            <a:pPr>
              <a:defRPr sz="1900">
                <a:solidFill>
                  <a:srgbClr val="FFFFFF"/>
                </a:solidFill>
              </a:defRPr>
            </a:pP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1. Categorized Schemes: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Schemes are grouped under clear sections like Health, Education, Farming, Housing, Women.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Simplifies navigation and improves discovery by up to 3x (Digital India Research, 2022).</a:t>
            </a:r>
          </a:p>
          <a:p>
            <a:pPr>
              <a:defRPr sz="1900">
                <a:solidFill>
                  <a:srgbClr val="FFFFFF"/>
                </a:solidFill>
              </a:defRPr>
            </a:pP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2. Multilingual Support: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Website supports multiple Indian languages (e.g., Hindi, Bengali, Tamil).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Solves the language barrier: 85% of rural Indians prefer local languages,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 while only 10.6% speak English (Census 2011).</a:t>
            </a:r>
          </a:p>
          <a:p>
            <a:pPr>
              <a:defRPr sz="1900">
                <a:solidFill>
                  <a:srgbClr val="FFFFFF"/>
                </a:solidFill>
              </a:defRPr>
            </a:pP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3. User-Friendly Experience: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Intuitive design with icons, visuals, and simplified text for better understanding.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Helps users access the right schemes faster and more confidently.</a:t>
            </a:r>
          </a:p>
          <a:p>
            <a:pPr>
              <a:defRPr sz="1900">
                <a:solidFill>
                  <a:srgbClr val="FFFFFF"/>
                </a:solidFill>
              </a:defRPr>
            </a:pPr>
          </a:p>
          <a:p>
            <a:pPr>
              <a:defRPr b="1" sz="1900" u="sng">
                <a:solidFill>
                  <a:srgbClr val="FFFFFF"/>
                </a:solidFill>
              </a:defRPr>
            </a:pPr>
            <a:r>
              <a:t>Solving the Problem of Incomplete Documentation—</a:t>
            </a:r>
          </a:p>
          <a:p>
            <a:pPr>
              <a:defRPr sz="1900">
                <a:solidFill>
                  <a:srgbClr val="FFFFFF"/>
                </a:solidFill>
              </a:defRPr>
            </a:pP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1. Chatbot Assistance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A friendly chatbot guides users step-by-step on how to get missing documents.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Explains what documents are needed, where to get them, and estimated time.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Supports local languages and voice for accessibility.</a:t>
            </a:r>
          </a:p>
          <a:p>
            <a:pPr>
              <a:defRPr sz="1900">
                <a:solidFill>
                  <a:srgbClr val="FFFFFF"/>
                </a:solidFill>
              </a:defRPr>
            </a:pP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2. NGO Contact Section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Provides a list of NGOs and local help centers with contact details.</a:t>
            </a:r>
          </a:p>
          <a:p>
            <a:pPr>
              <a:defRPr sz="1900">
                <a:solidFill>
                  <a:srgbClr val="FFFFFF"/>
                </a:solidFill>
              </a:defRPr>
            </a:pPr>
            <a:r>
              <a:t>Users can call or WhatsApp for help with documentation.</a:t>
            </a:r>
          </a:p>
        </p:txBody>
      </p:sp>
      <p:sp>
        <p:nvSpPr>
          <p:cNvPr id="121" name="Solutions —"/>
          <p:cNvSpPr txBox="1"/>
          <p:nvPr/>
        </p:nvSpPr>
        <p:spPr>
          <a:xfrm>
            <a:off x="202013" y="131883"/>
            <a:ext cx="2458240" cy="510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500"/>
              </a:spcBef>
              <a:defRPr b="1" sz="30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Solutions —</a:t>
            </a:r>
          </a:p>
        </p:txBody>
      </p:sp>
      <p:pic>
        <p:nvPicPr>
          <p:cNvPr id="122" name="WhatsApp Image 2025-04-17 at 00.36.04.jpeg" descr="WhatsApp Image 2025-04-17 at 00.36.0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4998" y="30855"/>
            <a:ext cx="5598242" cy="8400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cropped_image (2).png" descr="cropped_image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55469" y="149584"/>
            <a:ext cx="671050" cy="671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0"/>
          <p:cNvSpPr txBox="1"/>
          <p:nvPr/>
        </p:nvSpPr>
        <p:spPr>
          <a:xfrm>
            <a:off x="455010" y="185020"/>
            <a:ext cx="7249816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Impact &amp; Features of Sahyog</a:t>
            </a:r>
          </a:p>
        </p:txBody>
      </p:sp>
      <p:sp>
        <p:nvSpPr>
          <p:cNvPr id="126" name="Text 1"/>
          <p:cNvSpPr txBox="1"/>
          <p:nvPr/>
        </p:nvSpPr>
        <p:spPr>
          <a:xfrm>
            <a:off x="469730" y="1217417"/>
            <a:ext cx="3202162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Impact —</a:t>
            </a:r>
          </a:p>
        </p:txBody>
      </p:sp>
      <p:sp>
        <p:nvSpPr>
          <p:cNvPr id="127" name="Text 3"/>
          <p:cNvSpPr txBox="1"/>
          <p:nvPr/>
        </p:nvSpPr>
        <p:spPr>
          <a:xfrm>
            <a:off x="676839" y="1326356"/>
            <a:ext cx="7458274" cy="188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000"/>
              </a:lnSpc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</a:p>
          <a:p>
            <a:pPr marL="342900" indent="-342900">
              <a:lnSpc>
                <a:spcPts val="3000"/>
              </a:lnSpc>
              <a:buSzPct val="100000"/>
              <a:buChar char="•"/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  <a:r>
              <a:t>Increases awareness of government schemes among rural citizens.</a:t>
            </a:r>
          </a:p>
          <a:p>
            <a:pPr marL="342900" indent="-342900">
              <a:lnSpc>
                <a:spcPts val="3000"/>
              </a:lnSpc>
              <a:buSzPct val="100000"/>
              <a:buChar char="•"/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  <a:r>
              <a:t>Helps more users access and apply for schemes they’re eligible for.</a:t>
            </a:r>
          </a:p>
          <a:p>
            <a:pPr marL="342900" indent="-342900">
              <a:lnSpc>
                <a:spcPts val="3000"/>
              </a:lnSpc>
              <a:buSzPct val="100000"/>
              <a:buChar char="•"/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  <a:r>
              <a:t>Reduces rejection due to incomplete documentation.</a:t>
            </a:r>
          </a:p>
          <a:p>
            <a:pPr marL="342900" indent="-342900">
              <a:lnSpc>
                <a:spcPts val="3000"/>
              </a:lnSpc>
              <a:buSzPct val="100000"/>
              <a:buChar char="•"/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  <a:r>
              <a:t>Empowers rural communities through language-friendly digital access.</a:t>
            </a:r>
          </a:p>
        </p:txBody>
      </p:sp>
      <p:sp>
        <p:nvSpPr>
          <p:cNvPr id="128" name="Text 4"/>
          <p:cNvSpPr txBox="1"/>
          <p:nvPr/>
        </p:nvSpPr>
        <p:spPr>
          <a:xfrm>
            <a:off x="473307" y="3661753"/>
            <a:ext cx="282625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Features of Sahyog—</a:t>
            </a:r>
          </a:p>
        </p:txBody>
      </p:sp>
      <p:sp>
        <p:nvSpPr>
          <p:cNvPr id="129" name="Text 5"/>
          <p:cNvSpPr txBox="1"/>
          <p:nvPr/>
        </p:nvSpPr>
        <p:spPr>
          <a:xfrm>
            <a:off x="592050" y="3661753"/>
            <a:ext cx="6975736" cy="226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000"/>
              </a:lnSpc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</a:p>
          <a:p>
            <a:pPr marL="342900" indent="-342900">
              <a:lnSpc>
                <a:spcPts val="3000"/>
              </a:lnSpc>
              <a:buSzPct val="100000"/>
              <a:buChar char="•"/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  <a:r>
              <a:t>Schemes are organized in clear sections for easy access.</a:t>
            </a:r>
          </a:p>
          <a:p>
            <a:pPr marL="342900" indent="-342900">
              <a:lnSpc>
                <a:spcPts val="3000"/>
              </a:lnSpc>
              <a:buSzPct val="100000"/>
              <a:buChar char="•"/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  <a:r>
              <a:t>Sahayak, a multilingual chatbot, guides users step-by-step.</a:t>
            </a:r>
          </a:p>
          <a:p>
            <a:pPr marL="342900" indent="-342900">
              <a:lnSpc>
                <a:spcPts val="3000"/>
              </a:lnSpc>
              <a:buSzPct val="100000"/>
              <a:buChar char="•"/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  <a:r>
              <a:t>Users can contact local NGOs directly through the platform.</a:t>
            </a:r>
          </a:p>
          <a:p>
            <a:pPr marL="342900" indent="-342900">
              <a:lnSpc>
                <a:spcPts val="3000"/>
              </a:lnSpc>
              <a:buSzPct val="100000"/>
              <a:buChar char="•"/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  <a:r>
              <a:t>Supports regional languages, unlike many existing portals.</a:t>
            </a:r>
          </a:p>
          <a:p>
            <a:pPr marL="342900" indent="-342900">
              <a:lnSpc>
                <a:spcPts val="3000"/>
              </a:lnSpc>
              <a:buSzPct val="100000"/>
              <a:buChar char="•"/>
              <a:defRPr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pPr>
            <a:r>
              <a:t>Designed to work smoothly on low-end devices and slow internet.</a:t>
            </a:r>
          </a:p>
        </p:txBody>
      </p:sp>
      <p:sp>
        <p:nvSpPr>
          <p:cNvPr id="130" name="Text 9"/>
          <p:cNvSpPr txBox="1"/>
          <p:nvPr/>
        </p:nvSpPr>
        <p:spPr>
          <a:xfrm>
            <a:off x="381412" y="7430992"/>
            <a:ext cx="8451225" cy="3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b="1" sz="2300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Empowering rural India through technology and information.</a:t>
            </a:r>
          </a:p>
        </p:txBody>
      </p:sp>
      <p:pic>
        <p:nvPicPr>
          <p:cNvPr id="131" name="Screenshot 2025-04-16 at 7.05.47 PM.png" descr="Screenshot 2025-04-16 at 7.05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5317" y="7510970"/>
            <a:ext cx="1930401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WhatsApp Image 2025-04-16 at 23.49.39 (1).jpeg" descr="WhatsApp Image 2025-04-16 at 23.49.39 (1)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28994" y="1461645"/>
            <a:ext cx="2231707" cy="2392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WhatsApp Image 2025-04-16 at 23.49.39.jpeg" descr="WhatsApp Image 2025-04-16 at 23.49.39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11778" y="368525"/>
            <a:ext cx="2202335" cy="2036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WhatsApp Image 2025-04-16 at 23.49.40.jpeg" descr="WhatsApp Image 2025-04-16 at 23.49.40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91929" y="3440455"/>
            <a:ext cx="2629881" cy="2884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WhatsApp Image 2025-04-16 at 23.49.38.jpeg" descr="WhatsApp Image 2025-04-16 at 23.49.38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662385" y="5404494"/>
            <a:ext cx="2629881" cy="2392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cropped_image (2).png" descr="cropped_image (2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855469" y="149584"/>
            <a:ext cx="671050" cy="671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chnical Apprroach"/>
          <p:cNvSpPr txBox="1"/>
          <p:nvPr/>
        </p:nvSpPr>
        <p:spPr>
          <a:xfrm>
            <a:off x="4026002" y="1022363"/>
            <a:ext cx="4467617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 u="sng">
                <a:solidFill>
                  <a:srgbClr val="FFFFFF"/>
                </a:solidFill>
              </a:defRPr>
            </a:lvl1pPr>
          </a:lstStyle>
          <a:p>
            <a:pPr/>
            <a:r>
              <a:t>Technical Apprroach</a:t>
            </a:r>
          </a:p>
        </p:txBody>
      </p:sp>
      <p:pic>
        <p:nvPicPr>
          <p:cNvPr id="139" name="cropped_image (2).png" descr="cropped_image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55469" y="149584"/>
            <a:ext cx="671050" cy="671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shot 2025-04-16 at 7.05.47 PM.png" descr="Screenshot 2025-04-16 at 7.05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5317" y="7522123"/>
            <a:ext cx="1930401" cy="62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Frontend Architecture:  Built using HTML5, CSS &amp; JS for a fast, responsive UI.…"/>
          <p:cNvSpPr txBox="1"/>
          <p:nvPr/>
        </p:nvSpPr>
        <p:spPr>
          <a:xfrm>
            <a:off x="1053605" y="2082943"/>
            <a:ext cx="13138582" cy="4989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b="1" sz="2400"/>
              <a:t>Frontend Architecture: </a:t>
            </a:r>
            <a:r>
              <a:t> </a:t>
            </a:r>
            <a:r>
              <a:rPr sz="2000"/>
              <a:t>Built using HTML5, CSS &amp; JS for a fast, responsive UI.</a:t>
            </a:r>
            <a:endParaRPr sz="2000"/>
          </a:p>
          <a:p>
            <a:pPr>
              <a:defRPr sz="2400">
                <a:solidFill>
                  <a:srgbClr val="FFFFFF"/>
                </a:solidFill>
              </a:defRPr>
            </a:p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b="1" sz="2400"/>
              <a:t>Backend Approach: S</a:t>
            </a:r>
            <a:r>
              <a:rPr sz="2000"/>
              <a:t>cheme info, and NGO directory, plus REST APIs for frontend </a:t>
            </a:r>
            <a:endParaRPr sz="20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                                      integration, and chatbot knowledge base management.</a:t>
            </a:r>
            <a:endParaRPr b="1"/>
          </a:p>
          <a:p>
            <a:pPr>
              <a:defRPr sz="2200">
                <a:solidFill>
                  <a:srgbClr val="FFFFFF"/>
                </a:solidFill>
              </a:defRPr>
            </a:p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b="1" sz="2400"/>
              <a:t>Multilingual Support: </a:t>
            </a:r>
            <a:r>
              <a:rPr sz="2000"/>
              <a:t>Google Translate API integration for real-time translation ,</a:t>
            </a:r>
            <a:endParaRPr sz="20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                                          which Supports 10+ Indian regional languages</a:t>
            </a:r>
          </a:p>
          <a:p>
            <a:pPr>
              <a:defRPr sz="2200">
                <a:solidFill>
                  <a:srgbClr val="FFFFFF"/>
                </a:solidFill>
              </a:defRPr>
            </a:p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b="1" sz="2400"/>
              <a:t>Chatbot:</a:t>
            </a:r>
            <a:r>
              <a:t>  </a:t>
            </a:r>
            <a:r>
              <a:rPr sz="2000"/>
              <a:t>Integrated chatbot offers document guidance and multilingual support.</a:t>
            </a:r>
          </a:p>
          <a:p>
            <a:pPr>
              <a:defRPr sz="2200">
                <a:solidFill>
                  <a:srgbClr val="FFFFFF"/>
                </a:solidFill>
              </a:defRPr>
            </a:p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b="1" sz="2400"/>
              <a:t>Personalization:</a:t>
            </a:r>
            <a:r>
              <a:t>  </a:t>
            </a:r>
            <a:r>
              <a:rPr sz="2000"/>
              <a:t>Smart recommendation engine suggests schemes based on user profile.</a:t>
            </a:r>
          </a:p>
          <a:p>
            <a:pPr>
              <a:defRPr sz="2200">
                <a:solidFill>
                  <a:srgbClr val="FFFFFF"/>
                </a:solidFill>
              </a:defRPr>
            </a:p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b="1" sz="2400"/>
              <a:t>Hosting:</a:t>
            </a:r>
            <a:r>
              <a:t>  </a:t>
            </a:r>
            <a:r>
              <a:rPr sz="2000"/>
              <a:t>Deployed on a scalable platform for smooth performance and uptime</a:t>
            </a:r>
          </a:p>
        </p:txBody>
      </p:sp>
      <p:pic>
        <p:nvPicPr>
          <p:cNvPr id="142" name="5659696.png" descr="565969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51128" y="5343780"/>
            <a:ext cx="1752601" cy="175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up-arrow_15101136.png" descr="up-arrow_1510113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834" y="2487737"/>
            <a:ext cx="306242" cy="306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up-arrow_15101136.png" descr="up-arrow_1510113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834" y="3222084"/>
            <a:ext cx="306242" cy="306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up-arrow_15101136.png" descr="up-arrow_1510113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834" y="4294881"/>
            <a:ext cx="306242" cy="306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up-arrow_15101136.png" descr="up-arrow_1510113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834" y="5308191"/>
            <a:ext cx="306242" cy="306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up-arrow_15101136.png" descr="up-arrow_1510113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834" y="6016894"/>
            <a:ext cx="306242" cy="306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up-arrow_15101136.png" descr="up-arrow_1510113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834" y="6725597"/>
            <a:ext cx="306242" cy="306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919826.png" descr="91982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32634" y="966304"/>
            <a:ext cx="1752600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919828.png" descr="91982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551128" y="2558391"/>
            <a:ext cx="1752601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cropped_image (1).png" descr="cropped_image (1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08834" y="4127027"/>
            <a:ext cx="1752601" cy="175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