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14" r:id="rId2"/>
  </p:sldMasterIdLst>
  <p:sldIdLst>
    <p:sldId id="256" r:id="rId3"/>
    <p:sldId id="257" r:id="rId4"/>
    <p:sldId id="258" r:id="rId5"/>
    <p:sldId id="259" r:id="rId6"/>
    <p:sldId id="260" r:id="rId7"/>
    <p:sldId id="261" r:id="rId8"/>
    <p:sldId id="262" r:id="rId9"/>
    <p:sldId id="263" r:id="rId10"/>
    <p:sldId id="271" r:id="rId11"/>
    <p:sldId id="272" r:id="rId12"/>
    <p:sldId id="264" r:id="rId13"/>
    <p:sldId id="273" r:id="rId14"/>
    <p:sldId id="265" r:id="rId15"/>
    <p:sldId id="266" r:id="rId16"/>
    <p:sldId id="267" r:id="rId17"/>
    <p:sldId id="268" r:id="rId18"/>
    <p:sldId id="269" r:id="rId19"/>
    <p:sldId id="270"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946" y="283"/>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B642534-BAB8-4128-B041-2F187827AAD2}" type="datetimeFigureOut">
              <a:rPr lang="en-US" smtClean="0"/>
              <a:pPr/>
              <a:t>5/28/2019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84802AE-C62D-4C81-99CC-19C04F7D7F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642534-BAB8-4128-B041-2F187827AAD2}" type="datetimeFigureOut">
              <a:rPr lang="en-US" smtClean="0"/>
              <a:pPr/>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802AE-C62D-4C81-99CC-19C04F7D7F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642534-BAB8-4128-B041-2F187827AAD2}" type="datetimeFigureOut">
              <a:rPr lang="en-US" smtClean="0"/>
              <a:pPr/>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802AE-C62D-4C81-99CC-19C04F7D7F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BB642534-BAB8-4128-B041-2F187827AAD2}" type="datetimeFigureOut">
              <a:rPr lang="en-US" smtClean="0"/>
              <a:pPr/>
              <a:t>5/28/2019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84802AE-C62D-4C81-99CC-19C04F7D7F76}"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642534-BAB8-4128-B041-2F187827AAD2}" type="datetimeFigureOut">
              <a:rPr lang="en-US" smtClean="0"/>
              <a:pPr/>
              <a:t>5/28/2019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4802AE-C62D-4C81-99CC-19C04F7D7F7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B642534-BAB8-4128-B041-2F187827AAD2}" type="datetimeFigureOut">
              <a:rPr lang="en-US" smtClean="0"/>
              <a:pPr/>
              <a:t>5/28/2019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4802AE-C62D-4C81-99CC-19C04F7D7F76}"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642534-BAB8-4128-B041-2F187827AAD2}" type="datetimeFigureOut">
              <a:rPr lang="en-US" smtClean="0"/>
              <a:pPr/>
              <a:t>5/28/2019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84802AE-C62D-4C81-99CC-19C04F7D7F76}"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B642534-BAB8-4128-B041-2F187827AAD2}" type="datetimeFigureOut">
              <a:rPr lang="en-US" smtClean="0"/>
              <a:pPr/>
              <a:t>5/28/2019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84802AE-C62D-4C81-99CC-19C04F7D7F76}"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B642534-BAB8-4128-B041-2F187827AAD2}" type="datetimeFigureOut">
              <a:rPr lang="en-US" smtClean="0"/>
              <a:pPr/>
              <a:t>5/28/2019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84802AE-C62D-4C81-99CC-19C04F7D7F76}"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B642534-BAB8-4128-B041-2F187827AAD2}" type="datetimeFigureOut">
              <a:rPr lang="en-US" smtClean="0"/>
              <a:pPr/>
              <a:t>5/28/2019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84802AE-C62D-4C81-99CC-19C04F7D7F76}"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642534-BAB8-4128-B041-2F187827AAD2}" type="datetimeFigureOut">
              <a:rPr lang="en-US" smtClean="0"/>
              <a:pPr/>
              <a:t>5/28/2019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84802AE-C62D-4C81-99CC-19C04F7D7F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B642534-BAB8-4128-B041-2F187827AAD2}" type="datetimeFigureOut">
              <a:rPr lang="en-US" smtClean="0"/>
              <a:pPr/>
              <a:t>5/28/2019</a:t>
            </a:fld>
            <a:endParaRPr lang="en-US"/>
          </a:p>
        </p:txBody>
      </p:sp>
      <p:sp>
        <p:nvSpPr>
          <p:cNvPr id="9" name="Slide Number Placeholder 8"/>
          <p:cNvSpPr>
            <a:spLocks noGrp="1"/>
          </p:cNvSpPr>
          <p:nvPr>
            <p:ph type="sldNum" sz="quarter" idx="15"/>
          </p:nvPr>
        </p:nvSpPr>
        <p:spPr/>
        <p:txBody>
          <a:bodyPr rtlCol="0"/>
          <a:lstStyle/>
          <a:p>
            <a:fld id="{184802AE-C62D-4C81-99CC-19C04F7D7F7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BB642534-BAB8-4128-B041-2F187827AAD2}" type="datetimeFigureOut">
              <a:rPr lang="en-US" smtClean="0"/>
              <a:pPr/>
              <a:t>5/28/2019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84802AE-C62D-4C81-99CC-19C04F7D7F76}"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642534-BAB8-4128-B041-2F187827AAD2}" type="datetimeFigureOut">
              <a:rPr lang="en-US" smtClean="0"/>
              <a:pPr/>
              <a:t>5/28/2019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4802AE-C62D-4C81-99CC-19C04F7D7F76}"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642534-BAB8-4128-B041-2F187827AAD2}" type="datetimeFigureOut">
              <a:rPr lang="en-US" smtClean="0"/>
              <a:pPr/>
              <a:t>5/28/2019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4802AE-C62D-4C81-99CC-19C04F7D7F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B642534-BAB8-4128-B041-2F187827AAD2}" type="datetimeFigureOut">
              <a:rPr lang="en-US" smtClean="0"/>
              <a:pPr/>
              <a:t>5/28/2019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84802AE-C62D-4C81-99CC-19C04F7D7F7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B642534-BAB8-4128-B041-2F187827AAD2}" type="datetimeFigureOut">
              <a:rPr lang="en-US" smtClean="0"/>
              <a:pPr/>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802AE-C62D-4C81-99CC-19C04F7D7F7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B642534-BAB8-4128-B041-2F187827AAD2}" type="datetimeFigureOut">
              <a:rPr lang="en-US" smtClean="0"/>
              <a:pPr/>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4802AE-C62D-4C81-99CC-19C04F7D7F7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B642534-BAB8-4128-B041-2F187827AAD2}" type="datetimeFigureOut">
              <a:rPr lang="en-US" smtClean="0"/>
              <a:pPr/>
              <a:t>5/28/2019</a:t>
            </a:fld>
            <a:endParaRPr lang="en-US"/>
          </a:p>
        </p:txBody>
      </p:sp>
      <p:sp>
        <p:nvSpPr>
          <p:cNvPr id="7" name="Slide Number Placeholder 6"/>
          <p:cNvSpPr>
            <a:spLocks noGrp="1"/>
          </p:cNvSpPr>
          <p:nvPr>
            <p:ph type="sldNum" sz="quarter" idx="11"/>
          </p:nvPr>
        </p:nvSpPr>
        <p:spPr/>
        <p:txBody>
          <a:bodyPr rtlCol="0"/>
          <a:lstStyle/>
          <a:p>
            <a:fld id="{184802AE-C62D-4C81-99CC-19C04F7D7F7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42534-BAB8-4128-B041-2F187827AAD2}" type="datetimeFigureOut">
              <a:rPr lang="en-US" smtClean="0"/>
              <a:pPr/>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4802AE-C62D-4C81-99CC-19C04F7D7F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B642534-BAB8-4128-B041-2F187827AAD2}" type="datetimeFigureOut">
              <a:rPr lang="en-US" smtClean="0"/>
              <a:pPr/>
              <a:t>5/28/2019</a:t>
            </a:fld>
            <a:endParaRPr lang="en-US"/>
          </a:p>
        </p:txBody>
      </p:sp>
      <p:sp>
        <p:nvSpPr>
          <p:cNvPr id="22" name="Slide Number Placeholder 21"/>
          <p:cNvSpPr>
            <a:spLocks noGrp="1"/>
          </p:cNvSpPr>
          <p:nvPr>
            <p:ph type="sldNum" sz="quarter" idx="15"/>
          </p:nvPr>
        </p:nvSpPr>
        <p:spPr/>
        <p:txBody>
          <a:bodyPr rtlCol="0"/>
          <a:lstStyle/>
          <a:p>
            <a:fld id="{184802AE-C62D-4C81-99CC-19C04F7D7F7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B642534-BAB8-4128-B041-2F187827AAD2}" type="datetimeFigureOut">
              <a:rPr lang="en-US" smtClean="0"/>
              <a:pPr/>
              <a:t>5/28/2019</a:t>
            </a:fld>
            <a:endParaRPr lang="en-US"/>
          </a:p>
        </p:txBody>
      </p:sp>
      <p:sp>
        <p:nvSpPr>
          <p:cNvPr id="18" name="Slide Number Placeholder 17"/>
          <p:cNvSpPr>
            <a:spLocks noGrp="1"/>
          </p:cNvSpPr>
          <p:nvPr>
            <p:ph type="sldNum" sz="quarter" idx="11"/>
          </p:nvPr>
        </p:nvSpPr>
        <p:spPr/>
        <p:txBody>
          <a:bodyPr rtlCol="0"/>
          <a:lstStyle/>
          <a:p>
            <a:fld id="{184802AE-C62D-4C81-99CC-19C04F7D7F7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B642534-BAB8-4128-B041-2F187827AAD2}" type="datetimeFigureOut">
              <a:rPr lang="en-US" smtClean="0"/>
              <a:pPr/>
              <a:t>5/28/2019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84802AE-C62D-4C81-99CC-19C04F7D7F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BB642534-BAB8-4128-B041-2F187827AAD2}" type="datetimeFigureOut">
              <a:rPr lang="en-US" smtClean="0"/>
              <a:pPr/>
              <a:t>5/28/2019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84802AE-C62D-4C81-99CC-19C04F7D7F7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Free_software_community" TargetMode="External"/><Relationship Id="rId3" Type="http://schemas.openxmlformats.org/officeDocument/2006/relationships/hyperlink" Target="https://en.wikipedia.org/wiki/Python_(programming_language)" TargetMode="External"/><Relationship Id="rId7" Type="http://schemas.openxmlformats.org/officeDocument/2006/relationships/hyperlink" Target="https://en.wikipedia.org/wiki/Programming_language" TargetMode="External"/><Relationship Id="rId2" Type="http://schemas.openxmlformats.org/officeDocument/2006/relationships/hyperlink" Target="https://en.wikipedia.org/wiki/Cross-platform" TargetMode="External"/><Relationship Id="rId1" Type="http://schemas.openxmlformats.org/officeDocument/2006/relationships/slideLayout" Target="../slideLayouts/slideLayout2.xml"/><Relationship Id="rId6" Type="http://schemas.openxmlformats.org/officeDocument/2006/relationships/hyperlink" Target="https://en.wikipedia.org/wiki/Library_(computing)" TargetMode="External"/><Relationship Id="rId11" Type="http://schemas.openxmlformats.org/officeDocument/2006/relationships/hyperlink" Target="https://en.wikipedia.org/wiki/GNU_Lesser_General_Public_License" TargetMode="External"/><Relationship Id="rId5" Type="http://schemas.openxmlformats.org/officeDocument/2006/relationships/hyperlink" Target="https://en.wikipedia.org/wiki/Computer_graphics" TargetMode="External"/><Relationship Id="rId10" Type="http://schemas.openxmlformats.org/officeDocument/2006/relationships/hyperlink" Target="https://en.wikipedia.org/wiki/Free_software" TargetMode="External"/><Relationship Id="rId4" Type="http://schemas.openxmlformats.org/officeDocument/2006/relationships/hyperlink" Target="https://en.wikipedia.org/wiki/Video_game" TargetMode="External"/><Relationship Id="rId9" Type="http://schemas.openxmlformats.org/officeDocument/2006/relationships/hyperlink" Target="https://en.wikipedia.org/wiki/Open-source_softwar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130425"/>
            <a:ext cx="8429684" cy="1470025"/>
          </a:xfrm>
        </p:spPr>
        <p:txBody>
          <a:bodyPr/>
          <a:lstStyle/>
          <a:p>
            <a:r>
              <a:rPr lang="en-IN" b="1" dirty="0" smtClean="0"/>
              <a:t>Face Recognition </a:t>
            </a:r>
            <a:r>
              <a:rPr lang="en-IN" dirty="0" smtClean="0"/>
              <a:t>Based</a:t>
            </a:r>
            <a:r>
              <a:rPr lang="en-IN" b="1" dirty="0" smtClean="0"/>
              <a:t> </a:t>
            </a:r>
            <a:r>
              <a:rPr lang="en-IN" b="1" dirty="0" smtClean="0"/>
              <a:t>Game Management System</a:t>
            </a:r>
            <a:endParaRPr lang="en-US" b="1" dirty="0"/>
          </a:p>
        </p:txBody>
      </p:sp>
      <p:sp>
        <p:nvSpPr>
          <p:cNvPr id="3" name="Subtitle 2"/>
          <p:cNvSpPr>
            <a:spLocks noGrp="1"/>
          </p:cNvSpPr>
          <p:nvPr>
            <p:ph type="subTitle" idx="1"/>
          </p:nvPr>
        </p:nvSpPr>
        <p:spPr>
          <a:xfrm>
            <a:off x="457200" y="4286256"/>
            <a:ext cx="8329642" cy="1366282"/>
          </a:xfrm>
        </p:spPr>
        <p:txBody>
          <a:bodyPr>
            <a:normAutofit/>
          </a:bodyPr>
          <a:lstStyle/>
          <a:p>
            <a:r>
              <a:rPr lang="en-IN" sz="3200" b="1" u="sng" dirty="0" err="1" smtClean="0">
                <a:solidFill>
                  <a:schemeClr val="accent3">
                    <a:lumMod val="50000"/>
                  </a:schemeClr>
                </a:solidFill>
                <a:latin typeface="Agency FB" pitchFamily="34" charset="0"/>
              </a:rPr>
              <a:t>Ayush</a:t>
            </a:r>
            <a:r>
              <a:rPr lang="en-IN" sz="3200" b="1" u="sng" dirty="0" smtClean="0">
                <a:solidFill>
                  <a:schemeClr val="accent3">
                    <a:lumMod val="50000"/>
                  </a:schemeClr>
                </a:solidFill>
                <a:latin typeface="Agency FB" pitchFamily="34" charset="0"/>
              </a:rPr>
              <a:t>(1602111015)</a:t>
            </a:r>
            <a:endParaRPr lang="en-IN" sz="3200" b="1" u="sng" dirty="0" smtClean="0">
              <a:solidFill>
                <a:schemeClr val="accent3">
                  <a:lumMod val="50000"/>
                </a:schemeClr>
              </a:solidFill>
              <a:latin typeface="Agency FB" pitchFamily="34" charset="0"/>
            </a:endParaRPr>
          </a:p>
          <a:p>
            <a:r>
              <a:rPr lang="en-IN" sz="3200" b="1" u="sng" dirty="0" err="1" smtClean="0">
                <a:solidFill>
                  <a:schemeClr val="accent3">
                    <a:lumMod val="50000"/>
                  </a:schemeClr>
                </a:solidFill>
                <a:latin typeface="Agency FB" pitchFamily="34" charset="0"/>
              </a:rPr>
              <a:t>Bhavyansh</a:t>
            </a:r>
            <a:r>
              <a:rPr lang="en-IN" sz="3200" b="1" u="sng" dirty="0" smtClean="0">
                <a:solidFill>
                  <a:schemeClr val="accent3">
                    <a:lumMod val="50000"/>
                  </a:schemeClr>
                </a:solidFill>
                <a:latin typeface="Agency FB" pitchFamily="34" charset="0"/>
              </a:rPr>
              <a:t>(1602111016)</a:t>
            </a:r>
            <a:endParaRPr lang="en-US" sz="3200" b="1" u="sng" dirty="0">
              <a:solidFill>
                <a:schemeClr val="accent3">
                  <a:lumMod val="50000"/>
                </a:schemeClr>
              </a:solidFill>
              <a:latin typeface="Agency FB"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lumMod val="95000"/>
                    <a:lumOff val="5000"/>
                  </a:schemeClr>
                </a:solidFill>
              </a:rPr>
              <a:t>Some Advantages &amp; Disadvantages</a:t>
            </a:r>
            <a:endParaRPr lang="en-US" b="1" dirty="0">
              <a:solidFill>
                <a:schemeClr val="tx1">
                  <a:lumMod val="95000"/>
                  <a:lumOff val="5000"/>
                </a:schemeClr>
              </a:solidFill>
            </a:endParaRPr>
          </a:p>
        </p:txBody>
      </p:sp>
      <p:pic>
        <p:nvPicPr>
          <p:cNvPr id="4" name="Content Placeholder 3" descr="Advantages-and-Disadvantages-01.jpg"/>
          <p:cNvPicPr>
            <a:picLocks noGrp="1" noChangeAspect="1"/>
          </p:cNvPicPr>
          <p:nvPr>
            <p:ph sz="quarter" idx="1"/>
          </p:nvPr>
        </p:nvPicPr>
        <p:blipFill>
          <a:blip r:embed="rId2"/>
          <a:stretch>
            <a:fillRect/>
          </a:stretch>
        </p:blipFill>
        <p:spPr>
          <a:xfrm>
            <a:off x="457200" y="2082990"/>
            <a:ext cx="7467600" cy="39080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Pygame</a:t>
            </a:r>
            <a:endParaRPr lang="en-US" dirty="0"/>
          </a:p>
        </p:txBody>
      </p:sp>
      <p:sp>
        <p:nvSpPr>
          <p:cNvPr id="3" name="Content Placeholder 2"/>
          <p:cNvSpPr>
            <a:spLocks noGrp="1"/>
          </p:cNvSpPr>
          <p:nvPr>
            <p:ph sz="quarter" idx="1"/>
          </p:nvPr>
        </p:nvSpPr>
        <p:spPr/>
        <p:txBody>
          <a:bodyPr>
            <a:normAutofit/>
          </a:bodyPr>
          <a:lstStyle/>
          <a:p>
            <a:r>
              <a:rPr lang="en-US" b="1" dirty="0" err="1" smtClean="0">
                <a:latin typeface="Agency FB" pitchFamily="34" charset="0"/>
              </a:rPr>
              <a:t>Pygame</a:t>
            </a:r>
            <a:r>
              <a:rPr lang="en-US" dirty="0" smtClean="0">
                <a:latin typeface="Agency FB" pitchFamily="34" charset="0"/>
              </a:rPr>
              <a:t> is a </a:t>
            </a:r>
            <a:r>
              <a:rPr lang="en-US" b="1" dirty="0" smtClean="0">
                <a:solidFill>
                  <a:schemeClr val="tx1">
                    <a:lumMod val="95000"/>
                    <a:lumOff val="5000"/>
                  </a:schemeClr>
                </a:solidFill>
                <a:latin typeface="Agency FB" pitchFamily="34" charset="0"/>
                <a:hlinkClick r:id="rId2" tooltip="Cross-platform"/>
              </a:rPr>
              <a:t>cross-platform</a:t>
            </a:r>
            <a:r>
              <a:rPr lang="en-US" dirty="0" smtClean="0">
                <a:latin typeface="Agency FB" pitchFamily="34" charset="0"/>
              </a:rPr>
              <a:t> set of </a:t>
            </a:r>
            <a:r>
              <a:rPr lang="en-US" dirty="0" smtClean="0">
                <a:latin typeface="Agency FB" pitchFamily="34" charset="0"/>
                <a:hlinkClick r:id="rId3" tooltip="Python (programming language)"/>
              </a:rPr>
              <a:t>Python</a:t>
            </a:r>
            <a:r>
              <a:rPr lang="en-US" dirty="0" smtClean="0">
                <a:latin typeface="Agency FB" pitchFamily="34" charset="0"/>
              </a:rPr>
              <a:t> modules designed for writing </a:t>
            </a:r>
            <a:r>
              <a:rPr lang="en-US" dirty="0" smtClean="0">
                <a:latin typeface="Agency FB" pitchFamily="34" charset="0"/>
                <a:hlinkClick r:id="rId4" tooltip="Video game"/>
              </a:rPr>
              <a:t>video games</a:t>
            </a:r>
            <a:r>
              <a:rPr lang="en-US" dirty="0" smtClean="0">
                <a:latin typeface="Agency FB" pitchFamily="34" charset="0"/>
              </a:rPr>
              <a:t>. It includes </a:t>
            </a:r>
            <a:r>
              <a:rPr lang="en-US" dirty="0" smtClean="0">
                <a:latin typeface="Agency FB" pitchFamily="34" charset="0"/>
                <a:hlinkClick r:id="rId5" tooltip="Computer graphics"/>
              </a:rPr>
              <a:t>computer graphics</a:t>
            </a:r>
            <a:r>
              <a:rPr lang="en-US" dirty="0" smtClean="0">
                <a:latin typeface="Agency FB" pitchFamily="34" charset="0"/>
              </a:rPr>
              <a:t> and sound </a:t>
            </a:r>
            <a:r>
              <a:rPr lang="en-US" dirty="0" smtClean="0">
                <a:latin typeface="Agency FB" pitchFamily="34" charset="0"/>
                <a:hlinkClick r:id="rId6" tooltip="Library (computing)"/>
              </a:rPr>
              <a:t>libraries</a:t>
            </a:r>
            <a:r>
              <a:rPr lang="en-US" dirty="0" smtClean="0">
                <a:latin typeface="Agency FB" pitchFamily="34" charset="0"/>
              </a:rPr>
              <a:t> designed to be used with the Python </a:t>
            </a:r>
            <a:r>
              <a:rPr lang="en-US" dirty="0" smtClean="0">
                <a:latin typeface="Agency FB" pitchFamily="34" charset="0"/>
                <a:hlinkClick r:id="rId7" tooltip="Programming language"/>
              </a:rPr>
              <a:t>programming language</a:t>
            </a:r>
            <a:r>
              <a:rPr lang="en-US" dirty="0" smtClean="0">
                <a:latin typeface="Agency FB" pitchFamily="34" charset="0"/>
              </a:rPr>
              <a:t>.</a:t>
            </a:r>
          </a:p>
          <a:p>
            <a:r>
              <a:rPr lang="en-US" dirty="0" err="1" smtClean="0">
                <a:latin typeface="Agency FB" pitchFamily="34" charset="0"/>
              </a:rPr>
              <a:t>Pygame</a:t>
            </a:r>
            <a:r>
              <a:rPr lang="en-US" dirty="0" smtClean="0">
                <a:latin typeface="Agency FB" pitchFamily="34" charset="0"/>
              </a:rPr>
              <a:t> was originally written by Pete </a:t>
            </a:r>
            <a:r>
              <a:rPr lang="en-US" dirty="0" err="1" smtClean="0">
                <a:latin typeface="Agency FB" pitchFamily="34" charset="0"/>
              </a:rPr>
              <a:t>Shinners</a:t>
            </a:r>
            <a:r>
              <a:rPr lang="en-US" dirty="0" smtClean="0">
                <a:latin typeface="Agency FB" pitchFamily="34" charset="0"/>
              </a:rPr>
              <a:t> to replace </a:t>
            </a:r>
            <a:r>
              <a:rPr lang="en-US" dirty="0" err="1" smtClean="0">
                <a:latin typeface="Agency FB" pitchFamily="34" charset="0"/>
              </a:rPr>
              <a:t>PySDL</a:t>
            </a:r>
            <a:r>
              <a:rPr lang="en-US" dirty="0" smtClean="0">
                <a:latin typeface="Agency FB" pitchFamily="34" charset="0"/>
              </a:rPr>
              <a:t> after its development </a:t>
            </a:r>
            <a:r>
              <a:rPr lang="en-US" dirty="0" err="1" smtClean="0">
                <a:latin typeface="Agency FB" pitchFamily="34" charset="0"/>
              </a:rPr>
              <a:t>stalled.It</a:t>
            </a:r>
            <a:r>
              <a:rPr lang="en-US" dirty="0" smtClean="0">
                <a:latin typeface="Agency FB" pitchFamily="34" charset="0"/>
              </a:rPr>
              <a:t> has been a </a:t>
            </a:r>
            <a:r>
              <a:rPr lang="en-US" dirty="0" smtClean="0">
                <a:latin typeface="Agency FB" pitchFamily="34" charset="0"/>
                <a:hlinkClick r:id="rId8" tooltip="Free software community"/>
              </a:rPr>
              <a:t>community</a:t>
            </a:r>
            <a:r>
              <a:rPr lang="en-US" dirty="0" smtClean="0">
                <a:latin typeface="Agency FB" pitchFamily="34" charset="0"/>
              </a:rPr>
              <a:t> project since 2000 and is released under the </a:t>
            </a:r>
            <a:r>
              <a:rPr lang="en-US" dirty="0" smtClean="0">
                <a:latin typeface="Agency FB" pitchFamily="34" charset="0"/>
                <a:hlinkClick r:id="rId9" tooltip="Open-source software"/>
              </a:rPr>
              <a:t>open source</a:t>
            </a:r>
            <a:r>
              <a:rPr lang="en-US" dirty="0" smtClean="0">
                <a:latin typeface="Agency FB" pitchFamily="34" charset="0"/>
              </a:rPr>
              <a:t> </a:t>
            </a:r>
            <a:r>
              <a:rPr lang="en-US" dirty="0" smtClean="0">
                <a:latin typeface="Agency FB" pitchFamily="34" charset="0"/>
                <a:hlinkClick r:id="rId10" tooltip="Free software"/>
              </a:rPr>
              <a:t>free software</a:t>
            </a:r>
            <a:r>
              <a:rPr lang="en-US" dirty="0" smtClean="0">
                <a:latin typeface="Agency FB" pitchFamily="34" charset="0"/>
              </a:rPr>
              <a:t> </a:t>
            </a:r>
            <a:r>
              <a:rPr lang="en-US" u="sng" dirty="0" smtClean="0">
                <a:latin typeface="Agency FB" pitchFamily="34" charset="0"/>
                <a:hlinkClick r:id="rId11"/>
              </a:rPr>
              <a:t>GNU Lesser General Public License</a:t>
            </a:r>
            <a:r>
              <a:rPr lang="en-US" dirty="0" smtClean="0">
                <a:latin typeface="Agency FB" pitchFamily="34" charset="0"/>
              </a:rPr>
              <a:t>.</a:t>
            </a:r>
            <a:endParaRPr lang="en-US" dirty="0">
              <a:latin typeface="Agency FB"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Agency FB" pitchFamily="34" charset="0"/>
              </a:rPr>
              <a:t>Front View of Project</a:t>
            </a:r>
            <a:endParaRPr lang="en-US" b="1" u="sng" dirty="0">
              <a:latin typeface="Agency FB" pitchFamily="34" charset="0"/>
            </a:endParaRPr>
          </a:p>
        </p:txBody>
      </p:sp>
      <p:pic>
        <p:nvPicPr>
          <p:cNvPr id="4" name="Content Placeholder 3" descr="Capture.PNG"/>
          <p:cNvPicPr>
            <a:picLocks noGrp="1" noChangeAspect="1"/>
          </p:cNvPicPr>
          <p:nvPr>
            <p:ph sz="quarter" idx="1"/>
          </p:nvPr>
        </p:nvPicPr>
        <p:blipFill>
          <a:blip r:embed="rId2"/>
          <a:stretch>
            <a:fillRect/>
          </a:stretch>
        </p:blipFill>
        <p:spPr>
          <a:xfrm>
            <a:off x="428596" y="2143116"/>
            <a:ext cx="8286808" cy="450059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429132"/>
            <a:ext cx="8229600" cy="1066800"/>
          </a:xfrm>
        </p:spPr>
        <p:txBody>
          <a:bodyPr>
            <a:noAutofit/>
          </a:bodyPr>
          <a:lstStyle/>
          <a:p>
            <a:r>
              <a:rPr lang="en-IN" b="1" u="sng" dirty="0" smtClean="0">
                <a:latin typeface="Agency FB" pitchFamily="34" charset="0"/>
              </a:rPr>
              <a:t>When user Track their Image</a:t>
            </a:r>
            <a:br>
              <a:rPr lang="en-IN" b="1" u="sng" dirty="0" smtClean="0">
                <a:latin typeface="Agency FB" pitchFamily="34" charset="0"/>
              </a:rPr>
            </a:br>
            <a:r>
              <a:rPr lang="en-IN" b="1" u="sng" dirty="0" smtClean="0">
                <a:latin typeface="Agency FB" pitchFamily="34" charset="0"/>
              </a:rPr>
              <a:t>(if image verified then Game will </a:t>
            </a:r>
            <a:r>
              <a:rPr lang="en-IN" b="1" u="sng" dirty="0" err="1" smtClean="0">
                <a:latin typeface="Agency FB" pitchFamily="34" charset="0"/>
              </a:rPr>
              <a:t>Opem</a:t>
            </a:r>
            <a:r>
              <a:rPr lang="en-IN" b="1" u="sng" dirty="0" smtClean="0">
                <a:latin typeface="Agency FB" pitchFamily="34" charset="0"/>
              </a:rPr>
              <a:t>)</a:t>
            </a:r>
            <a:endParaRPr lang="en-US" b="1" u="sng" dirty="0">
              <a:latin typeface="Agency FB" pitchFamily="34" charset="0"/>
            </a:endParaRPr>
          </a:p>
        </p:txBody>
      </p:sp>
      <p:pic>
        <p:nvPicPr>
          <p:cNvPr id="4" name="Content Placeholder 3" descr="asdfg.PNG"/>
          <p:cNvPicPr>
            <a:picLocks noGrp="1"/>
          </p:cNvPicPr>
          <p:nvPr>
            <p:ph sz="quarter" idx="1"/>
          </p:nvPr>
        </p:nvPicPr>
        <p:blipFill>
          <a:blip r:embed="rId2" cstate="print"/>
          <a:stretch>
            <a:fillRect/>
          </a:stretch>
        </p:blipFill>
        <p:spPr>
          <a:xfrm>
            <a:off x="500034" y="500042"/>
            <a:ext cx="7000924" cy="364333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642918"/>
            <a:ext cx="8229600" cy="1066800"/>
          </a:xfrm>
        </p:spPr>
        <p:txBody>
          <a:bodyPr/>
          <a:lstStyle/>
          <a:p>
            <a:r>
              <a:rPr lang="en-IN" b="1" u="sng" dirty="0" smtClean="0">
                <a:latin typeface="Agency FB" pitchFamily="34" charset="0"/>
              </a:rPr>
              <a:t>Front View of Game</a:t>
            </a:r>
            <a:endParaRPr lang="en-US" b="1" u="sng" dirty="0">
              <a:latin typeface="Agency FB" pitchFamily="34" charset="0"/>
            </a:endParaRPr>
          </a:p>
        </p:txBody>
      </p:sp>
      <p:pic>
        <p:nvPicPr>
          <p:cNvPr id="4" name="Content Placeholder 3" descr="Capture1.PNG"/>
          <p:cNvPicPr>
            <a:picLocks noGrp="1"/>
          </p:cNvPicPr>
          <p:nvPr>
            <p:ph sz="quarter" idx="1"/>
          </p:nvPr>
        </p:nvPicPr>
        <p:blipFill>
          <a:blip r:embed="rId2"/>
          <a:stretch>
            <a:fillRect/>
          </a:stretch>
        </p:blipFill>
        <p:spPr>
          <a:xfrm>
            <a:off x="428596" y="1785926"/>
            <a:ext cx="5643602" cy="4752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Agency FB" pitchFamily="34" charset="0"/>
              </a:rPr>
              <a:t>Press P to Paused &amp; Space to Shoot </a:t>
            </a:r>
            <a:endParaRPr lang="en-US" b="1" u="sng" dirty="0">
              <a:latin typeface="Agency FB" pitchFamily="34" charset="0"/>
            </a:endParaRPr>
          </a:p>
        </p:txBody>
      </p:sp>
      <p:pic>
        <p:nvPicPr>
          <p:cNvPr id="4" name="Content Placeholder 3" descr="Capture789.PNG"/>
          <p:cNvPicPr>
            <a:picLocks noGrp="1"/>
          </p:cNvPicPr>
          <p:nvPr>
            <p:ph sz="quarter" idx="1"/>
          </p:nvPr>
        </p:nvPicPr>
        <p:blipFill>
          <a:blip r:embed="rId2"/>
          <a:stretch>
            <a:fillRect/>
          </a:stretch>
        </p:blipFill>
        <p:spPr>
          <a:xfrm>
            <a:off x="571472" y="2214554"/>
            <a:ext cx="5494275" cy="4324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latin typeface="Agency FB" pitchFamily="34" charset="0"/>
              </a:rPr>
              <a:t>Enemy </a:t>
            </a:r>
            <a:r>
              <a:rPr lang="en-IN" b="1" u="sng" dirty="0" err="1" smtClean="0">
                <a:latin typeface="Agency FB" pitchFamily="34" charset="0"/>
              </a:rPr>
              <a:t>Heli</a:t>
            </a:r>
            <a:r>
              <a:rPr lang="en-IN" b="1" u="sng" dirty="0" smtClean="0">
                <a:latin typeface="Agency FB" pitchFamily="34" charset="0"/>
              </a:rPr>
              <a:t> &amp; Spaceship</a:t>
            </a:r>
            <a:endParaRPr lang="en-US" b="1" u="sng" dirty="0">
              <a:latin typeface="Agency FB" pitchFamily="34" charset="0"/>
            </a:endParaRPr>
          </a:p>
        </p:txBody>
      </p:sp>
      <p:pic>
        <p:nvPicPr>
          <p:cNvPr id="4" name="Content Placeholder 3" descr="Capture123456.PNG"/>
          <p:cNvPicPr>
            <a:picLocks noGrp="1"/>
          </p:cNvPicPr>
          <p:nvPr>
            <p:ph sz="quarter" idx="1"/>
          </p:nvPr>
        </p:nvPicPr>
        <p:blipFill>
          <a:blip r:embed="rId2"/>
          <a:stretch>
            <a:fillRect/>
          </a:stretch>
        </p:blipFill>
        <p:spPr>
          <a:xfrm>
            <a:off x="571472" y="2143116"/>
            <a:ext cx="5517274" cy="44672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err="1" smtClean="0">
                <a:latin typeface="Agency FB" pitchFamily="34" charset="0"/>
              </a:rPr>
              <a:t>Heli</a:t>
            </a:r>
            <a:r>
              <a:rPr lang="en-IN" b="1" u="sng" dirty="0" smtClean="0">
                <a:latin typeface="Agency FB" pitchFamily="34" charset="0"/>
              </a:rPr>
              <a:t> collide with Balloon and the Game over</a:t>
            </a:r>
            <a:endParaRPr lang="en-US" b="1" u="sng" dirty="0">
              <a:latin typeface="Agency FB" pitchFamily="34" charset="0"/>
            </a:endParaRPr>
          </a:p>
        </p:txBody>
      </p:sp>
      <p:pic>
        <p:nvPicPr>
          <p:cNvPr id="4" name="Content Placeholder 3" descr="Capture8520.PNG"/>
          <p:cNvPicPr>
            <a:picLocks noGrp="1"/>
          </p:cNvPicPr>
          <p:nvPr>
            <p:ph sz="quarter" idx="1"/>
          </p:nvPr>
        </p:nvPicPr>
        <p:blipFill>
          <a:blip r:embed="rId2"/>
          <a:stretch>
            <a:fillRect/>
          </a:stretch>
        </p:blipFill>
        <p:spPr>
          <a:xfrm>
            <a:off x="571472" y="2071678"/>
            <a:ext cx="5715040" cy="45720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 of Project</a:t>
            </a:r>
            <a:endParaRPr lang="en-US" dirty="0"/>
          </a:p>
        </p:txBody>
      </p:sp>
      <p:sp>
        <p:nvSpPr>
          <p:cNvPr id="3" name="Content Placeholder 2"/>
          <p:cNvSpPr>
            <a:spLocks noGrp="1"/>
          </p:cNvSpPr>
          <p:nvPr>
            <p:ph sz="quarter" idx="1"/>
          </p:nvPr>
        </p:nvSpPr>
        <p:spPr/>
        <p:style>
          <a:lnRef idx="2">
            <a:schemeClr val="accent3"/>
          </a:lnRef>
          <a:fillRef idx="1">
            <a:schemeClr val="lt1"/>
          </a:fillRef>
          <a:effectRef idx="0">
            <a:schemeClr val="accent3"/>
          </a:effectRef>
          <a:fontRef idx="minor">
            <a:schemeClr val="dk1"/>
          </a:fontRef>
        </p:style>
        <p:txBody>
          <a:bodyPr/>
          <a:lstStyle/>
          <a:p>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Easy to use &amp; Access</a:t>
            </a:r>
          </a:p>
          <a:p>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Security on Game</a:t>
            </a:r>
          </a:p>
          <a:p>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Accurate in Finding Face</a:t>
            </a:r>
          </a:p>
          <a:p>
            <a:r>
              <a:rPr lang="en-I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Sprites graphic Game</a:t>
            </a:r>
          </a:p>
          <a:p>
            <a:r>
              <a:rPr lang="en-IN" dirty="0" smtClean="0"/>
              <a:t>Enjoyable Game</a:t>
            </a:r>
          </a:p>
          <a:p>
            <a:r>
              <a:rPr lang="en-IN" dirty="0" smtClean="0"/>
              <a:t>Play with Key Buttons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The information age is quickly revolutionizing the way transactions are completed. Everyday actions are increasingly being handled electronically, instead of with pencil and paper or face to face. This growth in electronic transactions has resulted in a greater demand for fast and accurate user identification and authentication. Access codes for buildings, banks accounts and computer systems often use PIN's for identification and security </a:t>
            </a:r>
            <a:r>
              <a:rPr lang="en-US" dirty="0" err="1" smtClean="0"/>
              <a:t>clearences</a:t>
            </a:r>
            <a:r>
              <a:rPr lang="en-US" dirty="0" smtClean="0"/>
              <a:t> . </a:t>
            </a:r>
          </a:p>
          <a:p>
            <a:r>
              <a:rPr lang="en-US" dirty="0" smtClean="0"/>
              <a:t>Using the proper PIN gains access, but the user of the PIN is not verified. When credit and ATM cards are lost or stolen, an unauthorized user can often come up with the correct personal codes. Despite warning, many people continue to choose easily guessed PIN‟s and passwords: birthdays, phone numbers and social security numbers. Recent cases of identity theft have </a:t>
            </a:r>
            <a:r>
              <a:rPr lang="en-US" dirty="0" err="1" smtClean="0"/>
              <a:t>highten</a:t>
            </a:r>
            <a:r>
              <a:rPr lang="en-US" dirty="0" smtClean="0"/>
              <a:t> the need for methods to prove that someone is truly who he/she claims to be.</a:t>
            </a:r>
          </a:p>
          <a:p>
            <a:r>
              <a:rPr lang="en-US" dirty="0" smtClean="0"/>
              <a:t>Face recognition technology may solve this problem since a face is undeniably connected to its owner expect in the case of identical twins. Its nontransferable. The system can then compare scans to records stored in a central or local database or even on a smart card.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solidFill>
                  <a:schemeClr val="tx1">
                    <a:lumMod val="95000"/>
                    <a:lumOff val="5000"/>
                  </a:schemeClr>
                </a:solidFill>
              </a:rPr>
              <a:t>Why we choose face recognition over other biometric</a:t>
            </a:r>
            <a:r>
              <a:rPr lang="en-US" dirty="0" smtClean="0">
                <a:solidFill>
                  <a:schemeClr val="tx1">
                    <a:lumMod val="95000"/>
                    <a:lumOff val="5000"/>
                  </a:schemeClr>
                </a:solidFill>
              </a:rPr>
              <a:t>?</a:t>
            </a:r>
            <a:endParaRPr lang="en-US" dirty="0">
              <a:solidFill>
                <a:schemeClr val="tx1">
                  <a:lumMod val="95000"/>
                  <a:lumOff val="5000"/>
                </a:schemeClr>
              </a:solidFill>
            </a:endParaRPr>
          </a:p>
        </p:txBody>
      </p:sp>
      <p:sp>
        <p:nvSpPr>
          <p:cNvPr id="3" name="Content Placeholder 2"/>
          <p:cNvSpPr>
            <a:spLocks noGrp="1"/>
          </p:cNvSpPr>
          <p:nvPr>
            <p:ph sz="quarter" idx="1"/>
          </p:nvPr>
        </p:nvSpPr>
        <p:spPr/>
        <p:txBody>
          <a:bodyPr>
            <a:normAutofit/>
          </a:bodyPr>
          <a:lstStyle/>
          <a:p>
            <a:r>
              <a:rPr lang="en-US" sz="2000" dirty="0" smtClean="0"/>
              <a:t>A biometric is a unique, measurable characteristic of a human being that can be used to automatically recognize an individual or verify an individual‟ s identity. Biometrics can measure both physiological and behavioral characteristics. Physiological biometrics (based on measurements and data derived from direct measurement of a part of the human body) include:</a:t>
            </a:r>
          </a:p>
          <a:p>
            <a:r>
              <a:rPr lang="en-US" sz="2400" dirty="0" smtClean="0"/>
              <a:t> Finger-scan </a:t>
            </a:r>
          </a:p>
          <a:p>
            <a:r>
              <a:rPr lang="en-US" sz="2400" dirty="0" smtClean="0"/>
              <a:t> Facial Recognition </a:t>
            </a:r>
          </a:p>
          <a:p>
            <a:r>
              <a:rPr lang="en-US" sz="2400" dirty="0" smtClean="0"/>
              <a:t> Iris-scan </a:t>
            </a:r>
          </a:p>
          <a:p>
            <a:r>
              <a:rPr lang="en-US" sz="2400" dirty="0" smtClean="0"/>
              <a:t> Retina-scan </a:t>
            </a:r>
          </a:p>
          <a:p>
            <a:r>
              <a:rPr lang="en-US" sz="2400" dirty="0" smtClean="0"/>
              <a:t> Hand-scan </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tx1">
                    <a:lumMod val="95000"/>
                    <a:lumOff val="5000"/>
                  </a:schemeClr>
                </a:solidFill>
                <a:sym typeface="Wingdings" pitchFamily="2" charset="2"/>
              </a:rPr>
              <a:t>Python:</a:t>
            </a:r>
            <a:endParaRPr lang="en-US" b="1" u="sng" dirty="0">
              <a:solidFill>
                <a:schemeClr val="tx1">
                  <a:lumMod val="95000"/>
                  <a:lumOff val="5000"/>
                </a:schemeClr>
              </a:solidFill>
            </a:endParaRPr>
          </a:p>
        </p:txBody>
      </p:sp>
      <p:sp>
        <p:nvSpPr>
          <p:cNvPr id="3" name="Content Placeholder 2"/>
          <p:cNvSpPr>
            <a:spLocks noGrp="1"/>
          </p:cNvSpPr>
          <p:nvPr>
            <p:ph sz="quarter" idx="1"/>
          </p:nvPr>
        </p:nvSpPr>
        <p:spPr/>
        <p:txBody>
          <a:bodyPr>
            <a:normAutofit/>
          </a:bodyPr>
          <a:lstStyle/>
          <a:p>
            <a:r>
              <a:rPr lang="en-IN" dirty="0" smtClean="0">
                <a:latin typeface="Agency FB" pitchFamily="34" charset="0"/>
              </a:rPr>
              <a:t>Python</a:t>
            </a:r>
            <a:r>
              <a:rPr lang="en-US" dirty="0" smtClean="0">
                <a:latin typeface="Agency FB" pitchFamily="34" charset="0"/>
              </a:rPr>
              <a:t> is a general-purpose interpreted, interactive, object-oriented, and high-level programming language. It was created by Guido van </a:t>
            </a:r>
            <a:r>
              <a:rPr lang="en-US" dirty="0" err="1" smtClean="0">
                <a:latin typeface="Agency FB" pitchFamily="34" charset="0"/>
              </a:rPr>
              <a:t>Rossum</a:t>
            </a:r>
            <a:r>
              <a:rPr lang="en-US" dirty="0" smtClean="0">
                <a:latin typeface="Agency FB" pitchFamily="34" charset="0"/>
              </a:rPr>
              <a:t> during 1985- 1990. Like Perl, Python source code is also available under the GNU General Public License (GPL). </a:t>
            </a:r>
          </a:p>
          <a:p>
            <a:endParaRPr lang="en-US" dirty="0" smtClean="0">
              <a:latin typeface="Agency FB" pitchFamily="34" charset="0"/>
            </a:endParaRPr>
          </a:p>
          <a:p>
            <a:r>
              <a:rPr lang="en-US" dirty="0" smtClean="0">
                <a:latin typeface="Agency FB" pitchFamily="34" charset="0"/>
              </a:rPr>
              <a:t>Python is designed to be highly readable. It uses English keywords frequently where as other languages use punctuation, and it has fewer syntactical constructions than other languages.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tx1">
                    <a:lumMod val="95000"/>
                    <a:lumOff val="5000"/>
                  </a:schemeClr>
                </a:solidFill>
              </a:rPr>
              <a:t>Why we use Python</a:t>
            </a:r>
            <a:endParaRPr lang="en-US" b="1" u="sng" dirty="0">
              <a:solidFill>
                <a:schemeClr val="tx1">
                  <a:lumMod val="95000"/>
                  <a:lumOff val="5000"/>
                </a:schemeClr>
              </a:solidFill>
            </a:endParaRPr>
          </a:p>
        </p:txBody>
      </p:sp>
      <p:sp>
        <p:nvSpPr>
          <p:cNvPr id="3" name="Content Placeholder 2"/>
          <p:cNvSpPr>
            <a:spLocks noGrp="1"/>
          </p:cNvSpPr>
          <p:nvPr>
            <p:ph sz="quarter" idx="1"/>
          </p:nvPr>
        </p:nvSpPr>
        <p:spPr/>
        <p:txBody>
          <a:bodyPr>
            <a:normAutofit/>
          </a:bodyPr>
          <a:lstStyle/>
          <a:p>
            <a:pPr lvl="0"/>
            <a:r>
              <a:rPr lang="en-US" dirty="0" smtClean="0">
                <a:latin typeface="Agency FB" pitchFamily="34" charset="0"/>
              </a:rPr>
              <a:t>Python developers around the world provide comprehensive support and assistance via forums and tutorials making the job of the coder easier than any other popular languages.</a:t>
            </a:r>
          </a:p>
          <a:p>
            <a:pPr lvl="0"/>
            <a:r>
              <a:rPr lang="en-US" dirty="0" smtClean="0">
                <a:latin typeface="Agency FB" pitchFamily="34" charset="0"/>
              </a:rPr>
              <a:t>Python is platform Independent and is hence one of the most flexible and popular choices for use across different platforms and technologies with the least tweaks in basic coding.</a:t>
            </a:r>
          </a:p>
          <a:p>
            <a:pPr lvl="0"/>
            <a:r>
              <a:rPr lang="en-US" dirty="0" smtClean="0">
                <a:latin typeface="Agency FB" pitchFamily="34" charset="0"/>
              </a:rPr>
              <a:t>Python is the most flexible of all others with options to choose between OOPs approach and scripting. You can also use IDE itself to check for most codes and is a boon for developers struggling with different algorithms.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 &amp; Disadvantage of Python</a:t>
            </a:r>
            <a:endParaRPr lang="en-US" dirty="0"/>
          </a:p>
        </p:txBody>
      </p:sp>
      <p:pic>
        <p:nvPicPr>
          <p:cNvPr id="6" name="Content Placeholder 5" descr="main-qimg-0b31556e89087f379dac3d482675987a.png"/>
          <p:cNvPicPr>
            <a:picLocks noGrp="1" noChangeAspect="1"/>
          </p:cNvPicPr>
          <p:nvPr>
            <p:ph sz="quarter" idx="1"/>
          </p:nvPr>
        </p:nvPicPr>
        <p:blipFill>
          <a:blip r:embed="rId2"/>
          <a:stretch>
            <a:fillRect/>
          </a:stretch>
        </p:blipFill>
        <p:spPr>
          <a:xfrm>
            <a:off x="285720" y="642918"/>
            <a:ext cx="8572560" cy="5922157"/>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56"/>
            <a:ext cx="8229600" cy="1066800"/>
          </a:xfrm>
        </p:spPr>
        <p:txBody>
          <a:bodyPr/>
          <a:lstStyle/>
          <a:p>
            <a:r>
              <a:rPr lang="en-IN" b="1" u="sng" dirty="0" smtClean="0">
                <a:solidFill>
                  <a:schemeClr val="tx1">
                    <a:lumMod val="95000"/>
                    <a:lumOff val="5000"/>
                  </a:schemeClr>
                </a:solidFill>
              </a:rPr>
              <a:t>Applications of Python</a:t>
            </a:r>
            <a:endParaRPr lang="en-US" b="1" u="sng" dirty="0">
              <a:solidFill>
                <a:schemeClr val="tx1">
                  <a:lumMod val="95000"/>
                  <a:lumOff val="5000"/>
                </a:schemeClr>
              </a:solidFill>
            </a:endParaRPr>
          </a:p>
        </p:txBody>
      </p:sp>
      <p:pic>
        <p:nvPicPr>
          <p:cNvPr id="4" name="Content Placeholder 3" descr="main-qimg-48370fbb8d060920a2c3e20edfd37385.png"/>
          <p:cNvPicPr>
            <a:picLocks noGrp="1" noChangeAspect="1"/>
          </p:cNvPicPr>
          <p:nvPr>
            <p:ph sz="quarter" idx="1"/>
          </p:nvPr>
        </p:nvPicPr>
        <p:blipFill>
          <a:blip r:embed="rId2"/>
          <a:stretch>
            <a:fillRect/>
          </a:stretch>
        </p:blipFill>
        <p:spPr>
          <a:xfrm>
            <a:off x="642910" y="1857364"/>
            <a:ext cx="5214974" cy="46101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7467600" cy="1143000"/>
          </a:xfrm>
        </p:spPr>
        <p:txBody>
          <a:bodyPr/>
          <a:lstStyle/>
          <a:p>
            <a:r>
              <a:rPr lang="en-IN" b="1" u="sng" dirty="0" smtClean="0">
                <a:solidFill>
                  <a:schemeClr val="tx1">
                    <a:lumMod val="95000"/>
                    <a:lumOff val="5000"/>
                  </a:schemeClr>
                </a:solidFill>
              </a:rPr>
              <a:t>Data Flow in FR</a:t>
            </a:r>
            <a:endParaRPr lang="en-US" b="1" u="sng" dirty="0">
              <a:solidFill>
                <a:schemeClr val="tx1">
                  <a:lumMod val="95000"/>
                  <a:lumOff val="5000"/>
                </a:schemeClr>
              </a:solidFill>
            </a:endParaRPr>
          </a:p>
        </p:txBody>
      </p:sp>
      <p:pic>
        <p:nvPicPr>
          <p:cNvPr id="4" name="Content Placeholder 3" descr="download.png"/>
          <p:cNvPicPr>
            <a:picLocks noGrp="1" noChangeAspect="1"/>
          </p:cNvPicPr>
          <p:nvPr>
            <p:ph sz="quarter" idx="1"/>
          </p:nvPr>
        </p:nvPicPr>
        <p:blipFill>
          <a:blip r:embed="rId2"/>
          <a:stretch>
            <a:fillRect/>
          </a:stretch>
        </p:blipFill>
        <p:spPr>
          <a:xfrm>
            <a:off x="642910" y="2285992"/>
            <a:ext cx="4347477" cy="221457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FR verified the Data</a:t>
            </a:r>
            <a:endParaRPr lang="en-US" dirty="0"/>
          </a:p>
        </p:txBody>
      </p:sp>
      <p:pic>
        <p:nvPicPr>
          <p:cNvPr id="4" name="Content Placeholder 3" descr="4ee2dc882d67a622d86046dc66a80b4c.png"/>
          <p:cNvPicPr>
            <a:picLocks noGrp="1" noChangeAspect="1"/>
          </p:cNvPicPr>
          <p:nvPr>
            <p:ph sz="quarter" idx="1"/>
          </p:nvPr>
        </p:nvPicPr>
        <p:blipFill>
          <a:blip r:embed="rId2"/>
          <a:srcRect t="1509" b="3679"/>
          <a:stretch>
            <a:fillRect/>
          </a:stretch>
        </p:blipFill>
        <p:spPr>
          <a:xfrm>
            <a:off x="500034" y="2285992"/>
            <a:ext cx="6845132" cy="432435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274</TotalTime>
  <Words>554</Words>
  <Application>Microsoft Office PowerPoint</Application>
  <PresentationFormat>On-screen Show (4:3)</PresentationFormat>
  <Paragraphs>43</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Oriel</vt:lpstr>
      <vt:lpstr>Metro</vt:lpstr>
      <vt:lpstr>Face Recognition Based Game Management System</vt:lpstr>
      <vt:lpstr>Introduction:-</vt:lpstr>
      <vt:lpstr>Why we choose face recognition over other biometric?</vt:lpstr>
      <vt:lpstr>Python:</vt:lpstr>
      <vt:lpstr>Why we use Python</vt:lpstr>
      <vt:lpstr>Advantage &amp; Disadvantage of Python</vt:lpstr>
      <vt:lpstr>Applications of Python</vt:lpstr>
      <vt:lpstr>Data Flow in FR</vt:lpstr>
      <vt:lpstr>How FR verified the Data</vt:lpstr>
      <vt:lpstr>Some Advantages &amp; Disadvantages</vt:lpstr>
      <vt:lpstr>Pygame</vt:lpstr>
      <vt:lpstr>Slide 12</vt:lpstr>
      <vt:lpstr>Front View of Project</vt:lpstr>
      <vt:lpstr>When user Track their Image (if image verified then Game will Opem)</vt:lpstr>
      <vt:lpstr>Front View of Game</vt:lpstr>
      <vt:lpstr>Press P to Paused &amp; Space to Shoot </vt:lpstr>
      <vt:lpstr>Enemy Heli &amp; Spaceship</vt:lpstr>
      <vt:lpstr>Heli collide with Balloon and the Game over</vt:lpstr>
      <vt:lpstr>Advantage of Project</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with Game Management System</dc:title>
  <dc:creator>hp</dc:creator>
  <cp:lastModifiedBy>hp</cp:lastModifiedBy>
  <cp:revision>29</cp:revision>
  <dcterms:created xsi:type="dcterms:W3CDTF">2019-04-21T04:31:30Z</dcterms:created>
  <dcterms:modified xsi:type="dcterms:W3CDTF">2019-05-28T00:58:36Z</dcterms:modified>
</cp:coreProperties>
</file>