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7" r:id="rId11"/>
    <p:sldId id="278" r:id="rId12"/>
    <p:sldId id="280" r:id="rId13"/>
    <p:sldId id="275" r:id="rId14"/>
    <p:sldId id="279" r:id="rId15"/>
    <p:sldId id="274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embeddedFontLst>
    <p:embeddedFont>
      <p:font typeface="Gill Sans" charset="0"/>
      <p:regular r:id="rId24"/>
      <p:bold r:id="rId25"/>
    </p:embeddedFont>
    <p:embeddedFont>
      <p:font typeface="Garamond" pitchFamily="18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i3dHF7t2Moj2CGtx6+dALMKK8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48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0871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49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5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b="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49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3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D6A082"/>
          </a:solidFill>
          <a:ln>
            <a:noFill/>
          </a:ln>
        </p:spPr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  <a:defRPr sz="4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github.io/shinythem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iny.rstudio.com/reference/shiny/latest/" TargetMode="External"/><Relationship Id="rId5" Type="http://schemas.openxmlformats.org/officeDocument/2006/relationships/hyperlink" Target="https://rstudio.github.io/shinydashboard/" TargetMode="External"/><Relationship Id="rId4" Type="http://schemas.openxmlformats.org/officeDocument/2006/relationships/hyperlink" Target="http://rstudio.github.io/leaflet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en/stable/api.html#magic-command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deplo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7017" b="8713"/>
          <a:stretch/>
        </p:blipFill>
        <p:spPr>
          <a:xfrm>
            <a:off x="20" y="-28574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 rot="-5400000">
            <a:off x="-1397938" y="1397930"/>
            <a:ext cx="6858003" cy="4062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529"/>
                </a:srgbClr>
              </a:gs>
              <a:gs pos="85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"/>
          <p:cNvSpPr/>
          <p:nvPr/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529"/>
                </a:srgbClr>
              </a:gs>
              <a:gs pos="85000">
                <a:srgbClr val="000000">
                  <a:alpha val="44313"/>
                </a:srgbClr>
              </a:gs>
              <a:gs pos="100000">
                <a:srgbClr val="000000">
                  <a:alpha val="44313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lt1"/>
                </a:solidFill>
              </a:rPr>
              <a:t>DEPLOYMENT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04664"/>
            <a:ext cx="10058400" cy="1371600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Git</a:t>
            </a:r>
            <a:r>
              <a:rPr lang="en-US" dirty="0" smtClean="0"/>
              <a:t> hub account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376" y="1556792"/>
            <a:ext cx="10058400" cy="38496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 if not done already.</a:t>
            </a:r>
          </a:p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 and push your codes there:</a:t>
            </a:r>
            <a:endParaRPr lang="en-IN" dirty="0"/>
          </a:p>
          <a:p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839416" y="2492896"/>
            <a:ext cx="9883204" cy="1129822"/>
            <a:chOff x="839416" y="2637586"/>
            <a:chExt cx="9883204" cy="112982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416" y="2637586"/>
              <a:ext cx="9883204" cy="11298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927648" y="3356992"/>
              <a:ext cx="136815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1448" y="3717032"/>
            <a:ext cx="10011172" cy="2847319"/>
            <a:chOff x="711448" y="3717032"/>
            <a:chExt cx="10011172" cy="2847319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48" y="3717032"/>
              <a:ext cx="10011172" cy="2847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231904" y="5517232"/>
              <a:ext cx="136815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3534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797" y="908720"/>
            <a:ext cx="4176463" cy="233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51384" y="476672"/>
            <a:ext cx="10058400" cy="3849624"/>
          </a:xfrm>
        </p:spPr>
        <p:txBody>
          <a:bodyPr/>
          <a:lstStyle/>
          <a:p>
            <a:r>
              <a:rPr lang="en-US" dirty="0" smtClean="0"/>
              <a:t>After upload click on commit changes. Give any relevant comments. </a:t>
            </a:r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6236" y="3469506"/>
            <a:ext cx="11069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Then you can see your uploaded files here in repo. You can also copy link to your repo by clicking on code and then copy this HTTPS link.</a:t>
            </a:r>
            <a:endParaRPr lang="en-I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0" y="3883456"/>
            <a:ext cx="8678890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79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404664"/>
            <a:ext cx="10058400" cy="1371600"/>
          </a:xfrm>
        </p:spPr>
        <p:txBody>
          <a:bodyPr/>
          <a:lstStyle/>
          <a:p>
            <a:r>
              <a:rPr lang="en-US" dirty="0" smtClean="0"/>
              <a:t>Mandatory files to deploy app: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1556792"/>
            <a:ext cx="11161240" cy="3849624"/>
          </a:xfrm>
        </p:spPr>
        <p:txBody>
          <a:bodyPr/>
          <a:lstStyle/>
          <a:p>
            <a:r>
              <a:rPr lang="en-US" dirty="0" smtClean="0"/>
              <a:t>App.py: it has user input function defined as well as instruction to load model as well predictions. It can call other supporting files like another </a:t>
            </a:r>
            <a:r>
              <a:rPr lang="en-US" dirty="0" err="1" smtClean="0"/>
              <a:t>py</a:t>
            </a:r>
            <a:r>
              <a:rPr lang="en-US" dirty="0" smtClean="0"/>
              <a:t> files or models etc. Make sure to copy the same in </a:t>
            </a:r>
            <a:r>
              <a:rPr lang="en-US" dirty="0" err="1" smtClean="0"/>
              <a:t>git</a:t>
            </a:r>
            <a:r>
              <a:rPr lang="en-US" dirty="0" smtClean="0"/>
              <a:t> repo.</a:t>
            </a:r>
          </a:p>
          <a:p>
            <a:r>
              <a:rPr lang="en-US" dirty="0" smtClean="0"/>
              <a:t>Requirements.txt: This has list of the library dependency.  All the libraries imported in app.py file should be there in this file. As </a:t>
            </a:r>
            <a:r>
              <a:rPr lang="en-US" dirty="0" err="1" smtClean="0"/>
              <a:t>Stremlit</a:t>
            </a:r>
            <a:r>
              <a:rPr lang="en-US" dirty="0" smtClean="0"/>
              <a:t> reads this file and load these libraries while creating environment, Else it will give error while execution.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6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548680"/>
            <a:ext cx="10873208" cy="3849624"/>
          </a:xfrm>
        </p:spPr>
        <p:txBody>
          <a:bodyPr/>
          <a:lstStyle/>
          <a:p>
            <a:r>
              <a:rPr lang="en-US" dirty="0" err="1" smtClean="0"/>
              <a:t>Stremlit</a:t>
            </a:r>
            <a:r>
              <a:rPr lang="en-US" dirty="0" smtClean="0"/>
              <a:t> share </a:t>
            </a:r>
            <a:r>
              <a:rPr lang="en-US" dirty="0"/>
              <a:t>ask if you have </a:t>
            </a:r>
            <a:r>
              <a:rPr lang="en-US" dirty="0" err="1"/>
              <a:t>Github</a:t>
            </a:r>
            <a:r>
              <a:rPr lang="en-US" dirty="0"/>
              <a:t> account then directly link that account else you can create account by giving info and then deploy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285023"/>
            <a:ext cx="54610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00056" y="227968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Repository Name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00056" y="1305254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Please wait for few minutes once you create </a:t>
            </a:r>
            <a:r>
              <a:rPr lang="en-US" dirty="0" err="1" smtClean="0"/>
              <a:t>git</a:t>
            </a:r>
            <a:r>
              <a:rPr lang="en-US" dirty="0" smtClean="0"/>
              <a:t> repo as it takes some time to reflect the same in </a:t>
            </a:r>
            <a:r>
              <a:rPr lang="en-US" dirty="0" err="1" smtClean="0"/>
              <a:t>Streamlit</a:t>
            </a:r>
            <a:r>
              <a:rPr lang="en-US" dirty="0" smtClean="0"/>
              <a:t> page.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528048" y="33569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Name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612587" y="436510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71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400" y="620688"/>
            <a:ext cx="10058400" cy="3849624"/>
          </a:xfrm>
        </p:spPr>
        <p:txBody>
          <a:bodyPr/>
          <a:lstStyle/>
          <a:p>
            <a:r>
              <a:rPr lang="en-US" dirty="0" smtClean="0"/>
              <a:t>It takes few minutes to read all files and execute the same.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72816"/>
            <a:ext cx="838434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782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10" y="325723"/>
            <a:ext cx="10058400" cy="94303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Output:</a:t>
            </a:r>
            <a:endParaRPr lang="en-IN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268760"/>
            <a:ext cx="11042030" cy="50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71664" y="620688"/>
            <a:ext cx="7984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https://share.streamlit.io/nneehhaa123/logistic_test/main/app.py</a:t>
            </a:r>
          </a:p>
        </p:txBody>
      </p:sp>
    </p:spTree>
    <p:extLst>
      <p:ext uri="{BB962C8B-B14F-4D97-AF65-F5344CB8AC3E}">
        <p14:creationId xmlns:p14="http://schemas.microsoft.com/office/powerpoint/2010/main" val="194523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1244353" y="2743200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Deployment using R Shiny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R Shiny Overview		</a:t>
            </a: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Shiny is an open package from RStudio, which provides a web application framework to create interactive web applications (visualization) called “Shiny apps”. The ease of working with Shiny has what popularized it among R users. These web applications seamlessly display R objects (like plots, tables etc.) and can also be made live to allow access to anyone.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It provides extensive pre-built widgets which make it possible to build elegant and powerful applications with minimal effort</a:t>
            </a:r>
            <a:endParaRPr/>
          </a:p>
          <a:p>
            <a:pPr marL="182880" lvl="0" indent="-7492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 b="1"/>
              <a:t>Explore Shiny app with these add-on packages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To add some more functionality to your Shiny App, there are some kick-ass packages available at your disposal. Here are few from RStudio.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http://rstudio.github.io/shinythemes/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http://rstudio.github.io/leaflet/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https://rstudio.github.io/shinydashboard/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http://shiny.rstudio.com/reference/shiny/latest/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 b="1"/>
              <a:t>Advantages</a:t>
            </a: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2"/>
              <a:buNone/>
            </a:pPr>
            <a:endParaRPr sz="1572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Efficient Response Time: </a:t>
            </a:r>
            <a:r>
              <a:rPr lang="en-US" sz="1572"/>
              <a:t>The response time of shiny app is very small, making it possible to deliver real time output(s) for the given input.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Complete Automation of the app:</a:t>
            </a:r>
            <a:r>
              <a:rPr lang="en-US" sz="1572"/>
              <a:t> A shiny app can be automated to perform a set of operations to produce the desire output based on input.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Knowledge of HTML, CSS or JavaScript not required:</a:t>
            </a:r>
            <a:r>
              <a:rPr lang="en-US" sz="1572"/>
              <a:t> It requires absolutely no prior knowledge of HTML, CSS or JavaScript to create a fully functional shiny app.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Advance Analytics:</a:t>
            </a:r>
            <a:r>
              <a:rPr lang="en-US" sz="1572"/>
              <a:t> Shiny app is very powerful and can be used to visualize even the most complex of data like 3D plots, maps, etc.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Cost effective:</a:t>
            </a:r>
            <a:r>
              <a:rPr lang="en-US" sz="1572"/>
              <a:t> The paid versions of shinyapps.io and shiny servers provide a cost effective scalable solution for deployment of shiny apps online.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Char char="◦"/>
            </a:pPr>
            <a:r>
              <a:rPr lang="en-US" sz="1572" b="1"/>
              <a:t>Open Source:</a:t>
            </a:r>
            <a:r>
              <a:rPr lang="en-US" sz="1572"/>
              <a:t> Building and getting a shiny app online is free of cost, if you wish to deploy your app on the free version of shinyapps.io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None/>
            </a:pPr>
            <a:endParaRPr sz="1572"/>
          </a:p>
          <a:p>
            <a:pPr marL="182880" lvl="0" indent="-83056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72"/>
              <a:buNone/>
            </a:pPr>
            <a:endParaRPr sz="157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Integration of Machine Learning Model into an existing production environment where the user can enter the input to generate output &amp; later it can used in making business decisions.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In Python , we can achieve the same by using different frameworks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Django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Flask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Streamlit</a:t>
            </a:r>
            <a:endParaRPr sz="2000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Rshiny is another powerful extension based on R to build interactive dashboards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" lvl="0" indent="-5587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182880" lvl="0" indent="-5587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 b="1"/>
              <a:t>Disadvantages</a:t>
            </a:r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b="1"/>
              <a:t>Requires timely updates: </a:t>
            </a:r>
            <a:r>
              <a:rPr lang="en-US"/>
              <a:t>As the functions used in the app gets outdated sometimes with newer package versions, it becomes necessary to update your shiny app time to time.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b="1"/>
              <a:t>No selective access and permissions: </a:t>
            </a:r>
            <a:r>
              <a:rPr lang="en-US"/>
              <a:t>There’s no provision for blocking someone’s access to your app or proving selective access. Once the app is live on the web, it is freely accessible by everyone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 b="1"/>
              <a:t>Restriction on traffic in free version:</a:t>
            </a:r>
            <a:r>
              <a:rPr lang="en-US"/>
              <a:t>  In free version of shinyapps.io, you only get 25 active hours of your app per month per account.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Shiny code	</a:t>
            </a: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914399" y="1599438"/>
            <a:ext cx="5181601" cy="446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library(shiny)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ui &lt;- fluidPage(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titlePanel("Prediction"),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sidebarLayout(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sidebarPanel(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numericInput("num","Hp",1),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numericInput("num1","VOL",1),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numericInput("num2","SP",1),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numericInput("num3","Weight",1)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mainPanel(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  tableOutput("distplot"))))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server &lt;- function(input, output)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output$distplot &lt;- renderTable({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Cars &lt;- read.csv("c:/Cars.csv")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model.car &lt;- lm(MPG~.,data=Cars)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nw=data.frame(HP=input$num,VOL=input$num1,SP=input$num2,WT=input$num3)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nw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w=predict(model.car,nw)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  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})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endParaRPr sz="900"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1" y="1219200"/>
            <a:ext cx="2895599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455937" y="2950124"/>
            <a:ext cx="9749161" cy="95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Deployment using Streamlit in Python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Reasons to use Streamlit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Build an app in few lines of code and with simple API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It doesn’t require any web development knowledge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Deploy the code instantly and see the changes simultaneously by saving the source code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It’s a open source framework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en-US"/>
              <a:t> </a:t>
            </a:r>
            <a:endParaRPr/>
          </a:p>
          <a:p>
            <a:pPr marL="182880" lvl="0" indent="-74928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455936" y="3359016"/>
            <a:ext cx="3364637" cy="831244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875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pip install streamlit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455936" y="1740023"/>
            <a:ext cx="3364637" cy="831244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875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Setup a virtual environment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455936" y="5065009"/>
            <a:ext cx="3364637" cy="831244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875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streamlit hello 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7878" y="1740023"/>
            <a:ext cx="4548186" cy="415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6792" y="1571095"/>
            <a:ext cx="5291667" cy="4643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0177" y="643467"/>
            <a:ext cx="4805044" cy="557106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>
            <a:off x="576792" y="600075"/>
            <a:ext cx="5291667" cy="702457"/>
          </a:xfrm>
          <a:prstGeom prst="rect">
            <a:avLst/>
          </a:prstGeom>
          <a:solidFill>
            <a:schemeClr val="accent5"/>
          </a:solidFill>
          <a:ln w="12700" cap="flat" cmpd="sng">
            <a:solidFill>
              <a:srgbClr val="3875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Write the code and execute it simultaneously </a:t>
            </a: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/>
              <a:t>Different Magic functions</a:t>
            </a:r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st.selectbox() is used to choose options from a series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st.sidebar() can be combined with other function so you can move your widgets to side bar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st.text() is used to add text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st.header() – Display text in header format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st.subheader() – Display text in subheader format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st.line_chart(),st.area_chart() – These are used to display line and area plots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st.pyplot() – used to display matplotlib.pyplot image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st.button() – Displays a button widget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lang="en-US"/>
              <a:t>st.checkbox() – Displays a check box.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lang="en-US"/>
              <a:t>For more information on Magic commands visit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https://docs.streamlit.io/en/stable/api.html#magic-commands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0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376" y="476672"/>
            <a:ext cx="11305256" cy="384962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Model Deployment using </a:t>
            </a:r>
            <a:r>
              <a:rPr lang="en-US" sz="2000" dirty="0" err="1"/>
              <a:t>Streamlit</a:t>
            </a:r>
            <a:r>
              <a:rPr lang="en-US" sz="2000" dirty="0"/>
              <a:t> Over </a:t>
            </a:r>
            <a:r>
              <a:rPr lang="en-US" sz="2000" dirty="0" smtClean="0"/>
              <a:t>Internet:</a:t>
            </a:r>
            <a:endParaRPr lang="en-US" sz="2000" dirty="0"/>
          </a:p>
          <a:p>
            <a:pPr marL="114300" indent="0">
              <a:buNone/>
            </a:pPr>
            <a:r>
              <a:rPr lang="en-US" dirty="0" smtClean="0"/>
              <a:t>So </a:t>
            </a:r>
            <a:r>
              <a:rPr lang="en-US" dirty="0"/>
              <a:t>Far we build the web app using </a:t>
            </a:r>
            <a:r>
              <a:rPr lang="en-US" dirty="0" err="1"/>
              <a:t>Streamlit</a:t>
            </a:r>
            <a:r>
              <a:rPr lang="en-US" dirty="0"/>
              <a:t> and it runs as a website on your local computer</a:t>
            </a:r>
            <a:r>
              <a:rPr lang="en-US" dirty="0" smtClean="0"/>
              <a:t>. D</a:t>
            </a:r>
            <a:r>
              <a:rPr lang="en-US" dirty="0"/>
              <a:t>eploying over the internet increases the accessibility of your application. After deployment app can be accessed from mobile, computer from anywhere in the world.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23392" y="2132856"/>
            <a:ext cx="112332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gives you a</a:t>
            </a:r>
            <a:r>
              <a:rPr lang="en-US" b="1" dirty="0"/>
              <a:t> </a:t>
            </a:r>
            <a:r>
              <a:rPr lang="en-US" b="1" dirty="0" err="1"/>
              <a:t>Streamlit</a:t>
            </a:r>
            <a:r>
              <a:rPr lang="en-US" b="1" dirty="0"/>
              <a:t> Share</a:t>
            </a:r>
            <a:r>
              <a:rPr lang="en-US" dirty="0"/>
              <a:t> feature to deploy your </a:t>
            </a:r>
            <a:r>
              <a:rPr lang="en-US" dirty="0" err="1"/>
              <a:t>Streamlit</a:t>
            </a:r>
            <a:r>
              <a:rPr lang="en-US" dirty="0"/>
              <a:t> web app for free on the </a:t>
            </a:r>
            <a:r>
              <a:rPr lang="en-US" dirty="0" smtClean="0"/>
              <a:t>internet. Once, your </a:t>
            </a:r>
            <a:r>
              <a:rPr lang="en-US" dirty="0"/>
              <a:t>account is created, you simply need to push the deployment </a:t>
            </a:r>
            <a:r>
              <a:rPr lang="en-US" dirty="0" smtClean="0"/>
              <a:t>folder (local </a:t>
            </a:r>
            <a:r>
              <a:rPr lang="en-US" dirty="0"/>
              <a:t>repo) to ‘</a:t>
            </a:r>
            <a:r>
              <a:rPr lang="en-US" dirty="0" err="1"/>
              <a:t>Github</a:t>
            </a:r>
            <a:r>
              <a:rPr lang="en-US" dirty="0"/>
              <a:t>’ (remote repo) and from here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smtClean="0"/>
              <a:t>takes care </a:t>
            </a:r>
            <a:r>
              <a:rPr lang="en-US" dirty="0"/>
              <a:t>of the rest. as you can see down below the </a:t>
            </a:r>
            <a:r>
              <a:rPr lang="en-US" dirty="0">
                <a:hlinkClick r:id="rId2"/>
              </a:rPr>
              <a:t>deployment page</a:t>
            </a:r>
            <a:r>
              <a:rPr lang="en-US" dirty="0"/>
              <a:t> on streamlit.io.</a:t>
            </a:r>
          </a:p>
          <a:p>
            <a:endParaRPr lang="en-US" dirty="0" smtClean="0"/>
          </a:p>
          <a:p>
            <a:r>
              <a:rPr lang="en-US" dirty="0" smtClean="0"/>
              <a:t>Or You </a:t>
            </a:r>
            <a:r>
              <a:rPr lang="en-US" dirty="0"/>
              <a:t>have </a:t>
            </a:r>
            <a:r>
              <a:rPr lang="en-US" dirty="0" smtClean="0"/>
              <a:t>other choices as well </a:t>
            </a:r>
            <a:r>
              <a:rPr lang="en-US" dirty="0"/>
              <a:t>when it comes to hosting your model on the cloud. AWS, GCD, AZURE CLOUD are some popular services </a:t>
            </a:r>
            <a:r>
              <a:rPr lang="en-US" dirty="0" smtClean="0"/>
              <a:t>nowadays. </a:t>
            </a:r>
            <a:r>
              <a:rPr lang="en-US" b="1" dirty="0" err="1" smtClean="0"/>
              <a:t>Heroku</a:t>
            </a:r>
            <a:r>
              <a:rPr lang="en-US" dirty="0"/>
              <a:t> is a free online model hosting service. you can host the model on the cloud for free. Deploying apps on </a:t>
            </a:r>
            <a:r>
              <a:rPr lang="en-US" dirty="0" err="1"/>
              <a:t>Heroku</a:t>
            </a:r>
            <a:r>
              <a:rPr lang="en-US" dirty="0"/>
              <a:t> is more flexible, Managing your app, package versions, storage is a lot easier with </a:t>
            </a:r>
            <a:r>
              <a:rPr lang="en-US" dirty="0" err="1"/>
              <a:t>Heroku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720" y="4581128"/>
            <a:ext cx="601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Let’s try to deploy using </a:t>
            </a:r>
            <a:r>
              <a:rPr lang="en-US" sz="2400" b="1" dirty="0" err="1"/>
              <a:t>Streamlit</a:t>
            </a:r>
            <a:r>
              <a:rPr lang="en-US" sz="2400" b="1" dirty="0"/>
              <a:t> Share</a:t>
            </a:r>
            <a:r>
              <a:rPr lang="en-US" sz="2400" dirty="0" smtClean="0"/>
              <a:t> ! 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727848" y="5082678"/>
            <a:ext cx="2661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https://share.streamlit.io/deploy</a:t>
            </a:r>
          </a:p>
        </p:txBody>
      </p:sp>
    </p:spTree>
    <p:extLst>
      <p:ext uri="{BB962C8B-B14F-4D97-AF65-F5344CB8AC3E}">
        <p14:creationId xmlns:p14="http://schemas.microsoft.com/office/powerpoint/2010/main" val="1091764725"/>
      </p:ext>
    </p:extLst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746</Words>
  <Application>Microsoft Office PowerPoint</Application>
  <PresentationFormat>Custom</PresentationFormat>
  <Paragraphs>107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Gill Sans</vt:lpstr>
      <vt:lpstr>Courier New</vt:lpstr>
      <vt:lpstr>Garamond</vt:lpstr>
      <vt:lpstr>SavonVTI</vt:lpstr>
      <vt:lpstr>DEPLOYMENT</vt:lpstr>
      <vt:lpstr>Deployment</vt:lpstr>
      <vt:lpstr>Deployment using Streamlit in Python</vt:lpstr>
      <vt:lpstr>Reasons to use Streamlit</vt:lpstr>
      <vt:lpstr>Installation</vt:lpstr>
      <vt:lpstr>PowerPoint Presentation</vt:lpstr>
      <vt:lpstr>Different Magic functions</vt:lpstr>
      <vt:lpstr>Let’s try demo</vt:lpstr>
      <vt:lpstr>PowerPoint Presentation</vt:lpstr>
      <vt:lpstr>Create Git hub account</vt:lpstr>
      <vt:lpstr>PowerPoint Presentation</vt:lpstr>
      <vt:lpstr>Mandatory files to deploy app:</vt:lpstr>
      <vt:lpstr>PowerPoint Presentation</vt:lpstr>
      <vt:lpstr>PowerPoint Presentation</vt:lpstr>
      <vt:lpstr>Output:</vt:lpstr>
      <vt:lpstr>Deployment using R Shiny</vt:lpstr>
      <vt:lpstr>R Shiny Overview  </vt:lpstr>
      <vt:lpstr>Explore Shiny app with these add-on packages</vt:lpstr>
      <vt:lpstr>Advantages</vt:lpstr>
      <vt:lpstr>Disadvantages</vt:lpstr>
      <vt:lpstr>Shiny 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</dc:title>
  <dc:creator>Tinge Photography</dc:creator>
  <cp:lastModifiedBy>Neha</cp:lastModifiedBy>
  <cp:revision>23</cp:revision>
  <dcterms:created xsi:type="dcterms:W3CDTF">2020-08-28T10:43:35Z</dcterms:created>
  <dcterms:modified xsi:type="dcterms:W3CDTF">2022-03-13T09:25:45Z</dcterms:modified>
</cp:coreProperties>
</file>