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80" r:id="rId3"/>
    <p:sldId id="281" r:id="rId4"/>
    <p:sldId id="258" r:id="rId5"/>
    <p:sldId id="283" r:id="rId6"/>
    <p:sldId id="259" r:id="rId7"/>
    <p:sldId id="260" r:id="rId8"/>
    <p:sldId id="261" r:id="rId9"/>
    <p:sldId id="262" r:id="rId10"/>
    <p:sldId id="263" r:id="rId11"/>
    <p:sldId id="282"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9" r:id="rId26"/>
  </p:sldIdLst>
  <p:sldSz cx="12192000" cy="6858000"/>
  <p:notesSz cx="6858000" cy="9144000"/>
  <p:embeddedFontLst>
    <p:embeddedFont>
      <p:font typeface="Calibri" pitchFamily="34" charset="0"/>
      <p:regular r:id="rId28"/>
      <p:bold r:id="rId29"/>
      <p:italic r:id="rId30"/>
      <p:boldItalic r:id="rId31"/>
    </p:embeddedFont>
    <p:embeddedFont>
      <p:font typeface="Garamond" pitchFamily="18" charset="0"/>
      <p:regular r:id="rId32"/>
      <p:bold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iJmNsV8JCxnMrXtKDLobLps0ep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88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94846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realpython.com/build-recommendation-engine-collaborative-filtering/" TargetMode="External"/><Relationship Id="rId2" Type="http://schemas.openxmlformats.org/officeDocument/2006/relationships/hyperlink" Target="https://pub.towardsai.net/recommendation-system-in-depth-tutorial-with-python-for-netflix-using-collaborative-filtering-533ff8a0e44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3196889" y="404664"/>
            <a:ext cx="6128665"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0" i="0" u="none" strike="noStrike" cap="none" dirty="0">
                <a:solidFill>
                  <a:srgbClr val="FF6700"/>
                </a:solidFill>
                <a:latin typeface="Garamond"/>
                <a:ea typeface="Garamond"/>
                <a:cs typeface="Garamond"/>
                <a:sym typeface="Garamond"/>
              </a:rPr>
              <a:t>Recommender Systems </a:t>
            </a:r>
            <a:endParaRPr dirty="0"/>
          </a:p>
        </p:txBody>
      </p:sp>
      <p:sp>
        <p:nvSpPr>
          <p:cNvPr id="3" name="Rectangle 2"/>
          <p:cNvSpPr/>
          <p:nvPr/>
        </p:nvSpPr>
        <p:spPr>
          <a:xfrm>
            <a:off x="407368" y="1412776"/>
            <a:ext cx="11161240" cy="2862322"/>
          </a:xfrm>
          <a:prstGeom prst="rect">
            <a:avLst/>
          </a:prstGeom>
        </p:spPr>
        <p:txBody>
          <a:bodyPr wrap="square">
            <a:spAutoFit/>
          </a:bodyPr>
          <a:lstStyle/>
          <a:p>
            <a:r>
              <a:rPr lang="en-US" sz="1800" dirty="0" smtClean="0"/>
              <a:t>It </a:t>
            </a:r>
            <a:r>
              <a:rPr lang="en-US" sz="1800" dirty="0"/>
              <a:t>is an algorithm that suggests relevant items to users. </a:t>
            </a:r>
            <a:r>
              <a:rPr lang="en-US" sz="1800" dirty="0" err="1"/>
              <a:t>Eg</a:t>
            </a:r>
            <a:r>
              <a:rPr lang="en-US" sz="1800" dirty="0"/>
              <a:t>: In the case of Netflix which movie to watch, In the case of e-commerce which product to buy, or In the case of kindle which book to read, etc</a:t>
            </a:r>
            <a:r>
              <a:rPr lang="en-US" sz="1800" dirty="0" smtClean="0"/>
              <a:t>.</a:t>
            </a:r>
          </a:p>
          <a:p>
            <a:r>
              <a:rPr lang="en-US" sz="1800" b="1" dirty="0"/>
              <a:t>Use-Cases Of Recommendation System</a:t>
            </a:r>
            <a:endParaRPr lang="en-US" sz="1800" dirty="0"/>
          </a:p>
          <a:p>
            <a:r>
              <a:rPr lang="en-US" sz="1800" dirty="0"/>
              <a:t>There are many use-cases of it. Some are</a:t>
            </a:r>
          </a:p>
          <a:p>
            <a:r>
              <a:rPr lang="en-US" sz="1800" dirty="0"/>
              <a:t>A. </a:t>
            </a:r>
            <a:r>
              <a:rPr lang="en-US" sz="1800" b="1" dirty="0"/>
              <a:t>Personalized Content: </a:t>
            </a:r>
            <a:r>
              <a:rPr lang="en-US" sz="1800" dirty="0"/>
              <a:t>Helps to Improve the on-site experience by creating dynamic recommendations for different kinds of audiences like Netflix does.</a:t>
            </a:r>
          </a:p>
          <a:p>
            <a:r>
              <a:rPr lang="en-US" sz="1800" dirty="0"/>
              <a:t>B. </a:t>
            </a:r>
            <a:r>
              <a:rPr lang="en-US" sz="1800" b="1" dirty="0"/>
              <a:t>Better Product search experience</a:t>
            </a:r>
            <a:r>
              <a:rPr lang="en-US" sz="1800" dirty="0"/>
              <a:t>: Helps to categories the product based on their features. </a:t>
            </a:r>
            <a:r>
              <a:rPr lang="en-US" sz="1800" dirty="0" err="1"/>
              <a:t>Eg</a:t>
            </a:r>
            <a:r>
              <a:rPr lang="en-US" sz="1800" dirty="0"/>
              <a:t>: Material, Season, etc.</a:t>
            </a:r>
          </a:p>
          <a:p>
            <a:endParaRPr lang="en-US" sz="1800" dirty="0" smtClean="0"/>
          </a:p>
          <a:p>
            <a:endParaRPr lang="en-IN" sz="1800" dirty="0"/>
          </a:p>
        </p:txBody>
      </p:sp>
      <p:sp>
        <p:nvSpPr>
          <p:cNvPr id="5" name="Rectangle 4"/>
          <p:cNvSpPr/>
          <p:nvPr/>
        </p:nvSpPr>
        <p:spPr>
          <a:xfrm>
            <a:off x="911424" y="4265578"/>
            <a:ext cx="6096000" cy="1200329"/>
          </a:xfrm>
          <a:prstGeom prst="rect">
            <a:avLst/>
          </a:prstGeom>
        </p:spPr>
        <p:txBody>
          <a:bodyPr>
            <a:spAutoFit/>
          </a:bodyPr>
          <a:lstStyle/>
          <a:p>
            <a:r>
              <a:rPr lang="en-US" sz="1800" b="1" dirty="0"/>
              <a:t>TYPES OF RECOMMENDATION SYSTEM</a:t>
            </a:r>
            <a:endParaRPr lang="en-US" sz="1800" dirty="0"/>
          </a:p>
          <a:p>
            <a:pPr marL="342900" indent="-342900">
              <a:buAutoNum type="arabicPeriod"/>
            </a:pPr>
            <a:r>
              <a:rPr lang="en-US" sz="1800" b="1" dirty="0" smtClean="0"/>
              <a:t>Content-Based Filtering</a:t>
            </a:r>
          </a:p>
          <a:p>
            <a:pPr marL="342900" indent="-342900">
              <a:buFont typeface="Arial"/>
              <a:buAutoNum type="arabicPeriod"/>
            </a:pPr>
            <a:r>
              <a:rPr lang="en-IN" sz="1800" b="1" dirty="0" smtClean="0"/>
              <a:t>Collaborative </a:t>
            </a:r>
            <a:r>
              <a:rPr lang="en-IN" sz="1800" b="1" dirty="0"/>
              <a:t>Based Filtering</a:t>
            </a:r>
            <a:endParaRPr lang="en-IN" sz="1800" dirty="0"/>
          </a:p>
          <a:p>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6" name="Google Shape;126;p7"/>
          <p:cNvPicPr preferRelativeResize="0"/>
          <p:nvPr/>
        </p:nvPicPr>
        <p:blipFill rotWithShape="1">
          <a:blip r:embed="rId3">
            <a:alphaModFix/>
          </a:blip>
          <a:srcRect/>
          <a:stretch/>
        </p:blipFill>
        <p:spPr>
          <a:xfrm>
            <a:off x="983432" y="444500"/>
            <a:ext cx="9258300" cy="596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Cosine similarity</a:t>
            </a:r>
            <a:endParaRPr lang="en-IN" dirty="0"/>
          </a:p>
        </p:txBody>
      </p:sp>
      <p:sp>
        <p:nvSpPr>
          <p:cNvPr id="3" name="Text Placeholder 2"/>
          <p:cNvSpPr>
            <a:spLocks noGrp="1"/>
          </p:cNvSpPr>
          <p:nvPr>
            <p:ph type="body" idx="1"/>
          </p:nvPr>
        </p:nvSpPr>
        <p:spPr>
          <a:xfrm>
            <a:off x="119336" y="1772816"/>
            <a:ext cx="6768752" cy="5040560"/>
          </a:xfrm>
        </p:spPr>
        <p:txBody>
          <a:bodyPr>
            <a:normAutofit/>
          </a:bodyPr>
          <a:lstStyle/>
          <a:p>
            <a:r>
              <a:rPr lang="en-US" sz="2000" dirty="0"/>
              <a:t>Measures the cosine of the angle between two vectors. It is a judgment of orientation rather than magnitude between two vectors with respect to the origin. The cosine of 0 degrees is 1 which means the data points are similar and cosine of 90 degrees is 0 which means data points are dissimilar</a:t>
            </a:r>
            <a:r>
              <a:rPr lang="en-US" sz="2000" dirty="0" smtClean="0"/>
              <a:t>.</a:t>
            </a:r>
          </a:p>
          <a:p>
            <a:endParaRPr lang="en-US" sz="2000" dirty="0"/>
          </a:p>
          <a:p>
            <a:r>
              <a:rPr lang="en-US" sz="2000" dirty="0"/>
              <a:t>Cosine similarity is subjective to the domain and application and is not an actual distance metric. For example data points [1,2] and [100,200], are shown as similar with cosine similarity, whereas the Euclidean distance measure shows them as being far away from each other (i.e., they are dissimilar). </a:t>
            </a:r>
            <a:endParaRPr lang="en-IN"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072" y="2132446"/>
            <a:ext cx="5117765" cy="352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10704512" y="3833189"/>
            <a:ext cx="216024" cy="6039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472264" y="3068960"/>
            <a:ext cx="3600400" cy="187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0920536" y="3212976"/>
            <a:ext cx="1152128" cy="13681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23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2" name="Google Shape;132;p8"/>
          <p:cNvPicPr preferRelativeResize="0"/>
          <p:nvPr/>
        </p:nvPicPr>
        <p:blipFill rotWithShape="1">
          <a:blip r:embed="rId3">
            <a:alphaModFix/>
          </a:blip>
          <a:srcRect/>
          <a:stretch/>
        </p:blipFill>
        <p:spPr>
          <a:xfrm>
            <a:off x="1416050" y="133350"/>
            <a:ext cx="9359900" cy="6591300"/>
          </a:xfrm>
          <a:prstGeom prst="rect">
            <a:avLst/>
          </a:prstGeom>
          <a:noFill/>
          <a:ln>
            <a:noFill/>
          </a:ln>
        </p:spPr>
      </p:pic>
      <p:sp>
        <p:nvSpPr>
          <p:cNvPr id="2" name="Rectangle 1"/>
          <p:cNvSpPr/>
          <p:nvPr/>
        </p:nvSpPr>
        <p:spPr>
          <a:xfrm>
            <a:off x="839416" y="980728"/>
            <a:ext cx="9433048" cy="369332"/>
          </a:xfrm>
          <a:prstGeom prst="rect">
            <a:avLst/>
          </a:prstGeom>
        </p:spPr>
        <p:txBody>
          <a:bodyPr wrap="square">
            <a:spAutoFit/>
          </a:bodyPr>
          <a:lstStyle/>
          <a:p>
            <a:r>
              <a:rPr lang="en-US" sz="1800" dirty="0"/>
              <a:t> It is a measure of correlation between two random variables and ranges between [-1, 1].</a:t>
            </a:r>
            <a:endParaRPr lang="en-IN"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9"/>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9"/>
          <p:cNvPicPr preferRelativeResize="0"/>
          <p:nvPr/>
        </p:nvPicPr>
        <p:blipFill rotWithShape="1">
          <a:blip r:embed="rId3">
            <a:alphaModFix/>
          </a:blip>
          <a:srcRect/>
          <a:stretch/>
        </p:blipFill>
        <p:spPr>
          <a:xfrm>
            <a:off x="1855033" y="0"/>
            <a:ext cx="8481934"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0"/>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4" name="Google Shape;144;p10"/>
          <p:cNvPicPr preferRelativeResize="0"/>
          <p:nvPr/>
        </p:nvPicPr>
        <p:blipFill rotWithShape="1">
          <a:blip r:embed="rId3">
            <a:alphaModFix/>
          </a:blip>
          <a:srcRect/>
          <a:stretch/>
        </p:blipFill>
        <p:spPr>
          <a:xfrm>
            <a:off x="1708150" y="1333500"/>
            <a:ext cx="8775700" cy="4191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0" name="Google Shape;150;p11"/>
          <p:cNvPicPr preferRelativeResize="0"/>
          <p:nvPr/>
        </p:nvPicPr>
        <p:blipFill rotWithShape="1">
          <a:blip r:embed="rId3">
            <a:alphaModFix/>
          </a:blip>
          <a:srcRect/>
          <a:stretch/>
        </p:blipFill>
        <p:spPr>
          <a:xfrm>
            <a:off x="1898650" y="107950"/>
            <a:ext cx="8394700" cy="664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6" name="Google Shape;156;p12"/>
          <p:cNvPicPr preferRelativeResize="0"/>
          <p:nvPr/>
        </p:nvPicPr>
        <p:blipFill rotWithShape="1">
          <a:blip r:embed="rId3">
            <a:alphaModFix/>
          </a:blip>
          <a:srcRect/>
          <a:stretch/>
        </p:blipFill>
        <p:spPr>
          <a:xfrm>
            <a:off x="1543050" y="254000"/>
            <a:ext cx="9105900" cy="6350000"/>
          </a:xfrm>
          <a:prstGeom prst="rect">
            <a:avLst/>
          </a:prstGeom>
          <a:noFill/>
          <a:ln>
            <a:noFill/>
          </a:ln>
        </p:spPr>
      </p:pic>
      <p:sp>
        <p:nvSpPr>
          <p:cNvPr id="2" name="TextBox 1"/>
          <p:cNvSpPr txBox="1"/>
          <p:nvPr/>
        </p:nvSpPr>
        <p:spPr>
          <a:xfrm>
            <a:off x="479376" y="908720"/>
            <a:ext cx="396044" cy="307777"/>
          </a:xfrm>
          <a:prstGeom prst="rect">
            <a:avLst/>
          </a:prstGeom>
          <a:noFill/>
        </p:spPr>
        <p:txBody>
          <a:bodyPr wrap="square" rtlCol="0">
            <a:spAutoFit/>
          </a:bodyPr>
          <a:lstStyle/>
          <a:p>
            <a:r>
              <a:rPr lang="en-US" dirty="0" smtClean="0"/>
              <a:t>3</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2" name="Google Shape;162;p13"/>
          <p:cNvPicPr preferRelativeResize="0"/>
          <p:nvPr/>
        </p:nvPicPr>
        <p:blipFill rotWithShape="1">
          <a:blip r:embed="rId3">
            <a:alphaModFix/>
          </a:blip>
          <a:srcRect/>
          <a:stretch/>
        </p:blipFill>
        <p:spPr>
          <a:xfrm>
            <a:off x="1644650" y="190500"/>
            <a:ext cx="8902700" cy="647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4"/>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8" name="Google Shape;168;p14"/>
          <p:cNvPicPr preferRelativeResize="0"/>
          <p:nvPr/>
        </p:nvPicPr>
        <p:blipFill rotWithShape="1">
          <a:blip r:embed="rId3">
            <a:alphaModFix/>
          </a:blip>
          <a:srcRect/>
          <a:stretch/>
        </p:blipFill>
        <p:spPr>
          <a:xfrm>
            <a:off x="1385637" y="0"/>
            <a:ext cx="9420726"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4" name="Google Shape;174;p15"/>
          <p:cNvPicPr preferRelativeResize="0"/>
          <p:nvPr/>
        </p:nvPicPr>
        <p:blipFill rotWithShape="1">
          <a:blip r:embed="rId3">
            <a:alphaModFix/>
          </a:blip>
          <a:srcRect/>
          <a:stretch/>
        </p:blipFill>
        <p:spPr>
          <a:xfrm>
            <a:off x="1123950" y="1422400"/>
            <a:ext cx="9944100" cy="401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13454"/>
            <a:ext cx="10515600" cy="1325563"/>
          </a:xfrm>
        </p:spPr>
        <p:txBody>
          <a:bodyPr/>
          <a:lstStyle/>
          <a:p>
            <a:r>
              <a:rPr lang="en-US" b="1" dirty="0"/>
              <a:t>Content-Based Filtering</a:t>
            </a:r>
            <a:br>
              <a:rPr lang="en-US" b="1" dirty="0"/>
            </a:br>
            <a:endParaRPr lang="en-IN" dirty="0"/>
          </a:p>
        </p:txBody>
      </p:sp>
      <p:sp>
        <p:nvSpPr>
          <p:cNvPr id="3" name="Text Placeholder 2"/>
          <p:cNvSpPr>
            <a:spLocks noGrp="1"/>
          </p:cNvSpPr>
          <p:nvPr>
            <p:ph type="body" idx="1"/>
          </p:nvPr>
        </p:nvSpPr>
        <p:spPr>
          <a:xfrm>
            <a:off x="466061" y="762369"/>
            <a:ext cx="10515600" cy="4351338"/>
          </a:xfrm>
        </p:spPr>
        <p:txBody>
          <a:bodyPr>
            <a:normAutofit/>
          </a:bodyPr>
          <a:lstStyle/>
          <a:p>
            <a:pPr marL="114300" indent="0">
              <a:buNone/>
            </a:pPr>
            <a:r>
              <a:rPr lang="en-US" sz="1800" dirty="0"/>
              <a:t>R</a:t>
            </a:r>
            <a:r>
              <a:rPr lang="en-US" sz="1800" dirty="0" smtClean="0"/>
              <a:t>elevant </a:t>
            </a:r>
            <a:r>
              <a:rPr lang="en-US" sz="1800" dirty="0"/>
              <a:t>items are shown using the content of the previously searched items by the users. Here content refers to the attribute/tag of the product that the user like. In this type of system, products are tagged using certain keywords, then the system tries to understand what the user wants and it looks in its database and finally tries to recommend different products that the user wants.</a:t>
            </a:r>
            <a:endParaRPr lang="en-IN"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152" y="1988840"/>
            <a:ext cx="3816424" cy="2462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51384" y="2204864"/>
            <a:ext cx="6096000" cy="1569660"/>
          </a:xfrm>
          <a:prstGeom prst="rect">
            <a:avLst/>
          </a:prstGeom>
        </p:spPr>
        <p:txBody>
          <a:bodyPr>
            <a:spAutoFit/>
          </a:bodyPr>
          <a:lstStyle/>
          <a:p>
            <a:r>
              <a:rPr lang="en-US" sz="1600" dirty="0"/>
              <a:t>Let us take an example of the movie recommendation system where every movie is associated with its genres which in the above case is referred to as tag/attributes. Now let assume user A </a:t>
            </a:r>
            <a:r>
              <a:rPr lang="en-US" sz="1600" dirty="0" smtClean="0"/>
              <a:t>gives </a:t>
            </a:r>
            <a:r>
              <a:rPr lang="en-US" sz="1600" dirty="0"/>
              <a:t>a good rating to movies based on the action genre and a bad rating to the movies based on the anime genre. So here system recommends action movies to the users. </a:t>
            </a:r>
            <a:endParaRPr lang="en-IN" sz="1600" dirty="0"/>
          </a:p>
        </p:txBody>
      </p:sp>
      <p:sp>
        <p:nvSpPr>
          <p:cNvPr id="5" name="Rectangle 4"/>
          <p:cNvSpPr/>
          <p:nvPr/>
        </p:nvSpPr>
        <p:spPr>
          <a:xfrm>
            <a:off x="695400" y="4293096"/>
            <a:ext cx="10945216" cy="2308324"/>
          </a:xfrm>
          <a:prstGeom prst="rect">
            <a:avLst/>
          </a:prstGeom>
        </p:spPr>
        <p:txBody>
          <a:bodyPr wrap="square">
            <a:spAutoFit/>
          </a:bodyPr>
          <a:lstStyle/>
          <a:p>
            <a:r>
              <a:rPr lang="en-US" sz="1600" b="1" dirty="0"/>
              <a:t>Advantage</a:t>
            </a:r>
            <a:endParaRPr lang="en-US" sz="1600" dirty="0"/>
          </a:p>
          <a:p>
            <a:r>
              <a:rPr lang="en-US" sz="1600" dirty="0"/>
              <a:t>Model doesn’t need data of other users since recommendations are specific to a single user.</a:t>
            </a:r>
          </a:p>
          <a:p>
            <a:r>
              <a:rPr lang="en-US" sz="1600" dirty="0"/>
              <a:t>It makes it easier to scale to a large number of users.</a:t>
            </a:r>
          </a:p>
          <a:p>
            <a:r>
              <a:rPr lang="en-US" sz="1600" dirty="0"/>
              <a:t>The model can Capture the specific Interests of the user and can recommend items that very few other users are interested in.</a:t>
            </a:r>
          </a:p>
          <a:p>
            <a:r>
              <a:rPr lang="en-US" sz="1600" b="1" dirty="0"/>
              <a:t>Disadvantage</a:t>
            </a:r>
            <a:endParaRPr lang="en-US" sz="1600" dirty="0"/>
          </a:p>
          <a:p>
            <a:r>
              <a:rPr lang="en-US" sz="1600" dirty="0"/>
              <a:t>Feature representation of items is hand-engineered to some extent, this tech requires a lot of domain knowledge.</a:t>
            </a:r>
          </a:p>
          <a:p>
            <a:r>
              <a:rPr lang="en-US" sz="1600" dirty="0"/>
              <a:t>The model can only make recommendations based on the existing interest of a user. In other words, the model has limited ability to expand on the user’s existing interests.</a:t>
            </a:r>
          </a:p>
        </p:txBody>
      </p:sp>
    </p:spTree>
    <p:extLst>
      <p:ext uri="{BB962C8B-B14F-4D97-AF65-F5344CB8AC3E}">
        <p14:creationId xmlns:p14="http://schemas.microsoft.com/office/powerpoint/2010/main" val="712194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6"/>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0" name="Google Shape;180;p16"/>
          <p:cNvPicPr preferRelativeResize="0"/>
          <p:nvPr/>
        </p:nvPicPr>
        <p:blipFill rotWithShape="1">
          <a:blip r:embed="rId3">
            <a:alphaModFix/>
          </a:blip>
          <a:srcRect/>
          <a:stretch/>
        </p:blipFill>
        <p:spPr>
          <a:xfrm>
            <a:off x="1566672" y="877824"/>
            <a:ext cx="9173029" cy="4470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7"/>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6" name="Google Shape;186;p17"/>
          <p:cNvPicPr preferRelativeResize="0"/>
          <p:nvPr/>
        </p:nvPicPr>
        <p:blipFill rotWithShape="1">
          <a:blip r:embed="rId3">
            <a:alphaModFix/>
          </a:blip>
          <a:srcRect/>
          <a:stretch/>
        </p:blipFill>
        <p:spPr>
          <a:xfrm>
            <a:off x="1739900" y="717550"/>
            <a:ext cx="8712200" cy="542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8"/>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8"/>
          <p:cNvPicPr preferRelativeResize="0"/>
          <p:nvPr/>
        </p:nvPicPr>
        <p:blipFill rotWithShape="1">
          <a:blip r:embed="rId3">
            <a:alphaModFix/>
          </a:blip>
          <a:srcRect/>
          <a:stretch/>
        </p:blipFill>
        <p:spPr>
          <a:xfrm>
            <a:off x="1936750" y="273050"/>
            <a:ext cx="8318500" cy="6311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9"/>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8" name="Google Shape;198;p19"/>
          <p:cNvPicPr preferRelativeResize="0"/>
          <p:nvPr/>
        </p:nvPicPr>
        <p:blipFill rotWithShape="1">
          <a:blip r:embed="rId3">
            <a:alphaModFix/>
          </a:blip>
          <a:srcRect/>
          <a:stretch/>
        </p:blipFill>
        <p:spPr>
          <a:xfrm>
            <a:off x="1566672" y="829564"/>
            <a:ext cx="8318500" cy="3784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0"/>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20"/>
          <p:cNvPicPr preferRelativeResize="0"/>
          <p:nvPr/>
        </p:nvPicPr>
        <p:blipFill rotWithShape="1">
          <a:blip r:embed="rId3">
            <a:alphaModFix/>
          </a:blip>
          <a:srcRect/>
          <a:stretch/>
        </p:blipFill>
        <p:spPr>
          <a:xfrm>
            <a:off x="1566672" y="573793"/>
            <a:ext cx="9255186" cy="563473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6700"/>
              </a:buClr>
              <a:buSzPts val="6000"/>
              <a:buFont typeface="Garamond"/>
              <a:buNone/>
            </a:pPr>
            <a:r>
              <a:rPr lang="en-US">
                <a:solidFill>
                  <a:srgbClr val="FF6700"/>
                </a:solidFill>
                <a:latin typeface="Garamond"/>
                <a:ea typeface="Garamond"/>
                <a:cs typeface="Garamond"/>
                <a:sym typeface="Garamond"/>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13454"/>
            <a:ext cx="10515600" cy="1325563"/>
          </a:xfrm>
        </p:spPr>
        <p:txBody>
          <a:bodyPr/>
          <a:lstStyle/>
          <a:p>
            <a:r>
              <a:rPr lang="en-US" b="1" dirty="0" smtClean="0"/>
              <a:t>Collaborative Based </a:t>
            </a:r>
            <a:r>
              <a:rPr lang="en-US" b="1" dirty="0"/>
              <a:t>Filtering</a:t>
            </a:r>
            <a:br>
              <a:rPr lang="en-US" b="1" dirty="0"/>
            </a:br>
            <a:endParaRPr lang="en-IN" dirty="0"/>
          </a:p>
        </p:txBody>
      </p:sp>
      <p:sp>
        <p:nvSpPr>
          <p:cNvPr id="7" name="Rectangle 6"/>
          <p:cNvSpPr/>
          <p:nvPr/>
        </p:nvSpPr>
        <p:spPr>
          <a:xfrm>
            <a:off x="551384" y="980728"/>
            <a:ext cx="11449272" cy="1815882"/>
          </a:xfrm>
          <a:prstGeom prst="rect">
            <a:avLst/>
          </a:prstGeom>
        </p:spPr>
        <p:txBody>
          <a:bodyPr wrap="square">
            <a:spAutoFit/>
          </a:bodyPr>
          <a:lstStyle/>
          <a:p>
            <a:r>
              <a:rPr lang="en-US" sz="1600" dirty="0"/>
              <a:t>Recommending the new items to users based on the interest and preference of other similar users is basically collaborative-based filtering. </a:t>
            </a:r>
            <a:r>
              <a:rPr lang="en-US" sz="1600" dirty="0" smtClean="0"/>
              <a:t>This </a:t>
            </a:r>
            <a:r>
              <a:rPr lang="en-US" sz="1600" dirty="0"/>
              <a:t>overcomes the disadvantage of content-based filtering as it will use the user Interaction instead of content from the items used by the users. For this, it only needs the historical performance of the users. </a:t>
            </a:r>
            <a:endParaRPr lang="en-US" sz="1600" dirty="0" smtClean="0"/>
          </a:p>
          <a:p>
            <a:endParaRPr lang="en-US" sz="1600" dirty="0"/>
          </a:p>
          <a:p>
            <a:r>
              <a:rPr lang="en-US" sz="1600" dirty="0" smtClean="0"/>
              <a:t>T</a:t>
            </a:r>
            <a:r>
              <a:rPr lang="en-US" sz="1600" dirty="0"/>
              <a:t>here are 2 types of collaborative filtering:-</a:t>
            </a:r>
          </a:p>
          <a:p>
            <a:r>
              <a:rPr lang="en-US" sz="1600" b="1" dirty="0"/>
              <a:t>A. User-Based Collaborative Filtering</a:t>
            </a:r>
            <a:endParaRPr lang="en-US" sz="1600" dirty="0"/>
          </a:p>
          <a:p>
            <a:endParaRPr lang="en-IN"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1888669"/>
            <a:ext cx="3916258" cy="3940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51384" y="2853651"/>
            <a:ext cx="6096000" cy="2554545"/>
          </a:xfrm>
          <a:prstGeom prst="rect">
            <a:avLst/>
          </a:prstGeom>
        </p:spPr>
        <p:txBody>
          <a:bodyPr>
            <a:spAutoFit/>
          </a:bodyPr>
          <a:lstStyle/>
          <a:p>
            <a:r>
              <a:rPr lang="en-US" sz="1600" dirty="0"/>
              <a:t>Rating of the item is done using the rating of </a:t>
            </a:r>
            <a:r>
              <a:rPr lang="en-US" sz="1600" dirty="0" err="1"/>
              <a:t>neighbouring</a:t>
            </a:r>
            <a:r>
              <a:rPr lang="en-US" sz="1600" dirty="0"/>
              <a:t> users. In simple words, It is based on the notion of users’ similarity.</a:t>
            </a:r>
          </a:p>
          <a:p>
            <a:r>
              <a:rPr lang="en-US" sz="1600" dirty="0"/>
              <a:t>Let see an example. On the left side, you can see a picture where 3 children named A, B, C, and 4 fruits </a:t>
            </a:r>
            <a:r>
              <a:rPr lang="en-US" sz="1600" dirty="0" err="1"/>
              <a:t>i.e</a:t>
            </a:r>
            <a:r>
              <a:rPr lang="en-US" sz="1600" dirty="0"/>
              <a:t>, grapes, strawberry, watermelon, and orange respectively.</a:t>
            </a:r>
          </a:p>
          <a:p>
            <a:r>
              <a:rPr lang="en-US" sz="1600" dirty="0"/>
              <a:t>Based on the image let assume A purchased all 4 fruits, B purchased only strawberry and C purchased strawberry as well as watermelon. Here A &amp; C are similar kinds of users because of this C will be recommended Grapes and Orange as shown in dotted line.</a:t>
            </a:r>
          </a:p>
        </p:txBody>
      </p:sp>
    </p:spTree>
    <p:extLst>
      <p:ext uri="{BB962C8B-B14F-4D97-AF65-F5344CB8AC3E}">
        <p14:creationId xmlns:p14="http://schemas.microsoft.com/office/powerpoint/2010/main" val="358469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Rectangle 1"/>
          <p:cNvSpPr/>
          <p:nvPr/>
        </p:nvSpPr>
        <p:spPr>
          <a:xfrm>
            <a:off x="479376" y="196400"/>
            <a:ext cx="4224233" cy="369332"/>
          </a:xfrm>
          <a:prstGeom prst="rect">
            <a:avLst/>
          </a:prstGeom>
        </p:spPr>
        <p:txBody>
          <a:bodyPr wrap="none">
            <a:spAutoFit/>
          </a:bodyPr>
          <a:lstStyle/>
          <a:p>
            <a:r>
              <a:rPr lang="en-IN" sz="1800" b="1" dirty="0"/>
              <a:t>B. Item-Based Collaborative Filtering</a:t>
            </a:r>
            <a:endParaRPr lang="en-IN" sz="1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048" y="566723"/>
            <a:ext cx="4588669" cy="4560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99444" y="980728"/>
            <a:ext cx="6096000" cy="4770537"/>
          </a:xfrm>
          <a:prstGeom prst="rect">
            <a:avLst/>
          </a:prstGeom>
        </p:spPr>
        <p:txBody>
          <a:bodyPr>
            <a:spAutoFit/>
          </a:bodyPr>
          <a:lstStyle/>
          <a:p>
            <a:r>
              <a:rPr lang="en-US" sz="1600" dirty="0"/>
              <a:t>The rating of the item is predicted using the user’s own rating on </a:t>
            </a:r>
            <a:r>
              <a:rPr lang="en-US" sz="1600" dirty="0" err="1"/>
              <a:t>neighbouring</a:t>
            </a:r>
            <a:r>
              <a:rPr lang="en-US" sz="1600" dirty="0"/>
              <a:t> items. In simple words, it is based on the notion of item similarity.</a:t>
            </a:r>
          </a:p>
          <a:p>
            <a:r>
              <a:rPr lang="en-US" sz="1600" dirty="0"/>
              <a:t>Let us see with an example as told above about users and items. Here the only difference is that we see similar items, not similar users like if you see grapes and watermelon you will realize that watermelon is purchased by all of them but grapes are purchased by Children A &amp; B. Hence Children C is being recommended grapes</a:t>
            </a:r>
            <a:r>
              <a:rPr lang="en-US" sz="1600" dirty="0" smtClean="0"/>
              <a:t>.</a:t>
            </a:r>
          </a:p>
          <a:p>
            <a:endParaRPr lang="en-US" sz="1600" dirty="0"/>
          </a:p>
          <a:p>
            <a:r>
              <a:rPr lang="en-US" sz="1600" dirty="0"/>
              <a:t>Now after understanding both of them you may be wondering which to use when. </a:t>
            </a:r>
            <a:r>
              <a:rPr lang="en-US" sz="1600" b="1" dirty="0"/>
              <a:t>Here is the solution if No. of items is greater than No. of users go with user-based collaborative filtering as it will reduce the computation power and If No. of users is greater than No. of items go with item-based collaborative filtering</a:t>
            </a:r>
            <a:r>
              <a:rPr lang="en-US" sz="1600" dirty="0"/>
              <a:t>. For Example, Amazon has lakhs of items to sell but has billions of customers. Hence Amazon uses item-based collaborative filtering because of less no. of products as compared to its customers.</a:t>
            </a:r>
          </a:p>
        </p:txBody>
      </p:sp>
      <p:sp>
        <p:nvSpPr>
          <p:cNvPr id="4" name="TextBox 3"/>
          <p:cNvSpPr txBox="1"/>
          <p:nvPr/>
        </p:nvSpPr>
        <p:spPr>
          <a:xfrm>
            <a:off x="7104112" y="5489655"/>
            <a:ext cx="3240360" cy="523220"/>
          </a:xfrm>
          <a:prstGeom prst="rect">
            <a:avLst/>
          </a:prstGeom>
          <a:noFill/>
        </p:spPr>
        <p:txBody>
          <a:bodyPr wrap="square" rtlCol="0">
            <a:spAutoFit/>
          </a:bodyPr>
          <a:lstStyle/>
          <a:p>
            <a:r>
              <a:rPr lang="en-US" dirty="0" err="1"/>
              <a:t>I</a:t>
            </a:r>
            <a:r>
              <a:rPr lang="en-US" dirty="0" err="1" smtClean="0"/>
              <a:t>Tem</a:t>
            </a:r>
            <a:r>
              <a:rPr lang="en-US" dirty="0" smtClean="0"/>
              <a:t> based: 4C2 = 6</a:t>
            </a:r>
          </a:p>
          <a:p>
            <a:r>
              <a:rPr lang="en-US" dirty="0" smtClean="0"/>
              <a:t>User based: 3C2 = 3</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Practical application:</a:t>
            </a:r>
            <a:endParaRPr lang="en-IN" dirty="0"/>
          </a:p>
        </p:txBody>
      </p:sp>
      <p:sp>
        <p:nvSpPr>
          <p:cNvPr id="3" name="Text Placeholder 2"/>
          <p:cNvSpPr>
            <a:spLocks noGrp="1"/>
          </p:cNvSpPr>
          <p:nvPr>
            <p:ph type="body" idx="1"/>
          </p:nvPr>
        </p:nvSpPr>
        <p:spPr/>
        <p:txBody>
          <a:bodyPr/>
          <a:lstStyle/>
          <a:p>
            <a:r>
              <a:rPr lang="en-IN" dirty="0">
                <a:hlinkClick r:id="rId2"/>
              </a:rPr>
              <a:t>https://</a:t>
            </a:r>
            <a:r>
              <a:rPr lang="en-IN" dirty="0" smtClean="0">
                <a:hlinkClick r:id="rId2"/>
              </a:rPr>
              <a:t>pub.towardsai.net/recommendation-system-in-depth-tutorial-with-python-for-netflix-using-collaborative-filtering-533ff8a0e444</a:t>
            </a:r>
            <a:endParaRPr lang="en-IN" dirty="0" smtClean="0"/>
          </a:p>
          <a:p>
            <a:r>
              <a:rPr lang="en-IN" dirty="0">
                <a:hlinkClick r:id="rId3"/>
              </a:rPr>
              <a:t>https://realpython.com/build-recommendation-engine-collaborative-filtering</a:t>
            </a:r>
            <a:r>
              <a:rPr lang="en-IN" dirty="0" smtClean="0">
                <a:hlinkClick r:id="rId3"/>
              </a:rPr>
              <a:t>/</a:t>
            </a:r>
            <a:endParaRPr lang="en-IN" dirty="0" smtClean="0"/>
          </a:p>
          <a:p>
            <a:r>
              <a:rPr lang="en-IN" dirty="0"/>
              <a:t>https://towardsdatascience.com/item-based-collaborative-filtering-in-python-91f747200fab</a:t>
            </a:r>
          </a:p>
        </p:txBody>
      </p:sp>
    </p:spTree>
    <p:extLst>
      <p:ext uri="{BB962C8B-B14F-4D97-AF65-F5344CB8AC3E}">
        <p14:creationId xmlns:p14="http://schemas.microsoft.com/office/powerpoint/2010/main" val="979067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2" name="Google Shape;102;p3"/>
          <p:cNvPicPr preferRelativeResize="0"/>
          <p:nvPr/>
        </p:nvPicPr>
        <p:blipFill rotWithShape="1">
          <a:blip r:embed="rId3">
            <a:alphaModFix/>
          </a:blip>
          <a:srcRect/>
          <a:stretch/>
        </p:blipFill>
        <p:spPr>
          <a:xfrm>
            <a:off x="1619250" y="749300"/>
            <a:ext cx="8953500" cy="535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8" name="Google Shape;108;p4"/>
          <p:cNvPicPr preferRelativeResize="0"/>
          <p:nvPr/>
        </p:nvPicPr>
        <p:blipFill rotWithShape="1">
          <a:blip r:embed="rId3">
            <a:alphaModFix/>
          </a:blip>
          <a:srcRect/>
          <a:stretch/>
        </p:blipFill>
        <p:spPr>
          <a:xfrm>
            <a:off x="1619250" y="749300"/>
            <a:ext cx="8953500" cy="5359400"/>
          </a:xfrm>
          <a:prstGeom prst="rect">
            <a:avLst/>
          </a:prstGeom>
          <a:noFill/>
          <a:ln>
            <a:noFill/>
          </a:ln>
        </p:spPr>
      </p:pic>
      <p:sp>
        <p:nvSpPr>
          <p:cNvPr id="2" name="TextBox 1"/>
          <p:cNvSpPr txBox="1"/>
          <p:nvPr/>
        </p:nvSpPr>
        <p:spPr>
          <a:xfrm>
            <a:off x="8184232" y="1700808"/>
            <a:ext cx="3381054" cy="307777"/>
          </a:xfrm>
          <a:prstGeom prst="rect">
            <a:avLst/>
          </a:prstGeom>
          <a:noFill/>
        </p:spPr>
        <p:txBody>
          <a:bodyPr wrap="none" rtlCol="0">
            <a:spAutoFit/>
          </a:bodyPr>
          <a:lstStyle/>
          <a:p>
            <a:r>
              <a:rPr lang="en-US" dirty="0" smtClean="0"/>
              <a:t>Sparse matrix: which has lot of 0’s/ NA’s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4" name="Google Shape;114;p5" descr="Image for post"/>
          <p:cNvPicPr preferRelativeResize="0"/>
          <p:nvPr/>
        </p:nvPicPr>
        <p:blipFill rotWithShape="1">
          <a:blip r:embed="rId3">
            <a:alphaModFix/>
          </a:blip>
          <a:srcRect/>
          <a:stretch/>
        </p:blipFill>
        <p:spPr>
          <a:xfrm>
            <a:off x="0" y="419100"/>
            <a:ext cx="12192000" cy="60182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p:nvPr/>
        </p:nvSpPr>
        <p:spPr>
          <a:xfrm>
            <a:off x="310896" y="3466839"/>
            <a:ext cx="10314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0" name="Google Shape;120;p6"/>
          <p:cNvPicPr preferRelativeResize="0"/>
          <p:nvPr/>
        </p:nvPicPr>
        <p:blipFill rotWithShape="1">
          <a:blip r:embed="rId3">
            <a:alphaModFix/>
          </a:blip>
          <a:srcRect/>
          <a:stretch/>
        </p:blipFill>
        <p:spPr>
          <a:xfrm>
            <a:off x="1860550" y="450850"/>
            <a:ext cx="8470900" cy="59563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5396</TotalTime>
  <Words>846</Words>
  <Application>Microsoft Office PowerPoint</Application>
  <PresentationFormat>Custom</PresentationFormat>
  <Paragraphs>46</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Garamond</vt:lpstr>
      <vt:lpstr>Office Theme</vt:lpstr>
      <vt:lpstr>PowerPoint Presentation</vt:lpstr>
      <vt:lpstr>Content-Based Filtering </vt:lpstr>
      <vt:lpstr>Collaborative Based Filtering </vt:lpstr>
      <vt:lpstr>PowerPoint Presentation</vt:lpstr>
      <vt:lpstr>Practical application:</vt:lpstr>
      <vt:lpstr>PowerPoint Presentation</vt:lpstr>
      <vt:lpstr>PowerPoint Presentation</vt:lpstr>
      <vt:lpstr>PowerPoint Presentation</vt:lpstr>
      <vt:lpstr>PowerPoint Presentation</vt:lpstr>
      <vt:lpstr>PowerPoint Presentation</vt:lpstr>
      <vt:lpstr>Cosine similarity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Reddy Gurrala</dc:creator>
  <cp:lastModifiedBy>Neha</cp:lastModifiedBy>
  <cp:revision>15</cp:revision>
  <dcterms:created xsi:type="dcterms:W3CDTF">2020-04-23T13:54:45Z</dcterms:created>
  <dcterms:modified xsi:type="dcterms:W3CDTF">2022-11-22T07:42:21Z</dcterms:modified>
</cp:coreProperties>
</file>